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5"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3" d="100"/>
          <a:sy n="93" d="100"/>
        </p:scale>
        <p:origin x="104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0.bin"/><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3.bin"/><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4.bin"/><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5.bin"/><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7.bin"/><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8.bin"/><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9.bin"/><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1.bin"/><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2.bin"/><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6.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9.bin"/><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3.bin"/><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6.bin"/><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4.bin"/><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5.bin"/><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7.bin"/><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7F0CE2-C8F7-4F9B-8AC3-401ABD64533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84922" y="208344"/>
            <a:ext cx="8707999" cy="6782764"/>
          </a:xfrm>
          <a:prstGeom prst="rect">
            <a:avLst/>
          </a:prstGeom>
        </p:spPr>
      </p:pic>
      <p:sp>
        <p:nvSpPr>
          <p:cNvPr id="11" name="TextBox 8">
            <a:extLst>
              <a:ext uri="{FF2B5EF4-FFF2-40B4-BE49-F238E27FC236}">
                <a16:creationId xmlns:a16="http://schemas.microsoft.com/office/drawing/2014/main" id="{4A4696B3-4DDC-4676-84AD-814F50484AB8}"/>
              </a:ext>
            </a:extLst>
          </p:cNvPr>
          <p:cNvSpPr txBox="1"/>
          <p:nvPr/>
        </p:nvSpPr>
        <p:spPr>
          <a:xfrm>
            <a:off x="799194" y="2895132"/>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a:t>
            </a:r>
            <a:r>
              <a:rPr lang="en-US" sz="2800" dirty="0">
                <a:latin typeface="Arial" panose="020B0604020202020204" pitchFamily="34" charset="0"/>
                <a:cs typeface="Arial" panose="020B0604020202020204" pitchFamily="34" charset="0"/>
              </a:rPr>
              <a:t>’s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pic>
        <p:nvPicPr>
          <p:cNvPr id="3" name="Picture 2">
            <a:extLst>
              <a:ext uri="{FF2B5EF4-FFF2-40B4-BE49-F238E27FC236}">
                <a16:creationId xmlns:a16="http://schemas.microsoft.com/office/drawing/2014/main" id="{82628D50-61D7-4ED0-A242-88A5144E02F0}"/>
              </a:ext>
            </a:extLst>
          </p:cNvPr>
          <p:cNvPicPr>
            <a:picLocks noChangeAspect="1"/>
          </p:cNvPicPr>
          <p:nvPr/>
        </p:nvPicPr>
        <p:blipFill>
          <a:blip r:embed="rId3"/>
          <a:stretch>
            <a:fillRect/>
          </a:stretch>
        </p:blipFill>
        <p:spPr>
          <a:xfrm>
            <a:off x="4881846" y="1467942"/>
            <a:ext cx="6531742" cy="4257450"/>
          </a:xfrm>
          <a:prstGeom prst="rect">
            <a:avLst/>
          </a:prstGeom>
        </p:spPr>
      </p:pic>
      <p:graphicFrame>
        <p:nvGraphicFramePr>
          <p:cNvPr id="2" name="Object 1">
            <a:extLst>
              <a:ext uri="{FF2B5EF4-FFF2-40B4-BE49-F238E27FC236}">
                <a16:creationId xmlns:a16="http://schemas.microsoft.com/office/drawing/2014/main" id="{120DAF18-FCF5-5B00-6153-E653199CC8B7}"/>
              </a:ext>
            </a:extLst>
          </p:cNvPr>
          <p:cNvGraphicFramePr>
            <a:graphicFrameLocks noChangeAspect="1"/>
          </p:cNvGraphicFramePr>
          <p:nvPr>
            <p:extLst>
              <p:ext uri="{D42A27DB-BD31-4B8C-83A1-F6EECF244321}">
                <p14:modId xmlns:p14="http://schemas.microsoft.com/office/powerpoint/2010/main" val="2651336558"/>
              </p:ext>
            </p:extLst>
          </p:nvPr>
        </p:nvGraphicFramePr>
        <p:xfrm>
          <a:off x="242692" y="252294"/>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42692" y="25229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3961609" y="1022613"/>
            <a:ext cx="426878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sp>
        <p:nvSpPr>
          <p:cNvPr id="12" name="TextBox 11">
            <a:extLst>
              <a:ext uri="{FF2B5EF4-FFF2-40B4-BE49-F238E27FC236}">
                <a16:creationId xmlns:a16="http://schemas.microsoft.com/office/drawing/2014/main" id="{C2815C76-FE7F-48F1-AD8F-CD7A46F415E6}"/>
              </a:ext>
            </a:extLst>
          </p:cNvPr>
          <p:cNvSpPr txBox="1"/>
          <p:nvPr/>
        </p:nvSpPr>
        <p:spPr>
          <a:xfrm>
            <a:off x="1009593" y="1686191"/>
            <a:ext cx="10697491" cy="3970318"/>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The TRIZ inventive principles may eliminate the conflicts between engineering characteristics when occurred in the HOQ correlation matrix. The steps for finding solutions for conflicting problems that exist in the QFD with TRIZ is the following (see Figure 7.4):</a:t>
            </a:r>
          </a:p>
          <a:p>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Identify the conflicting engineering characteristics (EC) with negative correlation in the HOQ correlation matrix.</a:t>
            </a:r>
          </a:p>
          <a:p>
            <a:pPr marL="342900" indent="-342900">
              <a:buFont typeface="+mj-lt"/>
              <a:buAutoNum type="arabicPeriod"/>
            </a:pPr>
            <a:r>
              <a:rPr lang="en-US" dirty="0">
                <a:latin typeface="Arial" panose="020B0604020202020204" pitchFamily="34" charset="0"/>
                <a:cs typeface="Arial" panose="020B0604020202020204" pitchFamily="34" charset="0"/>
              </a:rPr>
              <a:t>Identify the EC’s type, which one is improving and which one is worsening characteristics.</a:t>
            </a:r>
          </a:p>
          <a:p>
            <a:pPr marL="342900" indent="-342900">
              <a:buFont typeface="+mj-lt"/>
              <a:buAutoNum type="arabicPeriod"/>
            </a:pPr>
            <a:r>
              <a:rPr lang="en-US" dirty="0">
                <a:latin typeface="Arial" panose="020B0604020202020204" pitchFamily="34" charset="0"/>
                <a:cs typeface="Arial" panose="020B0604020202020204" pitchFamily="34" charset="0"/>
              </a:rPr>
              <a:t>Replace the ECs with corresponding parameters from TRIZ 39 contradiction matrix (Tables 3.1 through 3.6)</a:t>
            </a:r>
          </a:p>
          <a:p>
            <a:pPr marL="342900" indent="-342900">
              <a:buFont typeface="+mj-lt"/>
              <a:buAutoNum type="arabicPeriod"/>
            </a:pPr>
            <a:r>
              <a:rPr lang="en-US" dirty="0">
                <a:latin typeface="Arial" panose="020B0604020202020204" pitchFamily="34" charset="0"/>
                <a:cs typeface="Arial" panose="020B0604020202020204" pitchFamily="34" charset="0"/>
              </a:rPr>
              <a:t>Using the contradiction matrix tables, identify which of the 40 inventive principles is applicable for your problem to resolve the contradiction (see Table 3.8 for 40 inventive principles).</a:t>
            </a:r>
          </a:p>
          <a:p>
            <a:pPr marL="342900" indent="-342900">
              <a:buFont typeface="+mj-lt"/>
              <a:buAutoNum type="arabicPeriod"/>
            </a:pPr>
            <a:r>
              <a:rPr lang="en-US" dirty="0">
                <a:latin typeface="Arial" panose="020B0604020202020204" pitchFamily="34" charset="0"/>
                <a:cs typeface="Arial" panose="020B0604020202020204" pitchFamily="34" charset="0"/>
              </a:rPr>
              <a:t>After brainstorming, adapt the appropriate solution from 40 inventive principles to resolve the conflict among the ECs in the HOQ correlation matrix.</a:t>
            </a:r>
          </a:p>
          <a:p>
            <a:pPr marL="342900" indent="-342900">
              <a:buFont typeface="+mj-lt"/>
              <a:buAutoNum type="arabicPeriod"/>
            </a:pPr>
            <a:r>
              <a:rPr lang="en-US" dirty="0">
                <a:latin typeface="Arial" panose="020B0604020202020204" pitchFamily="34" charset="0"/>
                <a:cs typeface="Arial" panose="020B0604020202020204" pitchFamily="34" charset="0"/>
              </a:rPr>
              <a:t>Re-construct the HOQ with the new ECs.</a:t>
            </a:r>
          </a:p>
        </p:txBody>
      </p:sp>
      <p:graphicFrame>
        <p:nvGraphicFramePr>
          <p:cNvPr id="2" name="Object 1">
            <a:extLst>
              <a:ext uri="{FF2B5EF4-FFF2-40B4-BE49-F238E27FC236}">
                <a16:creationId xmlns:a16="http://schemas.microsoft.com/office/drawing/2014/main" id="{7E7BF25A-7CB5-A953-ADAF-A7C6740AF8C6}"/>
              </a:ext>
            </a:extLst>
          </p:cNvPr>
          <p:cNvGraphicFramePr>
            <a:graphicFrameLocks noChangeAspect="1"/>
          </p:cNvGraphicFramePr>
          <p:nvPr>
            <p:extLst>
              <p:ext uri="{D42A27DB-BD31-4B8C-83A1-F6EECF244321}">
                <p14:modId xmlns:p14="http://schemas.microsoft.com/office/powerpoint/2010/main" val="4240173111"/>
              </p:ext>
            </p:extLst>
          </p:nvPr>
        </p:nvGraphicFramePr>
        <p:xfrm>
          <a:off x="232511" y="297126"/>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32511" y="29712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52662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4657009" y="865355"/>
            <a:ext cx="4362300"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pic>
        <p:nvPicPr>
          <p:cNvPr id="2" name="Picture 1">
            <a:extLst>
              <a:ext uri="{FF2B5EF4-FFF2-40B4-BE49-F238E27FC236}">
                <a16:creationId xmlns:a16="http://schemas.microsoft.com/office/drawing/2014/main" id="{39BDFC6C-4E7E-4C3F-B7E2-7490ACDAE95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35990" y="1531267"/>
            <a:ext cx="5298956" cy="4513333"/>
          </a:xfrm>
          <a:prstGeom prst="rect">
            <a:avLst/>
          </a:prstGeom>
        </p:spPr>
      </p:pic>
      <p:sp>
        <p:nvSpPr>
          <p:cNvPr id="10" name="TextBox 9">
            <a:extLst>
              <a:ext uri="{FF2B5EF4-FFF2-40B4-BE49-F238E27FC236}">
                <a16:creationId xmlns:a16="http://schemas.microsoft.com/office/drawing/2014/main" id="{E87AE173-465C-4D89-B9BB-899485CBBE11}"/>
              </a:ext>
            </a:extLst>
          </p:cNvPr>
          <p:cNvSpPr txBox="1"/>
          <p:nvPr/>
        </p:nvSpPr>
        <p:spPr>
          <a:xfrm>
            <a:off x="5920221" y="6094958"/>
            <a:ext cx="2215861"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7.4: </a:t>
            </a:r>
            <a:r>
              <a:rPr lang="en-US" sz="1400" dirty="0">
                <a:latin typeface="Times New Roman" panose="02020603050405020304" pitchFamily="18" charset="0"/>
                <a:cs typeface="Times New Roman" panose="02020603050405020304" pitchFamily="18" charset="0"/>
              </a:rPr>
              <a:t>Flow chart.</a:t>
            </a:r>
          </a:p>
        </p:txBody>
      </p:sp>
      <p:graphicFrame>
        <p:nvGraphicFramePr>
          <p:cNvPr id="3" name="Object 2">
            <a:extLst>
              <a:ext uri="{FF2B5EF4-FFF2-40B4-BE49-F238E27FC236}">
                <a16:creationId xmlns:a16="http://schemas.microsoft.com/office/drawing/2014/main" id="{43EDC523-803F-33EC-56B5-A5040260716E}"/>
              </a:ext>
            </a:extLst>
          </p:cNvPr>
          <p:cNvGraphicFramePr>
            <a:graphicFrameLocks noChangeAspect="1"/>
          </p:cNvGraphicFramePr>
          <p:nvPr>
            <p:extLst>
              <p:ext uri="{D42A27DB-BD31-4B8C-83A1-F6EECF244321}">
                <p14:modId xmlns:p14="http://schemas.microsoft.com/office/powerpoint/2010/main" val="1967147193"/>
              </p:ext>
            </p:extLst>
          </p:nvPr>
        </p:nvGraphicFramePr>
        <p:xfrm>
          <a:off x="242691" y="22979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2691" y="22979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03556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D78EB-6145-4104-B430-B4F1C45FDBBD}"/>
              </a:ext>
            </a:extLst>
          </p:cNvPr>
          <p:cNvSpPr/>
          <p:nvPr/>
        </p:nvSpPr>
        <p:spPr>
          <a:xfrm>
            <a:off x="1903418" y="248955"/>
            <a:ext cx="9256417" cy="523220"/>
          </a:xfrm>
          <a:prstGeom prst="rect">
            <a:avLst/>
          </a:prstGeom>
        </p:spPr>
        <p:txBody>
          <a:bodyPr wrap="square">
            <a:spAutoFit/>
          </a:bodyPr>
          <a:lstStyle/>
          <a:p>
            <a:pPr algn="l"/>
            <a:r>
              <a:rPr lang="en-US" sz="2800" b="1" dirty="0">
                <a:solidFill>
                  <a:srgbClr val="0E4FB8"/>
                </a:solidFill>
                <a:latin typeface="Arial" panose="020B0604020202020204" pitchFamily="34" charset="0"/>
                <a:cs typeface="Arial" panose="020B0604020202020204" pitchFamily="34" charset="0"/>
              </a:rPr>
              <a:t>Module 7 – Transdisciplinary Tools Integration</a:t>
            </a:r>
          </a:p>
        </p:txBody>
      </p:sp>
      <p:pic>
        <p:nvPicPr>
          <p:cNvPr id="21" name="Picture 20">
            <a:extLst>
              <a:ext uri="{FF2B5EF4-FFF2-40B4-BE49-F238E27FC236}">
                <a16:creationId xmlns:a16="http://schemas.microsoft.com/office/drawing/2014/main" id="{102C953A-1B15-4BD8-BA8F-E23746C9A9B8}"/>
              </a:ext>
            </a:extLst>
          </p:cNvPr>
          <p:cNvPicPr>
            <a:picLocks noChangeAspect="1"/>
          </p:cNvPicPr>
          <p:nvPr/>
        </p:nvPicPr>
        <p:blipFill>
          <a:blip r:embed="rId2"/>
          <a:stretch>
            <a:fillRect/>
          </a:stretch>
        </p:blipFill>
        <p:spPr>
          <a:xfrm>
            <a:off x="1791328" y="772175"/>
            <a:ext cx="9966988" cy="55797"/>
          </a:xfrm>
          <a:prstGeom prst="rect">
            <a:avLst/>
          </a:prstGeom>
        </p:spPr>
      </p:pic>
      <p:sp>
        <p:nvSpPr>
          <p:cNvPr id="11" name="TextBox 10">
            <a:extLst>
              <a:ext uri="{FF2B5EF4-FFF2-40B4-BE49-F238E27FC236}">
                <a16:creationId xmlns:a16="http://schemas.microsoft.com/office/drawing/2014/main" id="{3B2C554F-F001-4DE0-A548-C41C06A65802}"/>
              </a:ext>
            </a:extLst>
          </p:cNvPr>
          <p:cNvSpPr txBox="1"/>
          <p:nvPr/>
        </p:nvSpPr>
        <p:spPr>
          <a:xfrm>
            <a:off x="1962030" y="872202"/>
            <a:ext cx="8984045" cy="738664"/>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Example 7.1:</a:t>
            </a:r>
            <a:r>
              <a:rPr lang="en-US" dirty="0">
                <a:latin typeface="Arial" panose="020B0604020202020204" pitchFamily="34" charset="0"/>
                <a:cs typeface="Arial" panose="020B0604020202020204" pitchFamily="34" charset="0"/>
              </a:rPr>
              <a:t> Using the TRIZ inventive principles to resolve the conflicts among the ECs shown in Figure 7.5.</a:t>
            </a:r>
          </a:p>
        </p:txBody>
      </p:sp>
      <p:pic>
        <p:nvPicPr>
          <p:cNvPr id="4" name="Picture 3">
            <a:extLst>
              <a:ext uri="{FF2B5EF4-FFF2-40B4-BE49-F238E27FC236}">
                <a16:creationId xmlns:a16="http://schemas.microsoft.com/office/drawing/2014/main" id="{560A2850-69B3-4B22-930F-C852B7070DDA}"/>
              </a:ext>
            </a:extLst>
          </p:cNvPr>
          <p:cNvPicPr>
            <a:picLocks noChangeAspect="1"/>
          </p:cNvPicPr>
          <p:nvPr/>
        </p:nvPicPr>
        <p:blipFill>
          <a:blip r:embed="rId3"/>
          <a:stretch>
            <a:fillRect/>
          </a:stretch>
        </p:blipFill>
        <p:spPr>
          <a:xfrm>
            <a:off x="4572242" y="1610866"/>
            <a:ext cx="4405160" cy="4240046"/>
          </a:xfrm>
          <a:prstGeom prst="rect">
            <a:avLst/>
          </a:prstGeom>
        </p:spPr>
      </p:pic>
      <p:sp>
        <p:nvSpPr>
          <p:cNvPr id="13" name="TextBox 12">
            <a:extLst>
              <a:ext uri="{FF2B5EF4-FFF2-40B4-BE49-F238E27FC236}">
                <a16:creationId xmlns:a16="http://schemas.microsoft.com/office/drawing/2014/main" id="{1D82F11F-B614-408C-BA54-53DCEA770E15}"/>
              </a:ext>
            </a:extLst>
          </p:cNvPr>
          <p:cNvSpPr txBox="1"/>
          <p:nvPr/>
        </p:nvSpPr>
        <p:spPr>
          <a:xfrm>
            <a:off x="5144748" y="5985798"/>
            <a:ext cx="3260148"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7.5:</a:t>
            </a:r>
            <a:r>
              <a:rPr lang="en-US" sz="1400" dirty="0">
                <a:latin typeface="Times New Roman" panose="02020603050405020304" pitchFamily="18" charset="0"/>
                <a:cs typeface="Times New Roman" panose="02020603050405020304" pitchFamily="18" charset="0"/>
              </a:rPr>
              <a:t> Finger rehab device of QFD.</a:t>
            </a:r>
          </a:p>
        </p:txBody>
      </p:sp>
      <p:graphicFrame>
        <p:nvGraphicFramePr>
          <p:cNvPr id="2" name="Object 1">
            <a:extLst>
              <a:ext uri="{FF2B5EF4-FFF2-40B4-BE49-F238E27FC236}">
                <a16:creationId xmlns:a16="http://schemas.microsoft.com/office/drawing/2014/main" id="{2711FBBE-D8DA-0A72-CDCD-5FC88970ECC4}"/>
              </a:ext>
            </a:extLst>
          </p:cNvPr>
          <p:cNvGraphicFramePr>
            <a:graphicFrameLocks noChangeAspect="1"/>
          </p:cNvGraphicFramePr>
          <p:nvPr>
            <p:extLst>
              <p:ext uri="{D42A27DB-BD31-4B8C-83A1-F6EECF244321}">
                <p14:modId xmlns:p14="http://schemas.microsoft.com/office/powerpoint/2010/main" val="2499697270"/>
              </p:ext>
            </p:extLst>
          </p:nvPr>
        </p:nvGraphicFramePr>
        <p:xfrm>
          <a:off x="255083" y="202544"/>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55083" y="20254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291508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0A96620-73AA-466B-99E2-8A83B57F8540}"/>
              </a:ext>
            </a:extLst>
          </p:cNvPr>
          <p:cNvSpPr txBox="1"/>
          <p:nvPr/>
        </p:nvSpPr>
        <p:spPr>
          <a:xfrm>
            <a:off x="1903419" y="2182466"/>
            <a:ext cx="9256417" cy="1938992"/>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Case 1:</a:t>
            </a:r>
            <a:r>
              <a:rPr lang="en-US" sz="2000" dirty="0">
                <a:latin typeface="Arial" panose="020B0604020202020204" pitchFamily="34" charset="0"/>
                <a:cs typeface="Arial" panose="020B0604020202020204" pitchFamily="34" charset="0"/>
              </a:rPr>
              <a:t> The improvement of the “support user activity” causes an increase of production “cost”, thus resulting in a moderate negative correlation in the correlation matrix. In this case, “support user activity” is the improving characteristic and the “cost” of production is the worsening characteristic. In other words, If we want to improve the “support user activity” it will cost more money and time.</a:t>
            </a:r>
          </a:p>
        </p:txBody>
      </p:sp>
      <p:graphicFrame>
        <p:nvGraphicFramePr>
          <p:cNvPr id="2" name="Object 1">
            <a:extLst>
              <a:ext uri="{FF2B5EF4-FFF2-40B4-BE49-F238E27FC236}">
                <a16:creationId xmlns:a16="http://schemas.microsoft.com/office/drawing/2014/main" id="{EF34D45B-5426-EDE1-E86B-8C1A23DE4C10}"/>
              </a:ext>
            </a:extLst>
          </p:cNvPr>
          <p:cNvGraphicFramePr>
            <a:graphicFrameLocks noChangeAspect="1"/>
          </p:cNvGraphicFramePr>
          <p:nvPr>
            <p:extLst>
              <p:ext uri="{D42A27DB-BD31-4B8C-83A1-F6EECF244321}">
                <p14:modId xmlns:p14="http://schemas.microsoft.com/office/powerpoint/2010/main" val="74844951"/>
              </p:ext>
            </p:extLst>
          </p:nvPr>
        </p:nvGraphicFramePr>
        <p:xfrm>
          <a:off x="349256" y="270892"/>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49256" y="27089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50710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A66484-5153-40B1-A0F5-CF40F4749AB6}"/>
              </a:ext>
            </a:extLst>
          </p:cNvPr>
          <p:cNvSpPr txBox="1"/>
          <p:nvPr/>
        </p:nvSpPr>
        <p:spPr>
          <a:xfrm>
            <a:off x="1903419" y="1510814"/>
            <a:ext cx="9297266" cy="3851760"/>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Many people have difficulty with the issue of cost since cost reduction is a widespread topic throughout the industry. However, many techniques of TRIZ do not deal with cost explicitly.</a:t>
            </a:r>
          </a:p>
          <a:p>
            <a:pPr algn="just"/>
            <a:endParaRPr lang="en-US"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Darrell Mann (2004) has developed a business matrix similar to the contradiction matrix. His direct cost parameters for the business matrix are as follows:</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R&amp;D Cost</a:t>
            </a:r>
          </a:p>
          <a:p>
            <a:pPr>
              <a:lnSpc>
                <a:spcPct val="150000"/>
              </a:lnSpc>
            </a:pPr>
            <a:r>
              <a:rPr lang="en-US" sz="2000" dirty="0">
                <a:latin typeface="Arial" panose="020B0604020202020204" pitchFamily="34" charset="0"/>
                <a:cs typeface="Arial" panose="020B0604020202020204" pitchFamily="34" charset="0"/>
              </a:rPr>
              <a:t>• Production Cost </a:t>
            </a:r>
          </a:p>
          <a:p>
            <a:pPr>
              <a:lnSpc>
                <a:spcPct val="150000"/>
              </a:lnSpc>
            </a:pPr>
            <a:r>
              <a:rPr lang="en-US" sz="2000" dirty="0">
                <a:latin typeface="Arial" panose="020B0604020202020204" pitchFamily="34" charset="0"/>
                <a:cs typeface="Arial" panose="020B0604020202020204" pitchFamily="34" charset="0"/>
              </a:rPr>
              <a:t>• Supply Cost</a:t>
            </a:r>
          </a:p>
          <a:p>
            <a:pPr>
              <a:lnSpc>
                <a:spcPct val="150000"/>
              </a:lnSpc>
            </a:pPr>
            <a:r>
              <a:rPr lang="en-US" sz="2000" dirty="0">
                <a:latin typeface="Arial" panose="020B0604020202020204" pitchFamily="34" charset="0"/>
                <a:cs typeface="Arial" panose="020B0604020202020204" pitchFamily="34" charset="0"/>
              </a:rPr>
              <a:t>• Support Cost</a:t>
            </a:r>
          </a:p>
        </p:txBody>
      </p:sp>
      <p:graphicFrame>
        <p:nvGraphicFramePr>
          <p:cNvPr id="2" name="Object 1">
            <a:extLst>
              <a:ext uri="{FF2B5EF4-FFF2-40B4-BE49-F238E27FC236}">
                <a16:creationId xmlns:a16="http://schemas.microsoft.com/office/drawing/2014/main" id="{1DC0A0B9-224C-1ED3-FAD7-1B983F69B9C2}"/>
              </a:ext>
            </a:extLst>
          </p:cNvPr>
          <p:cNvGraphicFramePr>
            <a:graphicFrameLocks noChangeAspect="1"/>
          </p:cNvGraphicFramePr>
          <p:nvPr>
            <p:extLst>
              <p:ext uri="{D42A27DB-BD31-4B8C-83A1-F6EECF244321}">
                <p14:modId xmlns:p14="http://schemas.microsoft.com/office/powerpoint/2010/main" val="3541756635"/>
              </p:ext>
            </p:extLst>
          </p:nvPr>
        </p:nvGraphicFramePr>
        <p:xfrm>
          <a:off x="232417" y="281166"/>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32417" y="28116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06289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64CB5B-72FF-4B2B-A573-5DA18D1BB1CA}"/>
              </a:ext>
            </a:extLst>
          </p:cNvPr>
          <p:cNvSpPr txBox="1"/>
          <p:nvPr/>
        </p:nvSpPr>
        <p:spPr>
          <a:xfrm>
            <a:off x="1698563" y="1431235"/>
            <a:ext cx="8920945" cy="5142433"/>
          </a:xfrm>
          <a:prstGeom prst="rect">
            <a:avLst/>
          </a:prstGeom>
          <a:noFill/>
        </p:spPr>
        <p:txBody>
          <a:bodyPr wrap="square">
            <a:spAutoFit/>
          </a:bodyPr>
          <a:lstStyle/>
          <a:p>
            <a:pPr>
              <a:spcAft>
                <a:spcPts val="500"/>
              </a:spcAft>
            </a:pPr>
            <a:r>
              <a:rPr lang="en-US" dirty="0">
                <a:latin typeface="Arial" panose="020B0604020202020204" pitchFamily="34" charset="0"/>
                <a:cs typeface="Arial" panose="020B0604020202020204" pitchFamily="34" charset="0"/>
              </a:rPr>
              <a:t>He also included some of the same parameters used in the TRIZ matrix that cause costs to increase:</a:t>
            </a:r>
          </a:p>
          <a:p>
            <a:r>
              <a:rPr lang="en-US" dirty="0">
                <a:latin typeface="Arial" panose="020B0604020202020204" pitchFamily="34" charset="0"/>
                <a:cs typeface="Arial" panose="020B0604020202020204" pitchFamily="34" charset="0"/>
              </a:rPr>
              <a:t>• Complexity of the system </a:t>
            </a:r>
          </a:p>
          <a:p>
            <a:r>
              <a:rPr lang="en-US" dirty="0">
                <a:latin typeface="Arial" panose="020B0604020202020204" pitchFamily="34" charset="0"/>
                <a:cs typeface="Arial" panose="020B0604020202020204" pitchFamily="34" charset="0"/>
              </a:rPr>
              <a:t>• Complexity of control</a:t>
            </a:r>
          </a:p>
          <a:p>
            <a:r>
              <a:rPr lang="en-US" dirty="0">
                <a:latin typeface="Arial" panose="020B0604020202020204" pitchFamily="34" charset="0"/>
                <a:cs typeface="Arial" panose="020B0604020202020204" pitchFamily="34" charset="0"/>
              </a:rPr>
              <a:t>• System-generated harmful factors</a:t>
            </a:r>
          </a:p>
          <a:p>
            <a:r>
              <a:rPr lang="en-US" dirty="0">
                <a:latin typeface="Arial" panose="020B0604020202020204" pitchFamily="34" charset="0"/>
                <a:cs typeface="Arial" panose="020B0604020202020204" pitchFamily="34" charset="0"/>
              </a:rPr>
              <a:t>• Time and risk issues for the R&amp;D, Production, Supply, and Support </a:t>
            </a:r>
          </a:p>
          <a:p>
            <a:r>
              <a:rPr lang="en-US" dirty="0">
                <a:latin typeface="Arial" panose="020B0604020202020204" pitchFamily="34" charset="0"/>
                <a:cs typeface="Arial" panose="020B0604020202020204" pitchFamily="34" charset="0"/>
              </a:rPr>
              <a:t>• Speed of a process</a:t>
            </a:r>
          </a:p>
          <a:p>
            <a:r>
              <a:rPr lang="en-US" dirty="0">
                <a:latin typeface="Arial" panose="020B0604020202020204" pitchFamily="34" charset="0"/>
                <a:cs typeface="Arial" panose="020B0604020202020204" pitchFamily="34" charset="0"/>
              </a:rPr>
              <a:t>• Duration of action</a:t>
            </a:r>
          </a:p>
          <a:p>
            <a:r>
              <a:rPr lang="en-US" dirty="0">
                <a:latin typeface="Arial" panose="020B0604020202020204" pitchFamily="34" charset="0"/>
                <a:cs typeface="Arial" panose="020B0604020202020204" pitchFamily="34" charset="0"/>
              </a:rPr>
              <a:t>• Loss of energy, loss of material, loss of information, loss of time </a:t>
            </a:r>
          </a:p>
          <a:p>
            <a:r>
              <a:rPr lang="en-US" dirty="0">
                <a:latin typeface="Arial" panose="020B0604020202020204" pitchFamily="34" charset="0"/>
                <a:cs typeface="Arial" panose="020B0604020202020204" pitchFamily="34" charset="0"/>
              </a:rPr>
              <a:t>• Reliability• System-generated harmful factors</a:t>
            </a:r>
          </a:p>
          <a:p>
            <a:r>
              <a:rPr lang="en-US" dirty="0">
                <a:latin typeface="Arial" panose="020B0604020202020204" pitchFamily="34" charset="0"/>
                <a:cs typeface="Arial" panose="020B0604020202020204" pitchFamily="34" charset="0"/>
              </a:rPr>
              <a:t>• Ease of operation, ease of production, ease of repair</a:t>
            </a:r>
          </a:p>
          <a:p>
            <a:r>
              <a:rPr lang="en-US" dirty="0">
                <a:latin typeface="Arial" panose="020B0604020202020204" pitchFamily="34" charset="0"/>
                <a:cs typeface="Arial" panose="020B0604020202020204" pitchFamily="34" charset="0"/>
              </a:rPr>
              <a:t>• System complexity</a:t>
            </a:r>
          </a:p>
          <a:p>
            <a:r>
              <a:rPr lang="en-US" dirty="0">
                <a:latin typeface="Arial" panose="020B0604020202020204" pitchFamily="34" charset="0"/>
                <a:cs typeface="Arial" panose="020B0604020202020204" pitchFamily="34" charset="0"/>
              </a:rPr>
              <a:t>• Extent of automation </a:t>
            </a:r>
          </a:p>
          <a:p>
            <a:r>
              <a:rPr lang="en-US" dirty="0">
                <a:latin typeface="Arial" panose="020B0604020202020204" pitchFamily="34" charset="0"/>
                <a:cs typeface="Arial" panose="020B0604020202020204" pitchFamily="34" charset="0"/>
              </a:rPr>
              <a:t>• Productivity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the above information about what causes the cost to increase, we adopt “complexity of device” for “cost of production” and “reliability” for “support user activity”. </a:t>
            </a:r>
          </a:p>
        </p:txBody>
      </p:sp>
      <p:graphicFrame>
        <p:nvGraphicFramePr>
          <p:cNvPr id="2" name="Object 1">
            <a:extLst>
              <a:ext uri="{FF2B5EF4-FFF2-40B4-BE49-F238E27FC236}">
                <a16:creationId xmlns:a16="http://schemas.microsoft.com/office/drawing/2014/main" id="{FC60E311-39E9-8055-7F5A-54A81B75E5E5}"/>
              </a:ext>
            </a:extLst>
          </p:cNvPr>
          <p:cNvGraphicFramePr>
            <a:graphicFrameLocks noChangeAspect="1"/>
          </p:cNvGraphicFramePr>
          <p:nvPr>
            <p:extLst>
              <p:ext uri="{D42A27DB-BD31-4B8C-83A1-F6EECF244321}">
                <p14:modId xmlns:p14="http://schemas.microsoft.com/office/powerpoint/2010/main" val="2632710922"/>
              </p:ext>
            </p:extLst>
          </p:nvPr>
        </p:nvGraphicFramePr>
        <p:xfrm>
          <a:off x="304337" y="23039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04337" y="23039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89411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B8AB00-922B-4057-832A-7270531DB881}"/>
              </a:ext>
            </a:extLst>
          </p:cNvPr>
          <p:cNvSpPr txBox="1"/>
          <p:nvPr/>
        </p:nvSpPr>
        <p:spPr>
          <a:xfrm>
            <a:off x="1999901" y="948523"/>
            <a:ext cx="9089449" cy="1200329"/>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From the matrix of contradictions, using “Reliability (27)” as the improving characteristic and “complexity of device (36)” worsening characteristic, at the intersection of the two characteristics (see Figure 7.6) the following three potential solution principles (see Table 3-8) for the contradiction are possible:</a:t>
            </a:r>
          </a:p>
        </p:txBody>
      </p:sp>
      <p:pic>
        <p:nvPicPr>
          <p:cNvPr id="3" name="Picture 2">
            <a:extLst>
              <a:ext uri="{FF2B5EF4-FFF2-40B4-BE49-F238E27FC236}">
                <a16:creationId xmlns:a16="http://schemas.microsoft.com/office/drawing/2014/main" id="{3F96BA42-C532-4700-90B9-F31A33F0ECE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25440" y="2148852"/>
            <a:ext cx="6409723" cy="3534975"/>
          </a:xfrm>
          <a:prstGeom prst="rect">
            <a:avLst/>
          </a:prstGeom>
        </p:spPr>
      </p:pic>
      <p:sp>
        <p:nvSpPr>
          <p:cNvPr id="11" name="TextBox 10">
            <a:extLst>
              <a:ext uri="{FF2B5EF4-FFF2-40B4-BE49-F238E27FC236}">
                <a16:creationId xmlns:a16="http://schemas.microsoft.com/office/drawing/2014/main" id="{A7E12FCD-AD54-47F6-B56F-AF5E5770356E}"/>
              </a:ext>
            </a:extLst>
          </p:cNvPr>
          <p:cNvSpPr txBox="1"/>
          <p:nvPr/>
        </p:nvSpPr>
        <p:spPr>
          <a:xfrm>
            <a:off x="4533465" y="5909477"/>
            <a:ext cx="3748521"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7.6: </a:t>
            </a:r>
            <a:r>
              <a:rPr lang="en-US" sz="1400" dirty="0">
                <a:latin typeface="Times New Roman" panose="02020603050405020304" pitchFamily="18" charset="0"/>
                <a:cs typeface="Times New Roman" panose="02020603050405020304" pitchFamily="18" charset="0"/>
              </a:rPr>
              <a:t>TRIZ potential principles solutions.</a:t>
            </a:r>
          </a:p>
        </p:txBody>
      </p:sp>
      <p:graphicFrame>
        <p:nvGraphicFramePr>
          <p:cNvPr id="2" name="Object 1">
            <a:extLst>
              <a:ext uri="{FF2B5EF4-FFF2-40B4-BE49-F238E27FC236}">
                <a16:creationId xmlns:a16="http://schemas.microsoft.com/office/drawing/2014/main" id="{49523C75-84A0-8673-E4EF-A8C394EFA73C}"/>
              </a:ext>
            </a:extLst>
          </p:cNvPr>
          <p:cNvGraphicFramePr>
            <a:graphicFrameLocks noChangeAspect="1"/>
          </p:cNvGraphicFramePr>
          <p:nvPr>
            <p:extLst>
              <p:ext uri="{D42A27DB-BD31-4B8C-83A1-F6EECF244321}">
                <p14:modId xmlns:p14="http://schemas.microsoft.com/office/powerpoint/2010/main" val="3749109587"/>
              </p:ext>
            </p:extLst>
          </p:nvPr>
        </p:nvGraphicFramePr>
        <p:xfrm>
          <a:off x="252965" y="17937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5" y="17937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18018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BF16F0-3179-4CDC-B21D-A63083DAB325}"/>
              </a:ext>
            </a:extLst>
          </p:cNvPr>
          <p:cNvSpPr txBox="1"/>
          <p:nvPr/>
        </p:nvSpPr>
        <p:spPr>
          <a:xfrm>
            <a:off x="2496416" y="2039116"/>
            <a:ext cx="6793057" cy="2095445"/>
          </a:xfrm>
          <a:prstGeom prst="rect">
            <a:avLst/>
          </a:prstGeom>
          <a:noFill/>
        </p:spPr>
        <p:txBody>
          <a:bodyPr wrap="square">
            <a:spAutoFit/>
          </a:bodyPr>
          <a:lstStyle/>
          <a:p>
            <a:pPr marL="342900" indent="-342900" algn="l">
              <a:spcAft>
                <a:spcPts val="500"/>
              </a:spcAft>
              <a:buAutoNum type="arabicPeriod"/>
            </a:pPr>
            <a:r>
              <a:rPr lang="en-US" sz="1800" b="0" i="1" u="none" strike="noStrike" baseline="0" dirty="0">
                <a:latin typeface="Arial" panose="020B0604020202020204" pitchFamily="34" charset="0"/>
                <a:cs typeface="Arial" panose="020B0604020202020204" pitchFamily="34" charset="0"/>
              </a:rPr>
              <a:t>Segmentation (1) </a:t>
            </a:r>
            <a:r>
              <a:rPr lang="en-US" sz="1800" b="0" i="0" u="none" strike="noStrike" baseline="0" dirty="0">
                <a:latin typeface="Arial" panose="020B0604020202020204" pitchFamily="34" charset="0"/>
                <a:cs typeface="Arial" panose="020B0604020202020204" pitchFamily="34" charset="0"/>
              </a:rPr>
              <a:t>– Divide an object into independent parts.</a:t>
            </a:r>
          </a:p>
          <a:p>
            <a:pPr lvl="1"/>
            <a:r>
              <a:rPr lang="en-US" b="0" i="0" u="none" strike="noStrike" baseline="0" dirty="0">
                <a:latin typeface="Arial" panose="020B0604020202020204" pitchFamily="34" charset="0"/>
                <a:cs typeface="Arial" panose="020B0604020202020204" pitchFamily="34" charset="0"/>
              </a:rPr>
              <a:t>• Replace mainframe computers with personal computers.</a:t>
            </a:r>
          </a:p>
          <a:p>
            <a:pPr lvl="1"/>
            <a:r>
              <a:rPr lang="en-US" b="0" i="0" u="none" strike="noStrike" baseline="0" dirty="0">
                <a:latin typeface="Arial" panose="020B0604020202020204" pitchFamily="34" charset="0"/>
                <a:cs typeface="Arial" panose="020B0604020202020204" pitchFamily="34" charset="0"/>
              </a:rPr>
              <a:t>• Replace a large truck </a:t>
            </a:r>
            <a:r>
              <a:rPr lang="en-US" dirty="0">
                <a:latin typeface="Arial" panose="020B0604020202020204" pitchFamily="34" charset="0"/>
                <a:cs typeface="Arial" panose="020B0604020202020204" pitchFamily="34" charset="0"/>
              </a:rPr>
              <a:t>with</a:t>
            </a:r>
            <a:r>
              <a:rPr lang="en-US" b="0" i="0" u="none" strike="noStrike" baseline="0" dirty="0">
                <a:latin typeface="Arial" panose="020B0604020202020204" pitchFamily="34" charset="0"/>
                <a:cs typeface="Arial" panose="020B0604020202020204" pitchFamily="34" charset="0"/>
              </a:rPr>
              <a:t> a truck and trailer.</a:t>
            </a:r>
          </a:p>
          <a:p>
            <a:pPr lvl="1"/>
            <a:r>
              <a:rPr lang="en-US" b="0" i="0" u="none" strike="noStrike" baseline="0" dirty="0">
                <a:latin typeface="Arial" panose="020B0604020202020204" pitchFamily="34" charset="0"/>
                <a:cs typeface="Arial" panose="020B0604020202020204" pitchFamily="34" charset="0"/>
              </a:rPr>
              <a:t>• Use a work breakdown structure (WBS) for a large project.</a:t>
            </a:r>
          </a:p>
          <a:p>
            <a:pPr algn="l"/>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Make an object easy to disassemble.</a:t>
            </a:r>
          </a:p>
          <a:p>
            <a:pPr algn="l"/>
            <a:r>
              <a:rPr lang="en-US" sz="1800" b="0" i="0" u="none" strike="noStrike" baseline="0" dirty="0">
                <a:latin typeface="Arial" panose="020B0604020202020204" pitchFamily="34" charset="0"/>
                <a:cs typeface="Arial" panose="020B0604020202020204" pitchFamily="34" charset="0"/>
              </a:rPr>
              <a:t>Increase the degree of fragmentation or segmentation.</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C3A0F6DE-6C76-8812-4DA0-898BFF7E5AAB}"/>
              </a:ext>
            </a:extLst>
          </p:cNvPr>
          <p:cNvGraphicFramePr>
            <a:graphicFrameLocks noChangeAspect="1"/>
          </p:cNvGraphicFramePr>
          <p:nvPr>
            <p:extLst>
              <p:ext uri="{D42A27DB-BD31-4B8C-83A1-F6EECF244321}">
                <p14:modId xmlns:p14="http://schemas.microsoft.com/office/powerpoint/2010/main" val="1646957875"/>
              </p:ext>
            </p:extLst>
          </p:nvPr>
        </p:nvGraphicFramePr>
        <p:xfrm>
          <a:off x="294062" y="260618"/>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94062" y="26061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599776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0E1529-EDB8-4B66-ACAA-AE7EB3B30F52}"/>
              </a:ext>
            </a:extLst>
          </p:cNvPr>
          <p:cNvSpPr txBox="1"/>
          <p:nvPr/>
        </p:nvSpPr>
        <p:spPr>
          <a:xfrm>
            <a:off x="2309380" y="2039116"/>
            <a:ext cx="8704984" cy="2970044"/>
          </a:xfrm>
          <a:prstGeom prst="rect">
            <a:avLst/>
          </a:prstGeom>
          <a:noFill/>
        </p:spPr>
        <p:txBody>
          <a:bodyPr wrap="square">
            <a:spAutoFit/>
          </a:bodyPr>
          <a:lstStyle/>
          <a:p>
            <a:pPr algn="l">
              <a:spcAft>
                <a:spcPts val="500"/>
              </a:spcAft>
            </a:pPr>
            <a:r>
              <a:rPr lang="en-US" sz="1800" b="0" i="0" u="none" strike="noStrike" baseline="0" dirty="0">
                <a:latin typeface="Arial" panose="020B0604020202020204" pitchFamily="34" charset="0"/>
                <a:cs typeface="Arial" panose="020B0604020202020204" pitchFamily="34" charset="0"/>
              </a:rPr>
              <a:t>2. Inversion (the other way around) (13) – Invert the action(s) used to solve the problem (e.g. instead of cooling an object, heat it).</a:t>
            </a:r>
          </a:p>
          <a:p>
            <a:pPr algn="l">
              <a:spcAft>
                <a:spcPts val="500"/>
              </a:spcAft>
            </a:pPr>
            <a:endParaRPr lang="en-US" sz="1800" b="0" i="0" u="none" strike="noStrike" baseline="0" dirty="0">
              <a:latin typeface="Arial" panose="020B0604020202020204" pitchFamily="34" charset="0"/>
              <a:cs typeface="Arial" panose="020B0604020202020204" pitchFamily="34" charset="0"/>
            </a:endParaRPr>
          </a:p>
          <a:p>
            <a:pPr algn="l">
              <a:spcAft>
                <a:spcPts val="500"/>
              </a:spcAft>
            </a:pPr>
            <a:r>
              <a:rPr lang="en-US" sz="1800" b="0" i="0" u="none" strike="noStrike" baseline="0" dirty="0">
                <a:latin typeface="Arial" panose="020B0604020202020204" pitchFamily="34" charset="0"/>
                <a:cs typeface="Arial" panose="020B0604020202020204" pitchFamily="34" charset="0"/>
              </a:rPr>
              <a:t>• To loosen stuck parts, cool the inner part instead of heating the outer part.</a:t>
            </a:r>
          </a:p>
          <a:p>
            <a:pPr algn="l">
              <a:spcAft>
                <a:spcPts val="500"/>
              </a:spcAft>
            </a:pPr>
            <a:r>
              <a:rPr lang="en-US" sz="1800" b="0" i="0" u="none" strike="noStrike" baseline="0" dirty="0">
                <a:latin typeface="Arial" panose="020B0604020202020204" pitchFamily="34" charset="0"/>
                <a:cs typeface="Arial" panose="020B0604020202020204" pitchFamily="34" charset="0"/>
              </a:rPr>
              <a:t>• Bring the mountain to Mohammed, instead of bringing Mohammed to the mountain.</a:t>
            </a:r>
          </a:p>
          <a:p>
            <a:pPr algn="l">
              <a:spcAft>
                <a:spcPts val="500"/>
              </a:spcAft>
            </a:pPr>
            <a:endParaRPr lang="en-US" sz="1800" b="0" i="0" u="none" strike="noStrike" baseline="0" dirty="0">
              <a:latin typeface="Arial" panose="020B0604020202020204" pitchFamily="34" charset="0"/>
              <a:cs typeface="Arial" panose="020B0604020202020204" pitchFamily="34" charset="0"/>
            </a:endParaRPr>
          </a:p>
          <a:p>
            <a:pPr algn="l">
              <a:spcAft>
                <a:spcPts val="500"/>
              </a:spcAft>
            </a:pPr>
            <a:r>
              <a:rPr lang="en-US" sz="1800" b="0" i="0" u="none" strike="noStrike" baseline="0" dirty="0">
                <a:latin typeface="Arial" panose="020B0604020202020204" pitchFamily="34" charset="0"/>
                <a:cs typeface="Arial" panose="020B0604020202020204" pitchFamily="34" charset="0"/>
              </a:rPr>
              <a:t>Make movable parts (or the external environment) fixed, and fixed parts movable.</a:t>
            </a:r>
          </a:p>
          <a:p>
            <a:pPr algn="l">
              <a:spcAft>
                <a:spcPts val="500"/>
              </a:spcAft>
            </a:pPr>
            <a:r>
              <a:rPr lang="en-US" sz="1800" b="0" i="0" u="none" strike="noStrike" baseline="0" dirty="0">
                <a:latin typeface="Arial" panose="020B0604020202020204" pitchFamily="34" charset="0"/>
                <a:cs typeface="Arial" panose="020B0604020202020204" pitchFamily="34" charset="0"/>
              </a:rPr>
              <a:t>Turn the object (or process) ’upside down'.</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565696EA-A24A-1559-DDF9-34A25CD8CBAF}"/>
              </a:ext>
            </a:extLst>
          </p:cNvPr>
          <p:cNvGraphicFramePr>
            <a:graphicFrameLocks noChangeAspect="1"/>
          </p:cNvGraphicFramePr>
          <p:nvPr>
            <p:extLst>
              <p:ext uri="{D42A27DB-BD31-4B8C-83A1-F6EECF244321}">
                <p14:modId xmlns:p14="http://schemas.microsoft.com/office/powerpoint/2010/main" val="1900037840"/>
              </p:ext>
            </p:extLst>
          </p:nvPr>
        </p:nvGraphicFramePr>
        <p:xfrm>
          <a:off x="355707" y="270892"/>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55707" y="27089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914672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84B8AFD-DED5-4DD7-BC58-FB7672CC57F0}"/>
              </a:ext>
            </a:extLst>
          </p:cNvPr>
          <p:cNvSpPr txBox="1"/>
          <p:nvPr/>
        </p:nvSpPr>
        <p:spPr>
          <a:xfrm>
            <a:off x="2155009" y="1648686"/>
            <a:ext cx="8350199" cy="2585323"/>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3. </a:t>
            </a:r>
            <a:r>
              <a:rPr lang="en-US" sz="1800" b="0" i="1" u="none" strike="noStrike" baseline="0" dirty="0">
                <a:latin typeface="Arial" panose="020B0604020202020204" pitchFamily="34" charset="0"/>
                <a:cs typeface="Arial" panose="020B0604020202020204" pitchFamily="34" charset="0"/>
              </a:rPr>
              <a:t>Parameter change (35) </a:t>
            </a:r>
            <a:r>
              <a:rPr lang="en-US" sz="1800" b="0" i="0" u="none" strike="noStrike" baseline="0" dirty="0">
                <a:latin typeface="Arial" panose="020B0604020202020204" pitchFamily="34" charset="0"/>
                <a:cs typeface="Arial" panose="020B0604020202020204" pitchFamily="34" charset="0"/>
              </a:rPr>
              <a:t>– change an object’s physical state (e.g. to a gas, liquid, or solid).</a:t>
            </a:r>
          </a:p>
          <a:p>
            <a:pPr algn="l"/>
            <a:endParaRPr lang="en-US"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After thorough analysis, principle 1- segmentation of “use a work breakdown structure (WBS) for a large project,” will be implemented. A WBS helps to make a large project more manageable. Breaking it down into smaller pieces work can be done simultaneously by different team members, leading to better team productivity. This will save a lot of time and effort, ultimately, saves money, and reduce the production cost.</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B4823E3-F803-F760-54F5-89F6E79AD2A0}"/>
              </a:ext>
            </a:extLst>
          </p:cNvPr>
          <p:cNvGraphicFramePr>
            <a:graphicFrameLocks noChangeAspect="1"/>
          </p:cNvGraphicFramePr>
          <p:nvPr>
            <p:extLst>
              <p:ext uri="{D42A27DB-BD31-4B8C-83A1-F6EECF244321}">
                <p14:modId xmlns:p14="http://schemas.microsoft.com/office/powerpoint/2010/main" val="2561492291"/>
              </p:ext>
            </p:extLst>
          </p:nvPr>
        </p:nvGraphicFramePr>
        <p:xfrm>
          <a:off x="304336" y="240070"/>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04336" y="24007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97725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F3E11D-A8C9-4B9D-902B-FDD06906408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12783" y="422710"/>
            <a:ext cx="10863450" cy="6705600"/>
          </a:xfrm>
          <a:prstGeom prst="rect">
            <a:avLst/>
          </a:prstGeom>
        </p:spPr>
      </p:pic>
      <p:sp>
        <p:nvSpPr>
          <p:cNvPr id="11" name="TextBox 7">
            <a:extLst>
              <a:ext uri="{FF2B5EF4-FFF2-40B4-BE49-F238E27FC236}">
                <a16:creationId xmlns:a16="http://schemas.microsoft.com/office/drawing/2014/main" id="{D578F3E2-A32A-447B-9E86-F36D876DADA8}"/>
              </a:ext>
            </a:extLst>
          </p:cNvPr>
          <p:cNvSpPr txBox="1"/>
          <p:nvPr/>
        </p:nvSpPr>
        <p:spPr>
          <a:xfrm>
            <a:off x="2442968" y="3040372"/>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12" name="Picture 11">
            <a:extLst>
              <a:ext uri="{FF2B5EF4-FFF2-40B4-BE49-F238E27FC236}">
                <a16:creationId xmlns:a16="http://schemas.microsoft.com/office/drawing/2014/main" id="{B486B443-9630-4739-BDE4-66B5D05DC411}"/>
              </a:ext>
            </a:extLst>
          </p:cNvPr>
          <p:cNvPicPr/>
          <p:nvPr/>
        </p:nvPicPr>
        <p:blipFill>
          <a:blip r:embed="rId3"/>
          <a:stretch>
            <a:fillRect/>
          </a:stretch>
        </p:blipFill>
        <p:spPr>
          <a:xfrm>
            <a:off x="2567027" y="2553778"/>
            <a:ext cx="1358767" cy="507179"/>
          </a:xfrm>
          <a:prstGeom prst="rect">
            <a:avLst/>
          </a:prstGeom>
        </p:spPr>
      </p:pic>
      <p:graphicFrame>
        <p:nvGraphicFramePr>
          <p:cNvPr id="2" name="Object 1">
            <a:extLst>
              <a:ext uri="{FF2B5EF4-FFF2-40B4-BE49-F238E27FC236}">
                <a16:creationId xmlns:a16="http://schemas.microsoft.com/office/drawing/2014/main" id="{1DC4FDEA-7082-4ACC-10C6-F064826BE1FB}"/>
              </a:ext>
            </a:extLst>
          </p:cNvPr>
          <p:cNvGraphicFramePr>
            <a:graphicFrameLocks noChangeAspect="1"/>
          </p:cNvGraphicFramePr>
          <p:nvPr>
            <p:extLst>
              <p:ext uri="{D42A27DB-BD31-4B8C-83A1-F6EECF244321}">
                <p14:modId xmlns:p14="http://schemas.microsoft.com/office/powerpoint/2010/main" val="2986881317"/>
              </p:ext>
            </p:extLst>
          </p:nvPr>
        </p:nvGraphicFramePr>
        <p:xfrm>
          <a:off x="435701" y="240070"/>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435701" y="24007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61578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AE5FFA-938F-4D3D-9E5C-691EE0253FCC}"/>
              </a:ext>
            </a:extLst>
          </p:cNvPr>
          <p:cNvSpPr txBox="1"/>
          <p:nvPr/>
        </p:nvSpPr>
        <p:spPr>
          <a:xfrm>
            <a:off x="1903419" y="868166"/>
            <a:ext cx="9225245" cy="2031325"/>
          </a:xfrm>
          <a:prstGeom prst="rect">
            <a:avLst/>
          </a:prstGeom>
          <a:noFill/>
        </p:spPr>
        <p:txBody>
          <a:bodyPr wrap="square">
            <a:spAutoFit/>
          </a:bodyPr>
          <a:lstStyle/>
          <a:p>
            <a:pPr algn="just"/>
            <a:r>
              <a:rPr lang="en-US" sz="1800" b="1" i="0" u="none" strike="noStrike" baseline="0" dirty="0">
                <a:latin typeface="Arial" panose="020B0604020202020204" pitchFamily="34" charset="0"/>
                <a:cs typeface="Arial" panose="020B0604020202020204" pitchFamily="34" charset="0"/>
              </a:rPr>
              <a:t>Case 2: </a:t>
            </a:r>
            <a:r>
              <a:rPr lang="en-US" sz="1800" b="0" i="0" u="none" strike="noStrike" baseline="0" dirty="0">
                <a:latin typeface="Arial" panose="020B0604020202020204" pitchFamily="34" charset="0"/>
                <a:cs typeface="Arial" panose="020B0604020202020204" pitchFamily="34" charset="0"/>
              </a:rPr>
              <a:t>The improvement of the“ strength” causes an increase of “weight”, thus resulting in a strong negative correlation in the correlation matrix. In this case, strength is the improving characteristic and weight is the worsening characteristic. From the matrix of contradictions, using “strength (14)” as the improving characteristic and “weight (1)” worsening characteristic, at the intersection of the two characteristics (see Figure 7.7) the following four potential solution principles (see Table 3-8) for the contradiction are possible:</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EC24365-A76F-4E31-BEF6-DD2CF1487AC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06634" y="2816364"/>
            <a:ext cx="5565101" cy="3069165"/>
          </a:xfrm>
          <a:prstGeom prst="rect">
            <a:avLst/>
          </a:prstGeom>
        </p:spPr>
      </p:pic>
      <p:sp>
        <p:nvSpPr>
          <p:cNvPr id="11" name="TextBox 10">
            <a:extLst>
              <a:ext uri="{FF2B5EF4-FFF2-40B4-BE49-F238E27FC236}">
                <a16:creationId xmlns:a16="http://schemas.microsoft.com/office/drawing/2014/main" id="{4BA709B7-BB01-44F1-AF72-D7FEB439F2D3}"/>
              </a:ext>
            </a:extLst>
          </p:cNvPr>
          <p:cNvSpPr txBox="1"/>
          <p:nvPr/>
        </p:nvSpPr>
        <p:spPr>
          <a:xfrm>
            <a:off x="5234446" y="6067115"/>
            <a:ext cx="4538230"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7.7: </a:t>
            </a:r>
            <a:r>
              <a:rPr lang="fr-FR" sz="1400" b="0" i="0" u="none" strike="noStrike" baseline="0" dirty="0">
                <a:latin typeface="Times New Roman" panose="02020603050405020304" pitchFamily="18" charset="0"/>
                <a:cs typeface="Times New Roman" panose="02020603050405020304" pitchFamily="18" charset="0"/>
              </a:rPr>
              <a:t>TRIZ </a:t>
            </a:r>
            <a:r>
              <a:rPr lang="fr-FR" sz="1400" b="0" i="0" u="none" strike="noStrike" baseline="0" dirty="0" err="1">
                <a:latin typeface="Times New Roman" panose="02020603050405020304" pitchFamily="18" charset="0"/>
                <a:cs typeface="Times New Roman" panose="02020603050405020304" pitchFamily="18" charset="0"/>
              </a:rPr>
              <a:t>potential</a:t>
            </a:r>
            <a:r>
              <a:rPr lang="fr-FR" sz="1400" b="0" i="0" u="none" strike="noStrike" baseline="0" dirty="0">
                <a:latin typeface="Times New Roman" panose="02020603050405020304" pitchFamily="18" charset="0"/>
                <a:cs typeface="Times New Roman" panose="02020603050405020304" pitchFamily="18" charset="0"/>
              </a:rPr>
              <a:t> </a:t>
            </a:r>
            <a:r>
              <a:rPr lang="fr-FR" sz="1400" b="0" i="0" u="none" strike="noStrike" baseline="0" dirty="0" err="1">
                <a:latin typeface="Times New Roman" panose="02020603050405020304" pitchFamily="18" charset="0"/>
                <a:cs typeface="Times New Roman" panose="02020603050405020304" pitchFamily="18" charset="0"/>
              </a:rPr>
              <a:t>principles</a:t>
            </a:r>
            <a:r>
              <a:rPr lang="fr-FR" sz="1400" b="0" i="0" u="none" strike="noStrike" baseline="0" dirty="0">
                <a:latin typeface="Times New Roman" panose="02020603050405020304" pitchFamily="18" charset="0"/>
                <a:cs typeface="Times New Roman" panose="02020603050405020304" pitchFamily="18" charset="0"/>
              </a:rPr>
              <a:t> solutions.</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31DC813F-E954-D9D2-E4F3-F1411B509D34}"/>
              </a:ext>
            </a:extLst>
          </p:cNvPr>
          <p:cNvGraphicFramePr>
            <a:graphicFrameLocks noChangeAspect="1"/>
          </p:cNvGraphicFramePr>
          <p:nvPr>
            <p:extLst>
              <p:ext uri="{D42A27DB-BD31-4B8C-83A1-F6EECF244321}">
                <p14:modId xmlns:p14="http://schemas.microsoft.com/office/powerpoint/2010/main" val="4159239011"/>
              </p:ext>
            </p:extLst>
          </p:nvPr>
        </p:nvGraphicFramePr>
        <p:xfrm>
          <a:off x="150224" y="14267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50224" y="14267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063213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F26EFF-B6AD-465F-AF75-5A425FC118F7}"/>
              </a:ext>
            </a:extLst>
          </p:cNvPr>
          <p:cNvSpPr txBox="1"/>
          <p:nvPr/>
        </p:nvSpPr>
        <p:spPr>
          <a:xfrm>
            <a:off x="1791328" y="1525399"/>
            <a:ext cx="9742304" cy="3511218"/>
          </a:xfrm>
          <a:prstGeom prst="rect">
            <a:avLst/>
          </a:prstGeom>
          <a:noFill/>
        </p:spPr>
        <p:txBody>
          <a:bodyPr wrap="square">
            <a:spAutoFit/>
          </a:bodyPr>
          <a:lstStyle/>
          <a:p>
            <a:pPr algn="l">
              <a:spcAft>
                <a:spcPts val="800"/>
              </a:spcAft>
            </a:pPr>
            <a:r>
              <a:rPr lang="en-US" sz="1800" b="0" i="0" u="none" strike="noStrike" baseline="0" dirty="0">
                <a:latin typeface="Arial" panose="020B0604020202020204" pitchFamily="34" charset="0"/>
                <a:cs typeface="Arial" panose="020B0604020202020204" pitchFamily="34" charset="0"/>
              </a:rPr>
              <a:t>1. </a:t>
            </a:r>
            <a:r>
              <a:rPr lang="en-US" sz="1800" b="0" i="1" u="none" strike="noStrike" baseline="0" dirty="0">
                <a:latin typeface="Arial" panose="020B0604020202020204" pitchFamily="34" charset="0"/>
                <a:cs typeface="Arial" panose="020B0604020202020204" pitchFamily="34" charset="0"/>
              </a:rPr>
              <a:t>Segmentation (1) </a:t>
            </a:r>
            <a:r>
              <a:rPr lang="en-US" sz="1800" b="0" i="0" u="none" strike="noStrike" baseline="0" dirty="0">
                <a:latin typeface="Arial" panose="020B0604020202020204" pitchFamily="34" charset="0"/>
                <a:cs typeface="Arial" panose="020B0604020202020204" pitchFamily="34" charset="0"/>
              </a:rPr>
              <a:t>– Divide an object into independent parts.</a:t>
            </a:r>
          </a:p>
          <a:p>
            <a:pPr algn="l"/>
            <a:r>
              <a:rPr lang="en-US" sz="1800" b="0" i="0" u="none" strike="noStrike" baseline="0" dirty="0">
                <a:latin typeface="Arial" panose="020B0604020202020204" pitchFamily="34" charset="0"/>
                <a:cs typeface="Arial" panose="020B0604020202020204" pitchFamily="34" charset="0"/>
              </a:rPr>
              <a:t>2. </a:t>
            </a:r>
            <a:r>
              <a:rPr lang="en-US" sz="1800" b="0" i="1" u="none" strike="noStrike" baseline="0" dirty="0">
                <a:latin typeface="Arial" panose="020B0604020202020204" pitchFamily="34" charset="0"/>
                <a:cs typeface="Arial" panose="020B0604020202020204" pitchFamily="34" charset="0"/>
              </a:rPr>
              <a:t>Counterweight (8) </a:t>
            </a:r>
            <a:r>
              <a:rPr lang="en-US" sz="1800" b="0" i="0" u="none" strike="noStrike" baseline="0" dirty="0">
                <a:latin typeface="Arial" panose="020B0604020202020204" pitchFamily="34" charset="0"/>
                <a:cs typeface="Arial" panose="020B0604020202020204" pitchFamily="34" charset="0"/>
              </a:rPr>
              <a:t>– To compensate for the weight of an object, merge it with other</a:t>
            </a:r>
          </a:p>
          <a:p>
            <a:pPr algn="l">
              <a:spcAft>
                <a:spcPts val="800"/>
              </a:spcAft>
            </a:pPr>
            <a:r>
              <a:rPr lang="en-US" sz="1800" b="0" i="0" u="none" strike="noStrike" baseline="0" dirty="0">
                <a:latin typeface="Arial" panose="020B0604020202020204" pitchFamily="34" charset="0"/>
                <a:cs typeface="Arial" panose="020B0604020202020204" pitchFamily="34" charset="0"/>
              </a:rPr>
              <a:t>    objects that provide lift.</a:t>
            </a:r>
          </a:p>
          <a:p>
            <a:pPr algn="l"/>
            <a:r>
              <a:rPr lang="en-US" sz="1800" b="0" i="0" u="none" strike="noStrike" baseline="0" dirty="0">
                <a:latin typeface="Arial" panose="020B0604020202020204" pitchFamily="34" charset="0"/>
                <a:cs typeface="Arial" panose="020B0604020202020204" pitchFamily="34" charset="0"/>
              </a:rPr>
              <a:t>3. </a:t>
            </a:r>
            <a:r>
              <a:rPr lang="en-US" sz="1800" b="0" i="1" u="none" strike="noStrike" baseline="0" dirty="0">
                <a:latin typeface="Arial" panose="020B0604020202020204" pitchFamily="34" charset="0"/>
                <a:cs typeface="Arial" panose="020B0604020202020204" pitchFamily="34" charset="0"/>
              </a:rPr>
              <a:t>Dynamicity (15) </a:t>
            </a:r>
            <a:r>
              <a:rPr lang="en-US" sz="1800" b="0" i="0" u="none" strike="noStrike" baseline="0" dirty="0">
                <a:latin typeface="Arial" panose="020B0604020202020204" pitchFamily="34" charset="0"/>
                <a:cs typeface="Arial" panose="020B0604020202020204" pitchFamily="34" charset="0"/>
              </a:rPr>
              <a:t>– Allow (or design) the characteristics of an object, external environment, </a:t>
            </a:r>
          </a:p>
          <a:p>
            <a:pPr algn="l">
              <a:spcAft>
                <a:spcPts val="800"/>
              </a:spcAft>
            </a:pPr>
            <a:r>
              <a:rPr lang="en-US"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or process to change to be optimal or to find an optimal operating condition.</a:t>
            </a:r>
          </a:p>
          <a:p>
            <a:pPr algn="l"/>
            <a:r>
              <a:rPr lang="en-US" sz="1800" b="0" i="0" u="none" strike="noStrike" baseline="0" dirty="0">
                <a:latin typeface="Arial" panose="020B0604020202020204" pitchFamily="34" charset="0"/>
                <a:cs typeface="Arial" panose="020B0604020202020204" pitchFamily="34" charset="0"/>
              </a:rPr>
              <a:t>4. </a:t>
            </a:r>
            <a:r>
              <a:rPr lang="en-US" sz="1800" b="0" i="1" u="none" strike="noStrike" baseline="0" dirty="0">
                <a:latin typeface="Arial" panose="020B0604020202020204" pitchFamily="34" charset="0"/>
                <a:cs typeface="Arial" panose="020B0604020202020204" pitchFamily="34" charset="0"/>
              </a:rPr>
              <a:t>Composite material (40) </a:t>
            </a:r>
            <a:r>
              <a:rPr lang="en-US" sz="1800" b="0" i="0" u="none" strike="noStrike" baseline="0" dirty="0">
                <a:latin typeface="Arial" panose="020B0604020202020204" pitchFamily="34" charset="0"/>
                <a:cs typeface="Arial" panose="020B0604020202020204" pitchFamily="34" charset="0"/>
              </a:rPr>
              <a:t>– Change from uniform to composite (multiple) materials.</a:t>
            </a:r>
          </a:p>
          <a:p>
            <a:pPr algn="l"/>
            <a:endParaRPr lang="en-US" dirty="0">
              <a:latin typeface="Arial" panose="020B0604020202020204" pitchFamily="34" charset="0"/>
              <a:cs typeface="Arial" panose="020B0604020202020204" pitchFamily="34" charset="0"/>
            </a:endParaRPr>
          </a:p>
          <a:p>
            <a:pPr marL="742950" lvl="1" indent="-285750">
              <a:spcAft>
                <a:spcPts val="500"/>
              </a:spcAft>
              <a:buFont typeface="Arial" panose="020B0604020202020204" pitchFamily="34" charset="0"/>
              <a:buChar char="•"/>
            </a:pPr>
            <a:r>
              <a:rPr lang="en-US" b="0" i="0" u="none" strike="noStrike" baseline="0" dirty="0">
                <a:latin typeface="Arial" panose="020B0604020202020204" pitchFamily="34" charset="0"/>
                <a:cs typeface="Arial" panose="020B0604020202020204" pitchFamily="34" charset="0"/>
              </a:rPr>
              <a:t>Composite epoxy resin/carbon fiber golf club shafts are lighter, stronger, and more flexible than metal. Same for airplane parts.</a:t>
            </a:r>
          </a:p>
          <a:p>
            <a:pPr marL="742950" lvl="1" indent="-285750">
              <a:buFont typeface="Arial" panose="020B0604020202020204" pitchFamily="34" charset="0"/>
              <a:buChar char="•"/>
            </a:pPr>
            <a:r>
              <a:rPr lang="en-US" b="0" i="0" u="none" strike="noStrike" baseline="0" dirty="0">
                <a:latin typeface="Arial" panose="020B0604020202020204" pitchFamily="34" charset="0"/>
                <a:cs typeface="Arial" panose="020B0604020202020204" pitchFamily="34" charset="0"/>
              </a:rPr>
              <a:t>Fiberglass surfboards are lighter and more controllable and easier to form into a variety of shapes than wooden ones.</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8F006EC-8CB4-3AFD-ECB9-4C1B51851162}"/>
              </a:ext>
            </a:extLst>
          </p:cNvPr>
          <p:cNvGraphicFramePr>
            <a:graphicFrameLocks noChangeAspect="1"/>
          </p:cNvGraphicFramePr>
          <p:nvPr>
            <p:extLst>
              <p:ext uri="{D42A27DB-BD31-4B8C-83A1-F6EECF244321}">
                <p14:modId xmlns:p14="http://schemas.microsoft.com/office/powerpoint/2010/main" val="2093252795"/>
              </p:ext>
            </p:extLst>
          </p:nvPr>
        </p:nvGraphicFramePr>
        <p:xfrm>
          <a:off x="237165" y="25034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37165" y="25034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760396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45FC0D-F23B-4656-9D96-8F6A9907C313}"/>
              </a:ext>
            </a:extLst>
          </p:cNvPr>
          <p:cNvSpPr txBox="1"/>
          <p:nvPr/>
        </p:nvSpPr>
        <p:spPr>
          <a:xfrm>
            <a:off x="1791328" y="1596104"/>
            <a:ext cx="8986400" cy="1754326"/>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For this case, among the other suggested solutions, composite material (40) will lead to a solution. This solution will eliminate the contradiction between weight and  strength.</a:t>
            </a:r>
          </a:p>
          <a:p>
            <a:pPr algn="l"/>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R</a:t>
            </a:r>
            <a:r>
              <a:rPr lang="en-US" sz="1800" b="0" i="0" u="none" strike="noStrike" baseline="0" dirty="0">
                <a:latin typeface="Arial" panose="020B0604020202020204" pitchFamily="34" charset="0"/>
                <a:cs typeface="Arial" panose="020B0604020202020204" pitchFamily="34" charset="0"/>
              </a:rPr>
              <a:t>elationships of the engineering characteristics with these new characteristics (WBS) and composite material should be carefully reconsidered to re-build the HOQ.</a:t>
            </a:r>
          </a:p>
        </p:txBody>
      </p:sp>
      <p:graphicFrame>
        <p:nvGraphicFramePr>
          <p:cNvPr id="2" name="Object 1">
            <a:extLst>
              <a:ext uri="{FF2B5EF4-FFF2-40B4-BE49-F238E27FC236}">
                <a16:creationId xmlns:a16="http://schemas.microsoft.com/office/drawing/2014/main" id="{2D275CC1-A03F-2A50-BAE4-EFBCE9E3D354}"/>
              </a:ext>
            </a:extLst>
          </p:cNvPr>
          <p:cNvGraphicFramePr>
            <a:graphicFrameLocks noChangeAspect="1"/>
          </p:cNvGraphicFramePr>
          <p:nvPr>
            <p:extLst>
              <p:ext uri="{D42A27DB-BD31-4B8C-83A1-F6EECF244321}">
                <p14:modId xmlns:p14="http://schemas.microsoft.com/office/powerpoint/2010/main" val="2818080837"/>
              </p:ext>
            </p:extLst>
          </p:nvPr>
        </p:nvGraphicFramePr>
        <p:xfrm>
          <a:off x="281686" y="240070"/>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81686" y="24007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349583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61ACD2-035A-4CEA-95BC-02DEA08945BE}"/>
              </a:ext>
            </a:extLst>
          </p:cNvPr>
          <p:cNvSpPr txBox="1"/>
          <p:nvPr/>
        </p:nvSpPr>
        <p:spPr>
          <a:xfrm>
            <a:off x="678822" y="2522696"/>
            <a:ext cx="5270874" cy="1477328"/>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 negative correlation between ECs, mainly “cost of production” and “weight (material)”, certainly affects the performance of product design. Thus, these ECs, which have negative correlations are replaced in the HOQ as shown in Figure 7.8. </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50B7305-C690-4A9F-8B1A-30D231428AE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31626" y="1036518"/>
            <a:ext cx="4971298" cy="4784964"/>
          </a:xfrm>
          <a:prstGeom prst="rect">
            <a:avLst/>
          </a:prstGeom>
        </p:spPr>
      </p:pic>
      <p:sp>
        <p:nvSpPr>
          <p:cNvPr id="11" name="TextBox 10">
            <a:extLst>
              <a:ext uri="{FF2B5EF4-FFF2-40B4-BE49-F238E27FC236}">
                <a16:creationId xmlns:a16="http://schemas.microsoft.com/office/drawing/2014/main" id="{8C75C4A9-1E6C-4BBB-AD80-CFDC39176982}"/>
              </a:ext>
            </a:extLst>
          </p:cNvPr>
          <p:cNvSpPr txBox="1"/>
          <p:nvPr/>
        </p:nvSpPr>
        <p:spPr>
          <a:xfrm>
            <a:off x="7120128" y="6067115"/>
            <a:ext cx="332841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7.8: </a:t>
            </a:r>
            <a:r>
              <a:rPr lang="en-US" sz="1400" b="0" i="0" u="none" strike="noStrike" baseline="0" dirty="0">
                <a:latin typeface="Times New Roman" panose="02020603050405020304" pitchFamily="18" charset="0"/>
                <a:cs typeface="Times New Roman" panose="02020603050405020304" pitchFamily="18" charset="0"/>
              </a:rPr>
              <a:t>New re-build HOQ.</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3E1189F7-E671-EEFB-5E31-2F75BA5DF247}"/>
              </a:ext>
            </a:extLst>
          </p:cNvPr>
          <p:cNvGraphicFramePr>
            <a:graphicFrameLocks noChangeAspect="1"/>
          </p:cNvGraphicFramePr>
          <p:nvPr>
            <p:extLst>
              <p:ext uri="{D42A27DB-BD31-4B8C-83A1-F6EECF244321}">
                <p14:modId xmlns:p14="http://schemas.microsoft.com/office/powerpoint/2010/main" val="1236185601"/>
              </p:ext>
            </p:extLst>
          </p:nvPr>
        </p:nvGraphicFramePr>
        <p:xfrm>
          <a:off x="324885" y="31103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24885" y="31103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790390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3503618" y="285690"/>
            <a:ext cx="7469182" cy="1107996"/>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Integrating ISM with QFD-TRIZ Results</a:t>
            </a:r>
            <a:br>
              <a:rPr lang="en-US" sz="2400" b="1" i="0" u="none" strike="noStrike" baseline="0" dirty="0">
                <a:latin typeface="Arial" panose="020B0604020202020204" pitchFamily="34" charset="0"/>
                <a:cs typeface="Arial" panose="020B0604020202020204" pitchFamily="34" charset="0"/>
              </a:rPr>
            </a:br>
            <a:r>
              <a:rPr lang="en-US" i="0" u="none" strike="noStrike" baseline="0" dirty="0">
                <a:latin typeface="Arial" panose="020B0604020202020204" pitchFamily="34" charset="0"/>
                <a:cs typeface="Arial" panose="020B0604020202020204" pitchFamily="34" charset="0"/>
              </a:rPr>
              <a:t>Integrating ISM from the Result of Example 7-1 as shown in Figure 7.9.</a:t>
            </a:r>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4AB99CB-9310-4245-A5E6-B1FEFFB4340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00556" y="1163972"/>
            <a:ext cx="7149034" cy="4530056"/>
          </a:xfrm>
          <a:prstGeom prst="rect">
            <a:avLst/>
          </a:prstGeom>
        </p:spPr>
      </p:pic>
      <p:sp>
        <p:nvSpPr>
          <p:cNvPr id="15" name="TextBox 14">
            <a:extLst>
              <a:ext uri="{FF2B5EF4-FFF2-40B4-BE49-F238E27FC236}">
                <a16:creationId xmlns:a16="http://schemas.microsoft.com/office/drawing/2014/main" id="{DC19DD57-D933-4CEB-A690-F40353D739FD}"/>
              </a:ext>
            </a:extLst>
          </p:cNvPr>
          <p:cNvSpPr txBox="1"/>
          <p:nvPr/>
        </p:nvSpPr>
        <p:spPr>
          <a:xfrm>
            <a:off x="4190209" y="5935184"/>
            <a:ext cx="6096000"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7.9: </a:t>
            </a:r>
            <a:r>
              <a:rPr lang="en-US" sz="1400" b="0" i="0" u="none" strike="noStrike" baseline="0" dirty="0">
                <a:latin typeface="Times New Roman" panose="02020603050405020304" pitchFamily="18" charset="0"/>
                <a:cs typeface="Times New Roman" panose="02020603050405020304" pitchFamily="18" charset="0"/>
              </a:rPr>
              <a:t>Transforming QFD to directional relationships.</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8717E060-11AA-69A6-A95D-289E288C20A2}"/>
              </a:ext>
            </a:extLst>
          </p:cNvPr>
          <p:cNvGraphicFramePr>
            <a:graphicFrameLocks noChangeAspect="1"/>
          </p:cNvGraphicFramePr>
          <p:nvPr>
            <p:extLst>
              <p:ext uri="{D42A27DB-BD31-4B8C-83A1-F6EECF244321}">
                <p14:modId xmlns:p14="http://schemas.microsoft.com/office/powerpoint/2010/main" val="1654691946"/>
              </p:ext>
            </p:extLst>
          </p:nvPr>
        </p:nvGraphicFramePr>
        <p:xfrm>
          <a:off x="283788" y="285690"/>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83788" y="28569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05720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5573905" y="546531"/>
            <a:ext cx="2275044"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ISM Results</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1B815DE-3FE8-408A-9237-482108BF1DB6}"/>
              </a:ext>
            </a:extLst>
          </p:cNvPr>
          <p:cNvPicPr>
            <a:picLocks noChangeAspect="1"/>
          </p:cNvPicPr>
          <p:nvPr/>
        </p:nvPicPr>
        <p:blipFill>
          <a:blip r:embed="rId2"/>
          <a:stretch>
            <a:fillRect/>
          </a:stretch>
        </p:blipFill>
        <p:spPr>
          <a:xfrm>
            <a:off x="5573905" y="1426725"/>
            <a:ext cx="4889002" cy="4653911"/>
          </a:xfrm>
          <a:prstGeom prst="rect">
            <a:avLst/>
          </a:prstGeom>
        </p:spPr>
      </p:pic>
      <p:sp>
        <p:nvSpPr>
          <p:cNvPr id="13" name="TextBox 12">
            <a:extLst>
              <a:ext uri="{FF2B5EF4-FFF2-40B4-BE49-F238E27FC236}">
                <a16:creationId xmlns:a16="http://schemas.microsoft.com/office/drawing/2014/main" id="{21B19664-3660-4662-B33C-3FBD6058721E}"/>
              </a:ext>
            </a:extLst>
          </p:cNvPr>
          <p:cNvSpPr txBox="1"/>
          <p:nvPr/>
        </p:nvSpPr>
        <p:spPr>
          <a:xfrm>
            <a:off x="2356255" y="2381750"/>
            <a:ext cx="2695328"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7.10: </a:t>
            </a:r>
            <a:r>
              <a:rPr lang="en-US" sz="1400" b="0" i="0" u="none" strike="noStrike" baseline="0" dirty="0">
                <a:latin typeface="Times New Roman" panose="02020603050405020304" pitchFamily="18" charset="0"/>
                <a:cs typeface="Times New Roman" panose="02020603050405020304" pitchFamily="18" charset="0"/>
              </a:rPr>
              <a:t>Adjacency matrix.</a:t>
            </a:r>
            <a:endParaRPr lang="en-US"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0903597-B286-489B-B849-FF9F415D0CE2}"/>
              </a:ext>
            </a:extLst>
          </p:cNvPr>
          <p:cNvSpPr txBox="1"/>
          <p:nvPr/>
        </p:nvSpPr>
        <p:spPr>
          <a:xfrm>
            <a:off x="2143591" y="4641466"/>
            <a:ext cx="2985288" cy="369332"/>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7.11: </a:t>
            </a:r>
            <a:r>
              <a:rPr lang="en-US" sz="1400" b="0" i="0" u="none" strike="noStrike" baseline="0" dirty="0">
                <a:latin typeface="Times New Roman" panose="02020603050405020304" pitchFamily="18" charset="0"/>
                <a:cs typeface="Times New Roman" panose="02020603050405020304" pitchFamily="18" charset="0"/>
              </a:rPr>
              <a:t>Final reachability matrix</a:t>
            </a:r>
            <a:r>
              <a:rPr lang="en-US" sz="1800" b="0" i="0" u="none" strike="noStrike" baseline="0" dirty="0">
                <a:latin typeface="LMRoman10-Regular"/>
              </a:rPr>
              <a:t>.</a:t>
            </a:r>
            <a:endParaRPr lang="en-US" dirty="0"/>
          </a:p>
        </p:txBody>
      </p:sp>
      <p:graphicFrame>
        <p:nvGraphicFramePr>
          <p:cNvPr id="2" name="Object 1">
            <a:extLst>
              <a:ext uri="{FF2B5EF4-FFF2-40B4-BE49-F238E27FC236}">
                <a16:creationId xmlns:a16="http://schemas.microsoft.com/office/drawing/2014/main" id="{109CDE75-A6DE-A9F7-1622-4905E8F5E75B}"/>
              </a:ext>
            </a:extLst>
          </p:cNvPr>
          <p:cNvGraphicFramePr>
            <a:graphicFrameLocks noChangeAspect="1"/>
          </p:cNvGraphicFramePr>
          <p:nvPr>
            <p:extLst>
              <p:ext uri="{D42A27DB-BD31-4B8C-83A1-F6EECF244321}">
                <p14:modId xmlns:p14="http://schemas.microsoft.com/office/powerpoint/2010/main" val="2479706232"/>
              </p:ext>
            </p:extLst>
          </p:nvPr>
        </p:nvGraphicFramePr>
        <p:xfrm>
          <a:off x="355707" y="28270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55707" y="28270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669252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5363589" y="327946"/>
            <a:ext cx="2595847"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ISM Results</a:t>
            </a: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3F1529F-4DE2-488F-A23B-F4AB607F0A2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18913" y="1292066"/>
            <a:ext cx="3514347" cy="4594713"/>
          </a:xfrm>
          <a:prstGeom prst="rect">
            <a:avLst/>
          </a:prstGeom>
        </p:spPr>
      </p:pic>
      <p:sp>
        <p:nvSpPr>
          <p:cNvPr id="15" name="TextBox 14">
            <a:extLst>
              <a:ext uri="{FF2B5EF4-FFF2-40B4-BE49-F238E27FC236}">
                <a16:creationId xmlns:a16="http://schemas.microsoft.com/office/drawing/2014/main" id="{28AE9848-CA41-48C5-957C-B0F44CA19BBB}"/>
              </a:ext>
            </a:extLst>
          </p:cNvPr>
          <p:cNvSpPr txBox="1"/>
          <p:nvPr/>
        </p:nvSpPr>
        <p:spPr>
          <a:xfrm>
            <a:off x="2230038" y="5950941"/>
            <a:ext cx="229209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7.12: </a:t>
            </a:r>
            <a:r>
              <a:rPr lang="en-US" sz="1400" b="0" i="0" u="none" strike="noStrike" baseline="0" dirty="0">
                <a:latin typeface="Times New Roman" panose="02020603050405020304" pitchFamily="18" charset="0"/>
                <a:cs typeface="Times New Roman" panose="02020603050405020304" pitchFamily="18" charset="0"/>
              </a:rPr>
              <a:t>Digraph.</a:t>
            </a:r>
            <a:endParaRPr lang="en-US" sz="1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7C57E9C-D48C-40C6-A57E-CE50860E2C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82132" y="1553071"/>
            <a:ext cx="3514347" cy="4072702"/>
          </a:xfrm>
          <a:prstGeom prst="rect">
            <a:avLst/>
          </a:prstGeom>
        </p:spPr>
      </p:pic>
      <p:sp>
        <p:nvSpPr>
          <p:cNvPr id="16" name="TextBox 15">
            <a:extLst>
              <a:ext uri="{FF2B5EF4-FFF2-40B4-BE49-F238E27FC236}">
                <a16:creationId xmlns:a16="http://schemas.microsoft.com/office/drawing/2014/main" id="{DF2A2379-B048-478F-BD3C-300B4BC158BD}"/>
              </a:ext>
            </a:extLst>
          </p:cNvPr>
          <p:cNvSpPr txBox="1"/>
          <p:nvPr/>
        </p:nvSpPr>
        <p:spPr>
          <a:xfrm>
            <a:off x="6902788" y="5950940"/>
            <a:ext cx="2801742"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7.13: </a:t>
            </a:r>
            <a:r>
              <a:rPr lang="en-US" sz="1400" b="0" i="0" u="none" strike="noStrike" baseline="0" dirty="0">
                <a:latin typeface="Times New Roman" panose="02020603050405020304" pitchFamily="18" charset="0"/>
                <a:cs typeface="Times New Roman" panose="02020603050405020304" pitchFamily="18" charset="0"/>
              </a:rPr>
              <a:t>MICMAC analysis.</a:t>
            </a:r>
            <a:endParaRPr lang="en-US" sz="1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B266C20B-CD46-DF70-D306-3F25F23CD20C}"/>
              </a:ext>
            </a:extLst>
          </p:cNvPr>
          <p:cNvGraphicFramePr>
            <a:graphicFrameLocks noChangeAspect="1"/>
          </p:cNvGraphicFramePr>
          <p:nvPr>
            <p:extLst>
              <p:ext uri="{D42A27DB-BD31-4B8C-83A1-F6EECF244321}">
                <p14:modId xmlns:p14="http://schemas.microsoft.com/office/powerpoint/2010/main" val="884706758"/>
              </p:ext>
            </p:extLst>
          </p:nvPr>
        </p:nvGraphicFramePr>
        <p:xfrm>
          <a:off x="304336" y="253440"/>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304336" y="25344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17784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3705952" y="597139"/>
            <a:ext cx="5251012"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Integrating ISM Results with DSM</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7F7CE55-E390-41F5-9DD7-486D7EA3AF2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54082" y="1958607"/>
            <a:ext cx="8754752" cy="3238546"/>
          </a:xfrm>
          <a:prstGeom prst="rect">
            <a:avLst/>
          </a:prstGeom>
        </p:spPr>
      </p:pic>
      <p:sp>
        <p:nvSpPr>
          <p:cNvPr id="13" name="TextBox 12">
            <a:extLst>
              <a:ext uri="{FF2B5EF4-FFF2-40B4-BE49-F238E27FC236}">
                <a16:creationId xmlns:a16="http://schemas.microsoft.com/office/drawing/2014/main" id="{5EBE65A9-8502-4188-BF47-4FD70BA7453F}"/>
              </a:ext>
            </a:extLst>
          </p:cNvPr>
          <p:cNvSpPr txBox="1"/>
          <p:nvPr/>
        </p:nvSpPr>
        <p:spPr>
          <a:xfrm>
            <a:off x="4675187" y="5534612"/>
            <a:ext cx="3312541"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7.14: </a:t>
            </a:r>
            <a:r>
              <a:rPr lang="en-US" sz="1400" b="0" i="0" u="none" strike="noStrike" baseline="0" dirty="0">
                <a:latin typeface="Times New Roman" panose="02020603050405020304" pitchFamily="18" charset="0"/>
                <a:cs typeface="Times New Roman" panose="02020603050405020304" pitchFamily="18" charset="0"/>
              </a:rPr>
              <a:t>Transforming ISM to DSM.</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9B32EA0D-4CB2-423A-1386-4D0EA28F2568}"/>
              </a:ext>
            </a:extLst>
          </p:cNvPr>
          <p:cNvGraphicFramePr>
            <a:graphicFrameLocks noChangeAspect="1"/>
          </p:cNvGraphicFramePr>
          <p:nvPr>
            <p:extLst>
              <p:ext uri="{D42A27DB-BD31-4B8C-83A1-F6EECF244321}">
                <p14:modId xmlns:p14="http://schemas.microsoft.com/office/powerpoint/2010/main" val="1824664443"/>
              </p:ext>
            </p:extLst>
          </p:nvPr>
        </p:nvGraphicFramePr>
        <p:xfrm>
          <a:off x="222143" y="23439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143" y="23439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84285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3753000" y="699473"/>
            <a:ext cx="5588428"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Integrating ISM Results with DSM</a:t>
            </a: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1A89B8-8DF5-4D3F-9D83-B2C6A49C6432}"/>
              </a:ext>
            </a:extLst>
          </p:cNvPr>
          <p:cNvPicPr>
            <a:picLocks noChangeAspect="1"/>
          </p:cNvPicPr>
          <p:nvPr/>
        </p:nvPicPr>
        <p:blipFill>
          <a:blip r:embed="rId2"/>
          <a:stretch>
            <a:fillRect/>
          </a:stretch>
        </p:blipFill>
        <p:spPr>
          <a:xfrm>
            <a:off x="3605362" y="1262764"/>
            <a:ext cx="4535291" cy="4565742"/>
          </a:xfrm>
          <a:prstGeom prst="rect">
            <a:avLst/>
          </a:prstGeom>
        </p:spPr>
      </p:pic>
      <p:sp>
        <p:nvSpPr>
          <p:cNvPr id="11" name="TextBox 10">
            <a:extLst>
              <a:ext uri="{FF2B5EF4-FFF2-40B4-BE49-F238E27FC236}">
                <a16:creationId xmlns:a16="http://schemas.microsoft.com/office/drawing/2014/main" id="{6F878082-311C-404D-B032-F2F6E1FD2C44}"/>
              </a:ext>
            </a:extLst>
          </p:cNvPr>
          <p:cNvSpPr txBox="1"/>
          <p:nvPr/>
        </p:nvSpPr>
        <p:spPr>
          <a:xfrm>
            <a:off x="5416157" y="6067115"/>
            <a:ext cx="3108960"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7.15: </a:t>
            </a:r>
            <a:r>
              <a:rPr lang="en-US" sz="1400" b="0" i="0" u="none" strike="noStrike" baseline="0" dirty="0">
                <a:latin typeface="Times New Roman" panose="02020603050405020304" pitchFamily="18" charset="0"/>
                <a:cs typeface="Times New Roman" panose="02020603050405020304" pitchFamily="18" charset="0"/>
              </a:rPr>
              <a:t>Partitioned DSM.</a:t>
            </a:r>
            <a:endParaRPr lang="en-US" sz="1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2058269E-B7DE-BA4C-F828-DC1B3536E5B4}"/>
              </a:ext>
            </a:extLst>
          </p:cNvPr>
          <p:cNvGraphicFramePr>
            <a:graphicFrameLocks noChangeAspect="1"/>
          </p:cNvGraphicFramePr>
          <p:nvPr>
            <p:extLst>
              <p:ext uri="{D42A27DB-BD31-4B8C-83A1-F6EECF244321}">
                <p14:modId xmlns:p14="http://schemas.microsoft.com/office/powerpoint/2010/main" val="1214242423"/>
              </p:ext>
            </p:extLst>
          </p:nvPr>
        </p:nvGraphicFramePr>
        <p:xfrm>
          <a:off x="273514" y="20481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73514" y="20481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562310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2589218" y="1187461"/>
            <a:ext cx="7687392"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Integrating QFD, TRIZ, and AD for Product Design</a:t>
            </a:r>
            <a:endParaRPr lang="en-US"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7BE652C-9FD7-44BD-BD1D-53B93D6ACB08}"/>
              </a:ext>
            </a:extLst>
          </p:cNvPr>
          <p:cNvSpPr txBox="1"/>
          <p:nvPr/>
        </p:nvSpPr>
        <p:spPr>
          <a:xfrm>
            <a:off x="1549025" y="2039116"/>
            <a:ext cx="9256417" cy="2031325"/>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QFD will not help us to describe details of functions and design parameters required to satisfy customer needs or to determine the functional requirements and design parameters without conflicting with each other. Therefore, QFD requires the use of other tools, such as TRIZ to resolve the conflicts in engineering characteristics or functional requirements and axiomatic design to determine the minimum set of design characteristics while satisfying the independence axiom – FRs should be independent of each other.</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D97380AD-5845-DA5F-407C-868F71972BB7}"/>
              </a:ext>
            </a:extLst>
          </p:cNvPr>
          <p:cNvGraphicFramePr>
            <a:graphicFrameLocks noChangeAspect="1"/>
          </p:cNvGraphicFramePr>
          <p:nvPr>
            <p:extLst>
              <p:ext uri="{D42A27DB-BD31-4B8C-83A1-F6EECF244321}">
                <p14:modId xmlns:p14="http://schemas.microsoft.com/office/powerpoint/2010/main" val="3914710963"/>
              </p:ext>
            </p:extLst>
          </p:nvPr>
        </p:nvGraphicFramePr>
        <p:xfrm>
          <a:off x="283788" y="219521"/>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83788" y="21952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969164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5D743D-C977-476A-8C99-C7805149824A}"/>
              </a:ext>
            </a:extLst>
          </p:cNvPr>
          <p:cNvSpPr txBox="1"/>
          <p:nvPr/>
        </p:nvSpPr>
        <p:spPr>
          <a:xfrm>
            <a:off x="2621106" y="2129227"/>
            <a:ext cx="7437294" cy="1323439"/>
          </a:xfrm>
          <a:prstGeom prst="rect">
            <a:avLst/>
          </a:prstGeom>
          <a:noFill/>
        </p:spPr>
        <p:txBody>
          <a:bodyPr wrap="square">
            <a:spAutoFit/>
          </a:bodyPr>
          <a:lstStyle/>
          <a:p>
            <a:pPr algn="just"/>
            <a:r>
              <a:rPr lang="en-US" sz="2000" b="0" i="1" u="none" strike="noStrike" baseline="0" dirty="0">
                <a:latin typeface="Arial" panose="020B0604020202020204" pitchFamily="34" charset="0"/>
                <a:cs typeface="Arial" panose="020B0604020202020204" pitchFamily="34" charset="0"/>
              </a:rPr>
              <a:t>Integration is a basic law of life; when we resist it, disintegration is the natural result, both inside and outside of us. Thus we come to the concept of harmony through integration. (</a:t>
            </a:r>
            <a:r>
              <a:rPr lang="en-US" sz="2000" b="1" i="0" u="none" strike="noStrike" baseline="0" dirty="0">
                <a:latin typeface="Arial" panose="020B0604020202020204" pitchFamily="34" charset="0"/>
                <a:cs typeface="Arial" panose="020B0604020202020204" pitchFamily="34" charset="0"/>
              </a:rPr>
              <a:t>Norman Cousins)</a:t>
            </a:r>
            <a:endParaRPr lang="en-US" sz="20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445BFD91-75E4-9829-AD6C-3D5C032D044F}"/>
              </a:ext>
            </a:extLst>
          </p:cNvPr>
          <p:cNvGraphicFramePr>
            <a:graphicFrameLocks noChangeAspect="1"/>
          </p:cNvGraphicFramePr>
          <p:nvPr>
            <p:extLst>
              <p:ext uri="{D42A27DB-BD31-4B8C-83A1-F6EECF244321}">
                <p14:modId xmlns:p14="http://schemas.microsoft.com/office/powerpoint/2010/main" val="1554154674"/>
              </p:ext>
            </p:extLst>
          </p:nvPr>
        </p:nvGraphicFramePr>
        <p:xfrm>
          <a:off x="407078" y="27089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407078" y="27089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74548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E04F9-468F-442C-A245-170AD56F6E9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25491" y="404253"/>
            <a:ext cx="5065582" cy="5135093"/>
          </a:xfrm>
          <a:prstGeom prst="rect">
            <a:avLst/>
          </a:prstGeom>
        </p:spPr>
      </p:pic>
      <p:sp>
        <p:nvSpPr>
          <p:cNvPr id="11" name="TextBox 10">
            <a:extLst>
              <a:ext uri="{FF2B5EF4-FFF2-40B4-BE49-F238E27FC236}">
                <a16:creationId xmlns:a16="http://schemas.microsoft.com/office/drawing/2014/main" id="{43F4AF59-6BF3-4FE5-B74B-B745AC61552A}"/>
              </a:ext>
            </a:extLst>
          </p:cNvPr>
          <p:cNvSpPr txBox="1"/>
          <p:nvPr/>
        </p:nvSpPr>
        <p:spPr>
          <a:xfrm>
            <a:off x="7038111" y="5772595"/>
            <a:ext cx="387590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7.16: </a:t>
            </a:r>
            <a:r>
              <a:rPr lang="en-US" sz="1400" b="0" i="0" u="none" strike="noStrike" baseline="0" dirty="0">
                <a:latin typeface="Times New Roman" panose="02020603050405020304" pitchFamily="18" charset="0"/>
                <a:cs typeface="Times New Roman" panose="02020603050405020304" pitchFamily="18" charset="0"/>
              </a:rPr>
              <a:t>Framework of integrated TD tools.</a:t>
            </a:r>
            <a:endParaRPr lang="en-US"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05EF94C-D6E6-4EF4-99A4-B6DF20909CD0}"/>
              </a:ext>
            </a:extLst>
          </p:cNvPr>
          <p:cNvSpPr txBox="1"/>
          <p:nvPr/>
        </p:nvSpPr>
        <p:spPr>
          <a:xfrm>
            <a:off x="679137" y="1846027"/>
            <a:ext cx="4848827" cy="3693319"/>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As shown in Figure 7.16, both AD and QFD Phase II form the design process as a mapping between domains, and both the QFD’s relationship matrix and the AD’s design matrix serve the same purpose: mapping from WHAT to HOW. Usually, QFD focuses on customer needs but not on the product’s architecture which is important for new product development (NPD). On the other hand, AD considers the customer needs as QFD does, but AD does not have a methodical process of converting the customer needs into functional requirements.</a:t>
            </a:r>
            <a:endParaRPr lang="en-US"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5A7FFF70-9BCE-38EF-B428-75C60DE62475}"/>
              </a:ext>
            </a:extLst>
          </p:cNvPr>
          <p:cNvGraphicFramePr>
            <a:graphicFrameLocks noChangeAspect="1"/>
          </p:cNvGraphicFramePr>
          <p:nvPr>
            <p:extLst>
              <p:ext uri="{D42A27DB-BD31-4B8C-83A1-F6EECF244321}">
                <p14:modId xmlns:p14="http://schemas.microsoft.com/office/powerpoint/2010/main" val="3713498095"/>
              </p:ext>
            </p:extLst>
          </p:nvPr>
        </p:nvGraphicFramePr>
        <p:xfrm>
          <a:off x="223845" y="18869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3845" y="18869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11093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E70D1D-DEC5-4A74-A297-FFA2AEEE767F}"/>
              </a:ext>
            </a:extLst>
          </p:cNvPr>
          <p:cNvSpPr txBox="1"/>
          <p:nvPr/>
        </p:nvSpPr>
        <p:spPr>
          <a:xfrm>
            <a:off x="513865" y="2525584"/>
            <a:ext cx="4297126"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Figure 7.17 shows the development of conceptual architectural design steps for QFD-TRIZ-AD integration.</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B281A9-6EB4-4D3D-99DB-38985EBC64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14546" y="845881"/>
            <a:ext cx="5438638" cy="4750601"/>
          </a:xfrm>
          <a:prstGeom prst="rect">
            <a:avLst/>
          </a:prstGeom>
        </p:spPr>
      </p:pic>
      <p:sp>
        <p:nvSpPr>
          <p:cNvPr id="14" name="TextBox 13">
            <a:extLst>
              <a:ext uri="{FF2B5EF4-FFF2-40B4-BE49-F238E27FC236}">
                <a16:creationId xmlns:a16="http://schemas.microsoft.com/office/drawing/2014/main" id="{85E4C696-114C-4307-A301-60B197915021}"/>
              </a:ext>
            </a:extLst>
          </p:cNvPr>
          <p:cNvSpPr txBox="1"/>
          <p:nvPr/>
        </p:nvSpPr>
        <p:spPr>
          <a:xfrm>
            <a:off x="5321028" y="5778911"/>
            <a:ext cx="6343770"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7.17: </a:t>
            </a:r>
            <a:r>
              <a:rPr lang="en-US" sz="1400" b="0" i="0" u="none" strike="noStrike" baseline="0" dirty="0">
                <a:latin typeface="Times New Roman" panose="02020603050405020304" pitchFamily="18" charset="0"/>
                <a:cs typeface="Times New Roman" panose="02020603050405020304" pitchFamily="18" charset="0"/>
              </a:rPr>
              <a:t>Conceptual architectural design </a:t>
            </a:r>
            <a:r>
              <a:rPr lang="en-US" sz="1400" dirty="0">
                <a:latin typeface="Times New Roman" panose="02020603050405020304" pitchFamily="18" charset="0"/>
                <a:cs typeface="Times New Roman" panose="02020603050405020304" pitchFamily="18" charset="0"/>
              </a:rPr>
              <a:t> </a:t>
            </a:r>
            <a:r>
              <a:rPr lang="en-US" sz="1400" b="0" i="0" u="none" strike="noStrike" baseline="0" dirty="0">
                <a:latin typeface="Times New Roman" panose="02020603050405020304" pitchFamily="18" charset="0"/>
                <a:cs typeface="Times New Roman" panose="02020603050405020304" pitchFamily="18" charset="0"/>
              </a:rPr>
              <a:t>steps for QFD-TRIZ-AD integration.</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ABD35332-83BC-9568-7A3D-5D98B56AFF03}"/>
              </a:ext>
            </a:extLst>
          </p:cNvPr>
          <p:cNvGraphicFramePr>
            <a:graphicFrameLocks noChangeAspect="1"/>
          </p:cNvGraphicFramePr>
          <p:nvPr>
            <p:extLst>
              <p:ext uri="{D42A27DB-BD31-4B8C-83A1-F6EECF244321}">
                <p14:modId xmlns:p14="http://schemas.microsoft.com/office/powerpoint/2010/main" val="1425463405"/>
              </p:ext>
            </p:extLst>
          </p:nvPr>
        </p:nvGraphicFramePr>
        <p:xfrm>
          <a:off x="191320" y="16919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91320" y="16919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007451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B9CFA1-AB3A-4FF7-A253-1886CB9D6180}"/>
              </a:ext>
            </a:extLst>
          </p:cNvPr>
          <p:cNvSpPr txBox="1"/>
          <p:nvPr/>
        </p:nvSpPr>
        <p:spPr>
          <a:xfrm>
            <a:off x="3156561" y="170721"/>
            <a:ext cx="8529055" cy="1569660"/>
          </a:xfrm>
          <a:prstGeom prst="rect">
            <a:avLst/>
          </a:prstGeom>
          <a:noFill/>
        </p:spPr>
        <p:txBody>
          <a:bodyPr wrap="square">
            <a:spAutoFit/>
          </a:bodyPr>
          <a:lstStyle/>
          <a:p>
            <a:pPr algn="l"/>
            <a:r>
              <a:rPr lang="en-US" sz="2400" b="1" i="0" u="none" strike="noStrike" baseline="0" dirty="0">
                <a:latin typeface="Arial" panose="020B0604020202020204" pitchFamily="34" charset="0"/>
                <a:cs typeface="Arial" panose="020B0604020202020204" pitchFamily="34" charset="0"/>
              </a:rPr>
              <a:t>CASE STUDY: </a:t>
            </a:r>
            <a:br>
              <a:rPr lang="en-US" sz="2400" b="1" i="0" u="none" strike="noStrike" baseline="0" dirty="0">
                <a:latin typeface="Arial" panose="020B0604020202020204" pitchFamily="34" charset="0"/>
                <a:cs typeface="Arial" panose="020B0604020202020204" pitchFamily="34" charset="0"/>
              </a:rPr>
            </a:br>
            <a:endParaRPr lang="en-US" sz="1800" i="0" u="none" strike="noStrike" baseline="0" dirty="0">
              <a:latin typeface="Arial" panose="020B0604020202020204" pitchFamily="34" charset="0"/>
              <a:cs typeface="Arial" panose="020B0604020202020204" pitchFamily="34" charset="0"/>
            </a:endParaRPr>
          </a:p>
          <a:p>
            <a:pPr algn="l"/>
            <a:r>
              <a:rPr lang="en-US" sz="1800" i="0" u="none" strike="noStrike" baseline="0" dirty="0">
                <a:latin typeface="Arial" panose="020B0604020202020204" pitchFamily="34" charset="0"/>
                <a:cs typeface="Arial" panose="020B0604020202020204" pitchFamily="34" charset="0"/>
              </a:rPr>
              <a:t>Develop the design parameters (DPs) of the design solution of the finger rehab device shown in Example 7.1 to satisfy the specified </a:t>
            </a:r>
            <a:r>
              <a:rPr lang="en-US" sz="1800" i="0" u="none" strike="noStrike" baseline="0" dirty="0" err="1">
                <a:latin typeface="Arial" panose="020B0604020202020204" pitchFamily="34" charset="0"/>
                <a:cs typeface="Arial" panose="020B0604020202020204" pitchFamily="34" charset="0"/>
              </a:rPr>
              <a:t>FRs.</a:t>
            </a:r>
            <a:r>
              <a:rPr lang="en-US" sz="1800" i="0" u="none" strike="noStrike" baseline="0" dirty="0">
                <a:latin typeface="Arial" panose="020B0604020202020204" pitchFamily="34" charset="0"/>
                <a:cs typeface="Arial" panose="020B0604020202020204" pitchFamily="34" charset="0"/>
              </a:rPr>
              <a:t> Use Axiomatic Design principles.</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0807A4E-274D-4E9D-9576-8574A729333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09955" y="1788948"/>
            <a:ext cx="4985297" cy="4264988"/>
          </a:xfrm>
          <a:prstGeom prst="rect">
            <a:avLst/>
          </a:prstGeom>
        </p:spPr>
      </p:pic>
      <p:sp>
        <p:nvSpPr>
          <p:cNvPr id="13" name="TextBox 12">
            <a:extLst>
              <a:ext uri="{FF2B5EF4-FFF2-40B4-BE49-F238E27FC236}">
                <a16:creationId xmlns:a16="http://schemas.microsoft.com/office/drawing/2014/main" id="{084DA0BF-9977-424C-8362-C6BD6F592D84}"/>
              </a:ext>
            </a:extLst>
          </p:cNvPr>
          <p:cNvSpPr txBox="1"/>
          <p:nvPr/>
        </p:nvSpPr>
        <p:spPr>
          <a:xfrm>
            <a:off x="6256114" y="6151070"/>
            <a:ext cx="323490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7.18: </a:t>
            </a:r>
            <a:r>
              <a:rPr lang="en-US" sz="1400" b="0" i="0" u="none" strike="noStrike" baseline="0" dirty="0">
                <a:latin typeface="Times New Roman" panose="02020603050405020304" pitchFamily="18" charset="0"/>
                <a:cs typeface="Times New Roman" panose="02020603050405020304" pitchFamily="18" charset="0"/>
              </a:rPr>
              <a:t>Mapping to requirements.</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1AB833A-A81F-7062-395F-485E995F7C78}"/>
              </a:ext>
            </a:extLst>
          </p:cNvPr>
          <p:cNvGraphicFramePr>
            <a:graphicFrameLocks noChangeAspect="1"/>
          </p:cNvGraphicFramePr>
          <p:nvPr>
            <p:extLst>
              <p:ext uri="{D42A27DB-BD31-4B8C-83A1-F6EECF244321}">
                <p14:modId xmlns:p14="http://schemas.microsoft.com/office/powerpoint/2010/main" val="1667393549"/>
              </p:ext>
            </p:extLst>
          </p:nvPr>
        </p:nvGraphicFramePr>
        <p:xfrm>
          <a:off x="252966" y="230064"/>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6" y="23006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37571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AD5326-EE30-4A52-AC06-698A8F4E3B1A}"/>
              </a:ext>
            </a:extLst>
          </p:cNvPr>
          <p:cNvSpPr txBox="1"/>
          <p:nvPr/>
        </p:nvSpPr>
        <p:spPr>
          <a:xfrm>
            <a:off x="1903419" y="1610059"/>
            <a:ext cx="9659350" cy="286232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H</a:t>
            </a:r>
            <a:r>
              <a:rPr lang="en-US" sz="1800" b="1" i="0" u="none" strike="noStrike" baseline="0" dirty="0">
                <a:latin typeface="Arial" panose="020B0604020202020204" pitchFamily="34" charset="0"/>
                <a:cs typeface="Arial" panose="020B0604020202020204" pitchFamily="34" charset="0"/>
              </a:rPr>
              <a:t>igh-level functional requirements are</a:t>
            </a:r>
          </a:p>
          <a:p>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FR1: Product shall be capable of Flexion &amp; extension</a:t>
            </a:r>
          </a:p>
          <a:p>
            <a:pPr algn="l"/>
            <a:r>
              <a:rPr lang="en-US" sz="1800" b="0" i="0" u="none" strike="noStrike" baseline="0" dirty="0">
                <a:latin typeface="Arial" panose="020B0604020202020204" pitchFamily="34" charset="0"/>
                <a:cs typeface="Arial" panose="020B0604020202020204" pitchFamily="34" charset="0"/>
              </a:rPr>
              <a:t>FR2: Product shall be capable of supporting user activity</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Using high-level FRs the following design parameters (DPs) are selected to fulfill each of the FRs:</a:t>
            </a:r>
          </a:p>
          <a:p>
            <a:pPr algn="l"/>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DP1: Soft robotic</a:t>
            </a:r>
          </a:p>
          <a:p>
            <a:pPr algn="l"/>
            <a:r>
              <a:rPr lang="en-US" sz="1800" b="0" i="0" u="none" strike="noStrike" baseline="0" dirty="0">
                <a:latin typeface="Arial" panose="020B0604020202020204" pitchFamily="34" charset="0"/>
                <a:cs typeface="Arial" panose="020B0604020202020204" pitchFamily="34" charset="0"/>
              </a:rPr>
              <a:t>DP2: Activity monitoring tool</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4206EE4-01A9-9851-723A-BFC9AC9A887D}"/>
              </a:ext>
            </a:extLst>
          </p:cNvPr>
          <p:cNvGraphicFramePr>
            <a:graphicFrameLocks noChangeAspect="1"/>
          </p:cNvGraphicFramePr>
          <p:nvPr>
            <p:extLst>
              <p:ext uri="{D42A27DB-BD31-4B8C-83A1-F6EECF244321}">
                <p14:modId xmlns:p14="http://schemas.microsoft.com/office/powerpoint/2010/main" val="2872113869"/>
              </p:ext>
            </p:extLst>
          </p:nvPr>
        </p:nvGraphicFramePr>
        <p:xfrm>
          <a:off x="311584" y="19897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11584" y="19897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156229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DDDAE8-E004-4D67-8945-53839F94CA65}"/>
              </a:ext>
            </a:extLst>
          </p:cNvPr>
          <p:cNvSpPr txBox="1"/>
          <p:nvPr/>
        </p:nvSpPr>
        <p:spPr>
          <a:xfrm>
            <a:off x="1903419" y="1637187"/>
            <a:ext cx="9274236"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Formulation of the design matrix for this initial level of decomposition is shown in matrix Eq. 7.1. Design matrix is shown in Eq. 7.1 should be formulated for each level to avoid violating the Independence Axiom.</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0929FB3-44D7-4E9C-9F97-D07B284576DF}"/>
              </a:ext>
            </a:extLst>
          </p:cNvPr>
          <p:cNvPicPr>
            <a:picLocks noChangeAspect="1"/>
          </p:cNvPicPr>
          <p:nvPr/>
        </p:nvPicPr>
        <p:blipFill>
          <a:blip r:embed="rId2"/>
          <a:stretch>
            <a:fillRect/>
          </a:stretch>
        </p:blipFill>
        <p:spPr>
          <a:xfrm>
            <a:off x="2882028" y="2866237"/>
            <a:ext cx="5813918" cy="830560"/>
          </a:xfrm>
          <a:prstGeom prst="rect">
            <a:avLst/>
          </a:prstGeom>
        </p:spPr>
      </p:pic>
      <p:sp>
        <p:nvSpPr>
          <p:cNvPr id="11" name="TextBox 10">
            <a:extLst>
              <a:ext uri="{FF2B5EF4-FFF2-40B4-BE49-F238E27FC236}">
                <a16:creationId xmlns:a16="http://schemas.microsoft.com/office/drawing/2014/main" id="{DEEB2005-61D7-42C0-8CD5-F7A117192812}"/>
              </a:ext>
            </a:extLst>
          </p:cNvPr>
          <p:cNvSpPr txBox="1"/>
          <p:nvPr/>
        </p:nvSpPr>
        <p:spPr>
          <a:xfrm>
            <a:off x="1716384" y="4759148"/>
            <a:ext cx="9461271"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Eq. 7.1 reveals that the design is uncoupled at the top level and the independence axiom is not violated. This initial step determined the starting point for the further decomposition into additional levels of </a:t>
            </a:r>
            <a:r>
              <a:rPr lang="en-US" sz="1800" b="0" i="0" u="none" strike="noStrike" baseline="0" dirty="0" err="1">
                <a:latin typeface="Arial" panose="020B0604020202020204" pitchFamily="34" charset="0"/>
                <a:cs typeface="Arial" panose="020B0604020202020204" pitchFamily="34" charset="0"/>
              </a:rPr>
              <a:t>FRs.</a:t>
            </a:r>
            <a:r>
              <a:rPr lang="en-US" sz="1800" b="0" i="0" u="none" strike="noStrike" baseline="0" dirty="0">
                <a:latin typeface="Arial" panose="020B0604020202020204" pitchFamily="34" charset="0"/>
                <a:cs typeface="Arial" panose="020B0604020202020204" pitchFamily="34" charset="0"/>
              </a:rPr>
              <a:t> A road map for the levels of decomposition is shown in Figure 7.19.</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19F2A5B3-ECC0-7B6D-30CB-E1C550575808}"/>
              </a:ext>
            </a:extLst>
          </p:cNvPr>
          <p:cNvGraphicFramePr>
            <a:graphicFrameLocks noChangeAspect="1"/>
          </p:cNvGraphicFramePr>
          <p:nvPr>
            <p:extLst>
              <p:ext uri="{D42A27DB-BD31-4B8C-83A1-F6EECF244321}">
                <p14:modId xmlns:p14="http://schemas.microsoft.com/office/powerpoint/2010/main" val="471359243"/>
              </p:ext>
            </p:extLst>
          </p:nvPr>
        </p:nvGraphicFramePr>
        <p:xfrm>
          <a:off x="349256" y="19310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49256" y="19310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371175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6FC5B2-EFD3-4DFC-A73C-21B1EE2630E5}"/>
              </a:ext>
            </a:extLst>
          </p:cNvPr>
          <p:cNvPicPr>
            <a:picLocks noChangeAspect="1"/>
          </p:cNvPicPr>
          <p:nvPr/>
        </p:nvPicPr>
        <p:blipFill>
          <a:blip r:embed="rId2"/>
          <a:stretch>
            <a:fillRect/>
          </a:stretch>
        </p:blipFill>
        <p:spPr>
          <a:xfrm>
            <a:off x="2921692" y="1295395"/>
            <a:ext cx="5795588" cy="4087844"/>
          </a:xfrm>
          <a:prstGeom prst="rect">
            <a:avLst/>
          </a:prstGeom>
        </p:spPr>
      </p:pic>
      <p:sp>
        <p:nvSpPr>
          <p:cNvPr id="10" name="TextBox 9">
            <a:extLst>
              <a:ext uri="{FF2B5EF4-FFF2-40B4-BE49-F238E27FC236}">
                <a16:creationId xmlns:a16="http://schemas.microsoft.com/office/drawing/2014/main" id="{DEA70FF9-298B-43D3-9E7C-B515107C6650}"/>
              </a:ext>
            </a:extLst>
          </p:cNvPr>
          <p:cNvSpPr txBox="1"/>
          <p:nvPr/>
        </p:nvSpPr>
        <p:spPr>
          <a:xfrm>
            <a:off x="4797552" y="5562605"/>
            <a:ext cx="259689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7.19: </a:t>
            </a:r>
            <a:r>
              <a:rPr lang="en-US" sz="1400" b="0" i="0" u="none" strike="noStrike" baseline="0" dirty="0">
                <a:latin typeface="Times New Roman" panose="02020603050405020304" pitchFamily="18" charset="0"/>
                <a:cs typeface="Times New Roman" panose="02020603050405020304" pitchFamily="18" charset="0"/>
              </a:rPr>
              <a:t>Design rod map.</a:t>
            </a:r>
            <a:endParaRPr lang="en-US" sz="1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C454EB30-8D56-4245-E268-E59E1C846F0F}"/>
              </a:ext>
            </a:extLst>
          </p:cNvPr>
          <p:cNvGraphicFramePr>
            <a:graphicFrameLocks noChangeAspect="1"/>
          </p:cNvGraphicFramePr>
          <p:nvPr>
            <p:extLst>
              <p:ext uri="{D42A27DB-BD31-4B8C-83A1-F6EECF244321}">
                <p14:modId xmlns:p14="http://schemas.microsoft.com/office/powerpoint/2010/main" val="3909867415"/>
              </p:ext>
            </p:extLst>
          </p:nvPr>
        </p:nvGraphicFramePr>
        <p:xfrm>
          <a:off x="263239" y="240070"/>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3239" y="24007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819783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E27C73-A420-43A6-8B2A-C372C4FEC219}"/>
              </a:ext>
            </a:extLst>
          </p:cNvPr>
          <p:cNvSpPr txBox="1"/>
          <p:nvPr/>
        </p:nvSpPr>
        <p:spPr>
          <a:xfrm>
            <a:off x="1903419" y="1582340"/>
            <a:ext cx="10119360" cy="3693319"/>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Next, using zigzagging and maintaining independence within each matrix, the additional</a:t>
            </a:r>
          </a:p>
          <a:p>
            <a:pPr algn="just"/>
            <a:r>
              <a:rPr lang="en-US" sz="1800" b="0" i="0" u="none" strike="noStrike" baseline="0" dirty="0">
                <a:latin typeface="Arial" panose="020B0604020202020204" pitchFamily="34" charset="0"/>
                <a:cs typeface="Arial" panose="020B0604020202020204" pitchFamily="34" charset="0"/>
              </a:rPr>
              <a:t>FR levels were developed. Since all the FRs will follow a similar decomposition format, for</a:t>
            </a:r>
          </a:p>
          <a:p>
            <a:pPr algn="just"/>
            <a:r>
              <a:rPr lang="en-US" sz="1800" b="0" i="0" u="none" strike="noStrike" baseline="0" dirty="0">
                <a:latin typeface="Arial" panose="020B0604020202020204" pitchFamily="34" charset="0"/>
                <a:cs typeface="Arial" panose="020B0604020202020204" pitchFamily="34" charset="0"/>
              </a:rPr>
              <a:t>briefness, only FR1 (Allows flexion and extension) decomposition will be shown.</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FR1.1: Provides different resistance</a:t>
            </a:r>
          </a:p>
          <a:p>
            <a:pPr algn="l"/>
            <a:r>
              <a:rPr lang="fr-FR" sz="1800" b="0" i="0" u="none" strike="noStrike" baseline="0" dirty="0">
                <a:latin typeface="Arial" panose="020B0604020202020204" pitchFamily="34" charset="0"/>
                <a:cs typeface="Arial" panose="020B0604020202020204" pitchFamily="34" charset="0"/>
              </a:rPr>
              <a:t>FR1.2: </a:t>
            </a:r>
            <a:r>
              <a:rPr lang="fr-FR" sz="1800" b="0" i="0" u="none" strike="noStrike" baseline="0" dirty="0" err="1">
                <a:latin typeface="Arial" panose="020B0604020202020204" pitchFamily="34" charset="0"/>
                <a:cs typeface="Arial" panose="020B0604020202020204" pitchFamily="34" charset="0"/>
              </a:rPr>
              <a:t>Continuous</a:t>
            </a:r>
            <a:r>
              <a:rPr lang="fr-FR" sz="1800" b="0" i="0" u="none" strike="noStrike" baseline="0" dirty="0">
                <a:latin typeface="Arial" panose="020B0604020202020204" pitchFamily="34" charset="0"/>
                <a:cs typeface="Arial" panose="020B0604020202020204" pitchFamily="34" charset="0"/>
              </a:rPr>
              <a:t> passive motion (CPM)</a:t>
            </a:r>
          </a:p>
          <a:p>
            <a:pPr algn="l"/>
            <a:r>
              <a:rPr lang="en-US" sz="1800" b="0" i="0" u="none" strike="noStrike" baseline="0" dirty="0">
                <a:latin typeface="Arial" panose="020B0604020202020204" pitchFamily="34" charset="0"/>
                <a:cs typeface="Arial" panose="020B0604020202020204" pitchFamily="34" charset="0"/>
              </a:rPr>
              <a:t>FR1.3: Adjustable tension</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The following design parameters (DPs) are selected to fulfill each of the above FRs:</a:t>
            </a:r>
          </a:p>
          <a:p>
            <a:pPr algn="l"/>
            <a:endParaRPr lang="en-US" dirty="0">
              <a:latin typeface="Arial" panose="020B0604020202020204" pitchFamily="34" charset="0"/>
              <a:cs typeface="Arial" panose="020B0604020202020204" pitchFamily="34" charset="0"/>
            </a:endParaRPr>
          </a:p>
          <a:p>
            <a:pPr algn="l"/>
            <a:r>
              <a:rPr lang="pt-BR" sz="1800" b="0" i="0" u="none" strike="noStrike" baseline="0" dirty="0">
                <a:latin typeface="Arial" panose="020B0604020202020204" pitchFamily="34" charset="0"/>
                <a:cs typeface="Arial" panose="020B0604020202020204" pitchFamily="34" charset="0"/>
              </a:rPr>
              <a:t>DP1.1: Active resistance (AR) device</a:t>
            </a:r>
          </a:p>
          <a:p>
            <a:pPr algn="l"/>
            <a:r>
              <a:rPr lang="en-US" sz="1800" b="0" i="0" u="none" strike="noStrike" baseline="0" dirty="0">
                <a:latin typeface="Arial" panose="020B0604020202020204" pitchFamily="34" charset="0"/>
                <a:cs typeface="Arial" panose="020B0604020202020204" pitchFamily="34" charset="0"/>
              </a:rPr>
              <a:t>DP1.2: CPM device</a:t>
            </a:r>
          </a:p>
          <a:p>
            <a:pPr algn="l"/>
            <a:r>
              <a:rPr lang="en-US" sz="1800" b="0" i="0" u="none" strike="noStrike" baseline="0" dirty="0">
                <a:latin typeface="Arial" panose="020B0604020202020204" pitchFamily="34" charset="0"/>
                <a:cs typeface="Arial" panose="020B0604020202020204" pitchFamily="34" charset="0"/>
              </a:rPr>
              <a:t>DP1.3: Adjustable tensioner</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99445762-6202-56C3-A650-5CDD5D0000D8}"/>
              </a:ext>
            </a:extLst>
          </p:cNvPr>
          <p:cNvGraphicFramePr>
            <a:graphicFrameLocks noChangeAspect="1"/>
          </p:cNvGraphicFramePr>
          <p:nvPr>
            <p:extLst>
              <p:ext uri="{D42A27DB-BD31-4B8C-83A1-F6EECF244321}">
                <p14:modId xmlns:p14="http://schemas.microsoft.com/office/powerpoint/2010/main" val="3947915205"/>
              </p:ext>
            </p:extLst>
          </p:nvPr>
        </p:nvGraphicFramePr>
        <p:xfrm>
          <a:off x="232417" y="209247"/>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32417" y="20924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906185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E7777E-3757-489C-A72B-B6AD8B544B27}"/>
              </a:ext>
            </a:extLst>
          </p:cNvPr>
          <p:cNvSpPr txBox="1"/>
          <p:nvPr/>
        </p:nvSpPr>
        <p:spPr>
          <a:xfrm>
            <a:off x="1698564" y="1570947"/>
            <a:ext cx="9020848" cy="646331"/>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The following design matrix has been developed to ensure the independent axiom is not violated.</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0D6A41A-1447-4D48-954A-57E249CB2CA4}"/>
              </a:ext>
            </a:extLst>
          </p:cNvPr>
          <p:cNvPicPr>
            <a:picLocks noChangeAspect="1"/>
          </p:cNvPicPr>
          <p:nvPr/>
        </p:nvPicPr>
        <p:blipFill>
          <a:blip r:embed="rId2"/>
          <a:stretch>
            <a:fillRect/>
          </a:stretch>
        </p:blipFill>
        <p:spPr>
          <a:xfrm>
            <a:off x="2713909" y="2674328"/>
            <a:ext cx="6266223" cy="1030335"/>
          </a:xfrm>
          <a:prstGeom prst="rect">
            <a:avLst/>
          </a:prstGeom>
        </p:spPr>
      </p:pic>
      <p:sp>
        <p:nvSpPr>
          <p:cNvPr id="12" name="TextBox 11">
            <a:extLst>
              <a:ext uri="{FF2B5EF4-FFF2-40B4-BE49-F238E27FC236}">
                <a16:creationId xmlns:a16="http://schemas.microsoft.com/office/drawing/2014/main" id="{7BD980B7-E093-474E-A4E2-931128874646}"/>
              </a:ext>
            </a:extLst>
          </p:cNvPr>
          <p:cNvSpPr txBox="1"/>
          <p:nvPr/>
        </p:nvSpPr>
        <p:spPr>
          <a:xfrm>
            <a:off x="1242152" y="4363723"/>
            <a:ext cx="10160306" cy="923330"/>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Eq. 7.2 shows that the design is uncoupled at the second level and the independence axiom is</a:t>
            </a:r>
          </a:p>
          <a:p>
            <a:pPr algn="l"/>
            <a:r>
              <a:rPr lang="en-US" sz="1800" b="0" i="0" u="none" strike="noStrike" baseline="0" dirty="0">
                <a:latin typeface="Arial" panose="020B0604020202020204" pitchFamily="34" charset="0"/>
                <a:cs typeface="Arial" panose="020B0604020202020204" pitchFamily="34" charset="0"/>
              </a:rPr>
              <a:t>not violated. Figure 7.20 shows the remaining part of the decomposition of the high-level functional requirement of FR1.</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C1730DA-2701-ACFD-9F25-ADB55609A5BE}"/>
              </a:ext>
            </a:extLst>
          </p:cNvPr>
          <p:cNvGraphicFramePr>
            <a:graphicFrameLocks noChangeAspect="1"/>
          </p:cNvGraphicFramePr>
          <p:nvPr>
            <p:extLst>
              <p:ext uri="{D42A27DB-BD31-4B8C-83A1-F6EECF244321}">
                <p14:modId xmlns:p14="http://schemas.microsoft.com/office/powerpoint/2010/main" val="484490263"/>
              </p:ext>
            </p:extLst>
          </p:nvPr>
        </p:nvGraphicFramePr>
        <p:xfrm>
          <a:off x="335158" y="291440"/>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35158" y="29144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955026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E908-F260-4C74-B58C-F9E2FB883910}"/>
              </a:ext>
            </a:extLst>
          </p:cNvPr>
          <p:cNvPicPr>
            <a:picLocks noChangeAspect="1"/>
          </p:cNvPicPr>
          <p:nvPr/>
        </p:nvPicPr>
        <p:blipFill>
          <a:blip r:embed="rId2"/>
          <a:stretch>
            <a:fillRect/>
          </a:stretch>
        </p:blipFill>
        <p:spPr>
          <a:xfrm>
            <a:off x="2831662" y="1295395"/>
            <a:ext cx="6528675" cy="4550525"/>
          </a:xfrm>
          <a:prstGeom prst="rect">
            <a:avLst/>
          </a:prstGeom>
        </p:spPr>
      </p:pic>
      <p:sp>
        <p:nvSpPr>
          <p:cNvPr id="11" name="TextBox 10">
            <a:extLst>
              <a:ext uri="{FF2B5EF4-FFF2-40B4-BE49-F238E27FC236}">
                <a16:creationId xmlns:a16="http://schemas.microsoft.com/office/drawing/2014/main" id="{D1151A0B-2E4E-412F-8B89-521AF8ED4836}"/>
              </a:ext>
            </a:extLst>
          </p:cNvPr>
          <p:cNvSpPr txBox="1"/>
          <p:nvPr/>
        </p:nvSpPr>
        <p:spPr>
          <a:xfrm>
            <a:off x="4128571" y="6005560"/>
            <a:ext cx="308747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7.20: </a:t>
            </a:r>
            <a:r>
              <a:rPr lang="en-US" sz="1400" b="0" i="0" u="none" strike="noStrike" baseline="0" dirty="0">
                <a:latin typeface="Times New Roman" panose="02020603050405020304" pitchFamily="18" charset="0"/>
                <a:cs typeface="Times New Roman" panose="02020603050405020304" pitchFamily="18" charset="0"/>
              </a:rPr>
              <a:t>Decomposition of FR1.</a:t>
            </a:r>
            <a:endParaRPr lang="en-US" sz="1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BCE5BA9-59A6-A713-1974-A9699663F354}"/>
              </a:ext>
            </a:extLst>
          </p:cNvPr>
          <p:cNvGraphicFramePr>
            <a:graphicFrameLocks noChangeAspect="1"/>
          </p:cNvGraphicFramePr>
          <p:nvPr>
            <p:extLst>
              <p:ext uri="{D42A27DB-BD31-4B8C-83A1-F6EECF244321}">
                <p14:modId xmlns:p14="http://schemas.microsoft.com/office/powerpoint/2010/main" val="4264922032"/>
              </p:ext>
            </p:extLst>
          </p:nvPr>
        </p:nvGraphicFramePr>
        <p:xfrm>
          <a:off x="242692" y="270892"/>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2692" y="27089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615532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B56EC9-E02A-4E59-BC2C-B7A3EB450FD7}"/>
              </a:ext>
            </a:extLst>
          </p:cNvPr>
          <p:cNvSpPr txBox="1"/>
          <p:nvPr/>
        </p:nvSpPr>
        <p:spPr>
          <a:xfrm>
            <a:off x="2068416" y="1000011"/>
            <a:ext cx="8430658" cy="369332"/>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Figure 7.21 shows the decomposition of high-level functional requirement of FR2.</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56E6E0-6DE0-428F-B01B-1082899E9D70}"/>
              </a:ext>
            </a:extLst>
          </p:cNvPr>
          <p:cNvSpPr txBox="1"/>
          <p:nvPr/>
        </p:nvSpPr>
        <p:spPr>
          <a:xfrm>
            <a:off x="4480651" y="6071684"/>
            <a:ext cx="323069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7.21: </a:t>
            </a:r>
            <a:r>
              <a:rPr lang="en-US" sz="1400" b="0" i="0" u="none" strike="noStrike" baseline="0" dirty="0">
                <a:latin typeface="Times New Roman" panose="02020603050405020304" pitchFamily="18" charset="0"/>
                <a:cs typeface="Times New Roman" panose="02020603050405020304" pitchFamily="18" charset="0"/>
              </a:rPr>
              <a:t>Decomposition of FR2.</a:t>
            </a:r>
            <a:endParaRPr lang="en-US" sz="1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A775E0A-BA18-43F8-8229-1AA85495CE84}"/>
              </a:ext>
            </a:extLst>
          </p:cNvPr>
          <p:cNvPicPr>
            <a:picLocks noChangeAspect="1"/>
          </p:cNvPicPr>
          <p:nvPr/>
        </p:nvPicPr>
        <p:blipFill>
          <a:blip r:embed="rId2"/>
          <a:stretch>
            <a:fillRect/>
          </a:stretch>
        </p:blipFill>
        <p:spPr>
          <a:xfrm>
            <a:off x="3015336" y="1484095"/>
            <a:ext cx="5701944" cy="4472837"/>
          </a:xfrm>
          <a:prstGeom prst="rect">
            <a:avLst/>
          </a:prstGeom>
        </p:spPr>
      </p:pic>
      <p:graphicFrame>
        <p:nvGraphicFramePr>
          <p:cNvPr id="2" name="Object 1">
            <a:extLst>
              <a:ext uri="{FF2B5EF4-FFF2-40B4-BE49-F238E27FC236}">
                <a16:creationId xmlns:a16="http://schemas.microsoft.com/office/drawing/2014/main" id="{8CEEE697-135C-A6D6-20D6-10CE08A71184}"/>
              </a:ext>
            </a:extLst>
          </p:cNvPr>
          <p:cNvGraphicFramePr>
            <a:graphicFrameLocks noChangeAspect="1"/>
          </p:cNvGraphicFramePr>
          <p:nvPr>
            <p:extLst>
              <p:ext uri="{D42A27DB-BD31-4B8C-83A1-F6EECF244321}">
                <p14:modId xmlns:p14="http://schemas.microsoft.com/office/powerpoint/2010/main" val="1967446535"/>
              </p:ext>
            </p:extLst>
          </p:nvPr>
        </p:nvGraphicFramePr>
        <p:xfrm>
          <a:off x="263240" y="23085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3240" y="23085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6423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DC30B0E-8DD4-44D1-919F-68A456DAC4D4}"/>
              </a:ext>
            </a:extLst>
          </p:cNvPr>
          <p:cNvSpPr txBox="1"/>
          <p:nvPr/>
        </p:nvSpPr>
        <p:spPr>
          <a:xfrm>
            <a:off x="2144619" y="2039116"/>
            <a:ext cx="8756938" cy="1938992"/>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Transdisciplinary tools have been applied in many fields including product development, project management, many engineering disciplines, design of the organization, sustainable development, social issues, environmental issues, and others across many industries including automotive, aerospace, telecom, semiconductor, defense, transportation, energy, healthcare, agriculture, and more.</a:t>
            </a:r>
          </a:p>
        </p:txBody>
      </p:sp>
      <p:graphicFrame>
        <p:nvGraphicFramePr>
          <p:cNvPr id="2" name="Object 1">
            <a:extLst>
              <a:ext uri="{FF2B5EF4-FFF2-40B4-BE49-F238E27FC236}">
                <a16:creationId xmlns:a16="http://schemas.microsoft.com/office/drawing/2014/main" id="{686BE85D-AF04-6357-51F3-228DB43182A9}"/>
              </a:ext>
            </a:extLst>
          </p:cNvPr>
          <p:cNvGraphicFramePr>
            <a:graphicFrameLocks noChangeAspect="1"/>
          </p:cNvGraphicFramePr>
          <p:nvPr>
            <p:extLst>
              <p:ext uri="{D42A27DB-BD31-4B8C-83A1-F6EECF244321}">
                <p14:modId xmlns:p14="http://schemas.microsoft.com/office/powerpoint/2010/main" val="622274025"/>
              </p:ext>
            </p:extLst>
          </p:nvPr>
        </p:nvGraphicFramePr>
        <p:xfrm>
          <a:off x="294062" y="260618"/>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94062" y="26061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27496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AE0B5E-2F00-4E19-8936-1C39D723FF4E}"/>
              </a:ext>
            </a:extLst>
          </p:cNvPr>
          <p:cNvSpPr txBox="1"/>
          <p:nvPr/>
        </p:nvSpPr>
        <p:spPr>
          <a:xfrm>
            <a:off x="383090" y="2562295"/>
            <a:ext cx="4629584" cy="1200329"/>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Figure 7.22 shows the combined design matrix of all the levels of FRs and DPs. It</a:t>
            </a:r>
          </a:p>
          <a:p>
            <a:pPr algn="l"/>
            <a:r>
              <a:rPr lang="en-US" sz="1800" b="0" i="0" u="none" strike="noStrike" baseline="0" dirty="0">
                <a:latin typeface="Arial" panose="020B0604020202020204" pitchFamily="34" charset="0"/>
                <a:cs typeface="Arial" panose="020B0604020202020204" pitchFamily="34" charset="0"/>
              </a:rPr>
              <a:t>represents an uncoupled design. That is, each FR is satisfied by only one DP.</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2E68356-3D8A-4DA1-BE75-C2C5C9147825}"/>
              </a:ext>
            </a:extLst>
          </p:cNvPr>
          <p:cNvPicPr>
            <a:picLocks noChangeAspect="1"/>
          </p:cNvPicPr>
          <p:nvPr/>
        </p:nvPicPr>
        <p:blipFill>
          <a:blip r:embed="rId2"/>
          <a:stretch>
            <a:fillRect/>
          </a:stretch>
        </p:blipFill>
        <p:spPr>
          <a:xfrm>
            <a:off x="5444758" y="980945"/>
            <a:ext cx="5395840" cy="5148731"/>
          </a:xfrm>
          <a:prstGeom prst="rect">
            <a:avLst/>
          </a:prstGeom>
        </p:spPr>
      </p:pic>
      <p:sp>
        <p:nvSpPr>
          <p:cNvPr id="13" name="TextBox 12">
            <a:extLst>
              <a:ext uri="{FF2B5EF4-FFF2-40B4-BE49-F238E27FC236}">
                <a16:creationId xmlns:a16="http://schemas.microsoft.com/office/drawing/2014/main" id="{8CA466C7-BD83-45A7-9B52-0976F0E98AA8}"/>
              </a:ext>
            </a:extLst>
          </p:cNvPr>
          <p:cNvSpPr txBox="1"/>
          <p:nvPr/>
        </p:nvSpPr>
        <p:spPr>
          <a:xfrm>
            <a:off x="6774822" y="6221003"/>
            <a:ext cx="3318831"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7.22: </a:t>
            </a:r>
            <a:r>
              <a:rPr lang="en-US" sz="1400" b="0" i="0" u="none" strike="noStrike" baseline="0" dirty="0">
                <a:latin typeface="Times New Roman" panose="02020603050405020304" pitchFamily="18" charset="0"/>
                <a:cs typeface="Times New Roman" panose="02020603050405020304" pitchFamily="18" charset="0"/>
              </a:rPr>
              <a:t>Combined design matrix.</a:t>
            </a:r>
            <a:endParaRPr lang="en-US" sz="14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0EEAE25-1F71-EBC6-4E01-8416A6ADE32E}"/>
              </a:ext>
            </a:extLst>
          </p:cNvPr>
          <p:cNvGraphicFramePr>
            <a:graphicFrameLocks noChangeAspect="1"/>
          </p:cNvGraphicFramePr>
          <p:nvPr>
            <p:extLst>
              <p:ext uri="{D42A27DB-BD31-4B8C-83A1-F6EECF244321}">
                <p14:modId xmlns:p14="http://schemas.microsoft.com/office/powerpoint/2010/main" val="457266077"/>
              </p:ext>
            </p:extLst>
          </p:nvPr>
        </p:nvGraphicFramePr>
        <p:xfrm>
          <a:off x="228754" y="25545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8754" y="25545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6024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2513137" y="1019558"/>
            <a:ext cx="819654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Transdisciplinary Tools Integration for Product Design</a:t>
            </a:r>
          </a:p>
        </p:txBody>
      </p:sp>
      <p:sp>
        <p:nvSpPr>
          <p:cNvPr id="11" name="TextBox 10">
            <a:extLst>
              <a:ext uri="{FF2B5EF4-FFF2-40B4-BE49-F238E27FC236}">
                <a16:creationId xmlns:a16="http://schemas.microsoft.com/office/drawing/2014/main" id="{E4BEF09B-BB67-4FBA-8181-AED48391665E}"/>
              </a:ext>
            </a:extLst>
          </p:cNvPr>
          <p:cNvSpPr txBox="1"/>
          <p:nvPr/>
        </p:nvSpPr>
        <p:spPr>
          <a:xfrm>
            <a:off x="2206964" y="2041614"/>
            <a:ext cx="8808893" cy="132343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The integrated TD tools can be used in a wide range of domains. A new framework for integrated TD tools (see Figure 7.1) which has great potential benefits to solve large-scale complex problems will be introduced in this module.</a:t>
            </a:r>
          </a:p>
        </p:txBody>
      </p:sp>
      <p:graphicFrame>
        <p:nvGraphicFramePr>
          <p:cNvPr id="2" name="Object 1">
            <a:extLst>
              <a:ext uri="{FF2B5EF4-FFF2-40B4-BE49-F238E27FC236}">
                <a16:creationId xmlns:a16="http://schemas.microsoft.com/office/drawing/2014/main" id="{C105DFF1-FE65-0AFC-0182-4D0A0A3E0CE2}"/>
              </a:ext>
            </a:extLst>
          </p:cNvPr>
          <p:cNvGraphicFramePr>
            <a:graphicFrameLocks noChangeAspect="1"/>
          </p:cNvGraphicFramePr>
          <p:nvPr>
            <p:extLst>
              <p:ext uri="{D42A27DB-BD31-4B8C-83A1-F6EECF244321}">
                <p14:modId xmlns:p14="http://schemas.microsoft.com/office/powerpoint/2010/main" val="60861103"/>
              </p:ext>
            </p:extLst>
          </p:nvPr>
        </p:nvGraphicFramePr>
        <p:xfrm>
          <a:off x="417352" y="294071"/>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417352" y="29407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54819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26836-A4C9-47B5-8DAC-4369D6D10A31}"/>
              </a:ext>
            </a:extLst>
          </p:cNvPr>
          <p:cNvPicPr>
            <a:picLocks noChangeAspect="1"/>
          </p:cNvPicPr>
          <p:nvPr/>
        </p:nvPicPr>
        <p:blipFill>
          <a:blip r:embed="rId2"/>
          <a:stretch>
            <a:fillRect/>
          </a:stretch>
        </p:blipFill>
        <p:spPr>
          <a:xfrm>
            <a:off x="3731233" y="997813"/>
            <a:ext cx="5194558" cy="4441815"/>
          </a:xfrm>
          <a:prstGeom prst="rect">
            <a:avLst/>
          </a:prstGeom>
        </p:spPr>
      </p:pic>
      <p:sp>
        <p:nvSpPr>
          <p:cNvPr id="10" name="TextBox 9">
            <a:extLst>
              <a:ext uri="{FF2B5EF4-FFF2-40B4-BE49-F238E27FC236}">
                <a16:creationId xmlns:a16="http://schemas.microsoft.com/office/drawing/2014/main" id="{894F6524-91FC-4959-8E52-C489A974E7CA}"/>
              </a:ext>
            </a:extLst>
          </p:cNvPr>
          <p:cNvSpPr txBox="1"/>
          <p:nvPr/>
        </p:nvSpPr>
        <p:spPr>
          <a:xfrm>
            <a:off x="3800908" y="5860187"/>
            <a:ext cx="4590184"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7.1: </a:t>
            </a:r>
            <a:r>
              <a:rPr lang="en-US" dirty="0">
                <a:latin typeface="Times New Roman" panose="02020603050405020304" pitchFamily="18" charset="0"/>
                <a:cs typeface="Times New Roman" panose="02020603050405020304" pitchFamily="18" charset="0"/>
              </a:rPr>
              <a:t>Framework of integrated TD tools.</a:t>
            </a:r>
          </a:p>
        </p:txBody>
      </p:sp>
      <p:graphicFrame>
        <p:nvGraphicFramePr>
          <p:cNvPr id="3" name="Object 2">
            <a:extLst>
              <a:ext uri="{FF2B5EF4-FFF2-40B4-BE49-F238E27FC236}">
                <a16:creationId xmlns:a16="http://schemas.microsoft.com/office/drawing/2014/main" id="{9CB0BDB8-76F9-7A3F-5FA2-C5E416322819}"/>
              </a:ext>
            </a:extLst>
          </p:cNvPr>
          <p:cNvGraphicFramePr>
            <a:graphicFrameLocks noChangeAspect="1"/>
          </p:cNvGraphicFramePr>
          <p:nvPr>
            <p:extLst>
              <p:ext uri="{D42A27DB-BD31-4B8C-83A1-F6EECF244321}">
                <p14:modId xmlns:p14="http://schemas.microsoft.com/office/powerpoint/2010/main" val="922315195"/>
              </p:ext>
            </p:extLst>
          </p:nvPr>
        </p:nvGraphicFramePr>
        <p:xfrm>
          <a:off x="283788" y="27232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83788" y="27232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898179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1976945" y="1908070"/>
            <a:ext cx="819654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sp>
        <p:nvSpPr>
          <p:cNvPr id="11" name="TextBox 10">
            <a:extLst>
              <a:ext uri="{FF2B5EF4-FFF2-40B4-BE49-F238E27FC236}">
                <a16:creationId xmlns:a16="http://schemas.microsoft.com/office/drawing/2014/main" id="{F43EFAD0-0B2A-413D-8E73-6F0AA79C5A73}"/>
              </a:ext>
            </a:extLst>
          </p:cNvPr>
          <p:cNvSpPr txBox="1"/>
          <p:nvPr/>
        </p:nvSpPr>
        <p:spPr>
          <a:xfrm>
            <a:off x="1903418" y="2369735"/>
            <a:ext cx="9015217" cy="1477328"/>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The customer requirements, in general, include contradictions, which are mainly solved by trade-o˙ or compromises between the two parameters. The TRIZ inventive problem solving can be used to remove compromises by resolving contradictions in the product development – The contradiction resolution is more innovative than any other trade-o˙ solution.</a:t>
            </a:r>
          </a:p>
        </p:txBody>
      </p:sp>
      <p:graphicFrame>
        <p:nvGraphicFramePr>
          <p:cNvPr id="2" name="Object 1">
            <a:extLst>
              <a:ext uri="{FF2B5EF4-FFF2-40B4-BE49-F238E27FC236}">
                <a16:creationId xmlns:a16="http://schemas.microsoft.com/office/drawing/2014/main" id="{8DF7A3DD-EF33-1844-7949-EA4B3C8D6461}"/>
              </a:ext>
            </a:extLst>
          </p:cNvPr>
          <p:cNvGraphicFramePr>
            <a:graphicFrameLocks noChangeAspect="1"/>
          </p:cNvGraphicFramePr>
          <p:nvPr>
            <p:extLst>
              <p:ext uri="{D42A27DB-BD31-4B8C-83A1-F6EECF244321}">
                <p14:modId xmlns:p14="http://schemas.microsoft.com/office/powerpoint/2010/main" val="2378865739"/>
              </p:ext>
            </p:extLst>
          </p:nvPr>
        </p:nvGraphicFramePr>
        <p:xfrm>
          <a:off x="349255" y="311988"/>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349255" y="31198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4030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4520945" y="394632"/>
            <a:ext cx="442464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pic>
        <p:nvPicPr>
          <p:cNvPr id="3" name="Picture 2">
            <a:extLst>
              <a:ext uri="{FF2B5EF4-FFF2-40B4-BE49-F238E27FC236}">
                <a16:creationId xmlns:a16="http://schemas.microsoft.com/office/drawing/2014/main" id="{8D9F7611-78E4-4049-ADA8-B65A7DC0C9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59053" y="1280864"/>
            <a:ext cx="5515084" cy="4296271"/>
          </a:xfrm>
          <a:prstGeom prst="rect">
            <a:avLst/>
          </a:prstGeom>
        </p:spPr>
      </p:pic>
      <p:sp>
        <p:nvSpPr>
          <p:cNvPr id="12" name="TextBox 11">
            <a:extLst>
              <a:ext uri="{FF2B5EF4-FFF2-40B4-BE49-F238E27FC236}">
                <a16:creationId xmlns:a16="http://schemas.microsoft.com/office/drawing/2014/main" id="{755661AA-DEEF-41ED-A49A-37BF4F3157EC}"/>
              </a:ext>
            </a:extLst>
          </p:cNvPr>
          <p:cNvSpPr txBox="1"/>
          <p:nvPr/>
        </p:nvSpPr>
        <p:spPr>
          <a:xfrm>
            <a:off x="6086421" y="5847813"/>
            <a:ext cx="4860348"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7.2: </a:t>
            </a:r>
            <a:r>
              <a:rPr lang="en-US" sz="1400" dirty="0">
                <a:latin typeface="Times New Roman" panose="02020603050405020304" pitchFamily="18" charset="0"/>
                <a:cs typeface="Times New Roman" panose="02020603050405020304" pitchFamily="18" charset="0"/>
              </a:rPr>
              <a:t>TRIZ application in QFD (adapted from reference 1)</a:t>
            </a:r>
          </a:p>
        </p:txBody>
      </p:sp>
      <p:sp>
        <p:nvSpPr>
          <p:cNvPr id="13" name="TextBox 12">
            <a:extLst>
              <a:ext uri="{FF2B5EF4-FFF2-40B4-BE49-F238E27FC236}">
                <a16:creationId xmlns:a16="http://schemas.microsoft.com/office/drawing/2014/main" id="{25802785-DB62-4CDD-94FA-67DFEE2F5934}"/>
              </a:ext>
            </a:extLst>
          </p:cNvPr>
          <p:cNvSpPr txBox="1"/>
          <p:nvPr/>
        </p:nvSpPr>
        <p:spPr>
          <a:xfrm>
            <a:off x="406186" y="2620640"/>
            <a:ext cx="4519105" cy="1477328"/>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As shown in Figure 7.2, the TRIZ method offers a wide array of applications in QFD. QFD and TRIZ have complementary approaches and different viewpoints for product development and planning. </a:t>
            </a:r>
          </a:p>
        </p:txBody>
      </p:sp>
      <p:graphicFrame>
        <p:nvGraphicFramePr>
          <p:cNvPr id="2" name="Object 1">
            <a:extLst>
              <a:ext uri="{FF2B5EF4-FFF2-40B4-BE49-F238E27FC236}">
                <a16:creationId xmlns:a16="http://schemas.microsoft.com/office/drawing/2014/main" id="{BFF3E13B-81F5-5C9D-E301-B56786B2FB43}"/>
              </a:ext>
            </a:extLst>
          </p:cNvPr>
          <p:cNvGraphicFramePr>
            <a:graphicFrameLocks noChangeAspect="1"/>
          </p:cNvGraphicFramePr>
          <p:nvPr>
            <p:extLst>
              <p:ext uri="{D42A27DB-BD31-4B8C-83A1-F6EECF244321}">
                <p14:modId xmlns:p14="http://schemas.microsoft.com/office/powerpoint/2010/main" val="4169007834"/>
              </p:ext>
            </p:extLst>
          </p:nvPr>
        </p:nvGraphicFramePr>
        <p:xfrm>
          <a:off x="222143" y="262720"/>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22143" y="262720"/>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0240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3576239" y="1060537"/>
            <a:ext cx="419258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sp>
        <p:nvSpPr>
          <p:cNvPr id="11" name="TextBox 10">
            <a:extLst>
              <a:ext uri="{FF2B5EF4-FFF2-40B4-BE49-F238E27FC236}">
                <a16:creationId xmlns:a16="http://schemas.microsoft.com/office/drawing/2014/main" id="{5AEDA216-0747-4383-8BDB-5769FA943465}"/>
              </a:ext>
            </a:extLst>
          </p:cNvPr>
          <p:cNvSpPr txBox="1"/>
          <p:nvPr/>
        </p:nvSpPr>
        <p:spPr>
          <a:xfrm>
            <a:off x="1903419" y="1827261"/>
            <a:ext cx="9353628"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 level of impacts and relationships of QFD and TRIZ on certain requirements of product development is shown in Figure 7.3.</a:t>
            </a:r>
          </a:p>
        </p:txBody>
      </p:sp>
      <p:pic>
        <p:nvPicPr>
          <p:cNvPr id="4" name="Picture 3">
            <a:extLst>
              <a:ext uri="{FF2B5EF4-FFF2-40B4-BE49-F238E27FC236}">
                <a16:creationId xmlns:a16="http://schemas.microsoft.com/office/drawing/2014/main" id="{F19728D9-510D-4292-8043-6318825679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65614" y="2647000"/>
            <a:ext cx="5960178" cy="2685531"/>
          </a:xfrm>
          <a:prstGeom prst="rect">
            <a:avLst/>
          </a:prstGeom>
        </p:spPr>
      </p:pic>
      <p:sp>
        <p:nvSpPr>
          <p:cNvPr id="14" name="TextBox 13">
            <a:extLst>
              <a:ext uri="{FF2B5EF4-FFF2-40B4-BE49-F238E27FC236}">
                <a16:creationId xmlns:a16="http://schemas.microsoft.com/office/drawing/2014/main" id="{167C36BC-C3D3-4638-8712-C2BC5446EFC2}"/>
              </a:ext>
            </a:extLst>
          </p:cNvPr>
          <p:cNvSpPr txBox="1"/>
          <p:nvPr/>
        </p:nvSpPr>
        <p:spPr>
          <a:xfrm>
            <a:off x="3948938" y="5546260"/>
            <a:ext cx="4548621"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7.3: </a:t>
            </a:r>
            <a:r>
              <a:rPr lang="en-US" sz="1400" dirty="0">
                <a:latin typeface="Times New Roman" panose="02020603050405020304" pitchFamily="18" charset="0"/>
                <a:cs typeface="Times New Roman" panose="02020603050405020304" pitchFamily="18" charset="0"/>
              </a:rPr>
              <a:t>QFD and TRIZ synergy (from reference 2).</a:t>
            </a:r>
          </a:p>
        </p:txBody>
      </p:sp>
      <p:graphicFrame>
        <p:nvGraphicFramePr>
          <p:cNvPr id="2" name="Object 1">
            <a:extLst>
              <a:ext uri="{FF2B5EF4-FFF2-40B4-BE49-F238E27FC236}">
                <a16:creationId xmlns:a16="http://schemas.microsoft.com/office/drawing/2014/main" id="{887646FD-2E1B-E06C-DE55-A39B4EF7A342}"/>
              </a:ext>
            </a:extLst>
          </p:cNvPr>
          <p:cNvGraphicFramePr>
            <a:graphicFrameLocks noChangeAspect="1"/>
          </p:cNvGraphicFramePr>
          <p:nvPr>
            <p:extLst>
              <p:ext uri="{D42A27DB-BD31-4B8C-83A1-F6EECF244321}">
                <p14:modId xmlns:p14="http://schemas.microsoft.com/office/powerpoint/2010/main" val="163781277"/>
              </p:ext>
            </p:extLst>
          </p:nvPr>
        </p:nvGraphicFramePr>
        <p:xfrm>
          <a:off x="301310" y="20924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01310" y="20924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465885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2556</TotalTime>
  <Words>2269</Words>
  <Application>Microsoft Office PowerPoint</Application>
  <PresentationFormat>Widescreen</PresentationFormat>
  <Paragraphs>145</Paragraphs>
  <Slides>40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vt:lpstr>
      <vt:lpstr>Calibri</vt:lpstr>
      <vt:lpstr>Calibri Light</vt:lpstr>
      <vt:lpstr>LMRoman10-Regular</vt:lpstr>
      <vt:lpstr>Times New Roman</vt:lpstr>
      <vt:lpstr>Office Theme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Ertas, Atila</cp:lastModifiedBy>
  <cp:revision>162</cp:revision>
  <dcterms:created xsi:type="dcterms:W3CDTF">2020-10-22T15:00:20Z</dcterms:created>
  <dcterms:modified xsi:type="dcterms:W3CDTF">2025-01-01T22:36:02Z</dcterms:modified>
</cp:coreProperties>
</file>