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5"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104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0.bin"/><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2.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3.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8.bin"/><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1.bin"/><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2.bin"/><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4.bin"/><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5.bin"/><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6.bin"/><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7.bin"/><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8.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9.bin"/><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7ECF6-D44E-4319-BF69-80F201E5D4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86629" y="135346"/>
            <a:ext cx="8389604" cy="6705600"/>
          </a:xfrm>
          <a:prstGeom prst="rect">
            <a:avLst/>
          </a:prstGeom>
        </p:spPr>
      </p:pic>
      <p:sp>
        <p:nvSpPr>
          <p:cNvPr id="10" name="TextBox 9">
            <a:extLst>
              <a:ext uri="{FF2B5EF4-FFF2-40B4-BE49-F238E27FC236}">
                <a16:creationId xmlns:a16="http://schemas.microsoft.com/office/drawing/2014/main" id="{E87971CE-B67C-4562-9124-9875FDA75FD1}"/>
              </a:ext>
            </a:extLst>
          </p:cNvPr>
          <p:cNvSpPr txBox="1"/>
          <p:nvPr/>
        </p:nvSpPr>
        <p:spPr>
          <a:xfrm>
            <a:off x="441649" y="3102322"/>
            <a:ext cx="3523359" cy="1815882"/>
          </a:xfrm>
          <a:prstGeom prst="rect">
            <a:avLst/>
          </a:prstGeom>
          <a:noFill/>
        </p:spPr>
        <p:txBody>
          <a:bodyPr wrap="square">
            <a:spAutoFit/>
          </a:body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6" name="Picture 5">
            <a:extLst>
              <a:ext uri="{FF2B5EF4-FFF2-40B4-BE49-F238E27FC236}">
                <a16:creationId xmlns:a16="http://schemas.microsoft.com/office/drawing/2014/main" id="{74E93452-B334-4292-9421-4FDCB2F23940}"/>
              </a:ext>
            </a:extLst>
          </p:cNvPr>
          <p:cNvPicPr>
            <a:picLocks noChangeAspect="1"/>
          </p:cNvPicPr>
          <p:nvPr/>
        </p:nvPicPr>
        <p:blipFill>
          <a:blip r:embed="rId3"/>
          <a:stretch>
            <a:fillRect/>
          </a:stretch>
        </p:blipFill>
        <p:spPr>
          <a:xfrm>
            <a:off x="4856613" y="1439055"/>
            <a:ext cx="6039317" cy="4037946"/>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011DE6-0A78-429B-90EC-DB245F4709CA}"/>
              </a:ext>
            </a:extLst>
          </p:cNvPr>
          <p:cNvSpPr/>
          <p:nvPr/>
        </p:nvSpPr>
        <p:spPr>
          <a:xfrm>
            <a:off x="554760" y="1896107"/>
            <a:ext cx="4758414" cy="3416320"/>
          </a:xfrm>
          <a:prstGeom prst="rect">
            <a:avLst/>
          </a:prstGeom>
        </p:spPr>
        <p:txBody>
          <a:bodyPr wrap="square">
            <a:spAutoFit/>
          </a:bodyPr>
          <a:lstStyle/>
          <a:p>
            <a:pPr marL="342900" indent="-342900">
              <a:buFont typeface="Wingdings" panose="05000000000000000000" pitchFamily="2" charset="2"/>
              <a:buChar char="q"/>
            </a:pPr>
            <a:r>
              <a:rPr lang="en-US" dirty="0">
                <a:latin typeface="Arial" panose="020B0604020202020204" pitchFamily="34" charset="0"/>
                <a:cs typeface="Arial" panose="020B0604020202020204" pitchFamily="34" charset="0"/>
              </a:rPr>
              <a:t>When developing new products, quality is important.</a:t>
            </a:r>
          </a:p>
          <a:p>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dirty="0">
                <a:latin typeface="Arial" panose="020B0604020202020204" pitchFamily="34" charset="0"/>
                <a:cs typeface="Arial" panose="020B0604020202020204" pitchFamily="34" charset="0"/>
              </a:rPr>
              <a:t>CTQ is a measurable characteristic of a product or service that is provided to customers.</a:t>
            </a:r>
          </a:p>
          <a:p>
            <a:endParaRPr lang="en-US"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en-US" dirty="0">
                <a:latin typeface="Arial" panose="020B0604020202020204" pitchFamily="34" charset="0"/>
                <a:cs typeface="Arial" panose="020B0604020202020204" pitchFamily="34" charset="0"/>
              </a:rPr>
              <a:t>Critical to Quality (CTQ) trees help the customer of any company or business to translate the most important needs on products or processes into requirements to ensure their quality.</a:t>
            </a:r>
          </a:p>
        </p:txBody>
      </p:sp>
      <p:sp>
        <p:nvSpPr>
          <p:cNvPr id="11" name="TextBox 10">
            <a:extLst>
              <a:ext uri="{FF2B5EF4-FFF2-40B4-BE49-F238E27FC236}">
                <a16:creationId xmlns:a16="http://schemas.microsoft.com/office/drawing/2014/main" id="{DCA7E67F-4B92-4B9B-B03F-B086F2090C78}"/>
              </a:ext>
            </a:extLst>
          </p:cNvPr>
          <p:cNvSpPr txBox="1"/>
          <p:nvPr/>
        </p:nvSpPr>
        <p:spPr>
          <a:xfrm>
            <a:off x="2933967" y="363528"/>
            <a:ext cx="6094268" cy="861774"/>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Critical to Quality (CTQ) Trees</a:t>
            </a: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F3E5DCB-165A-40FC-838B-A7F698F68541}"/>
              </a:ext>
            </a:extLst>
          </p:cNvPr>
          <p:cNvPicPr>
            <a:picLocks noChangeAspect="1"/>
          </p:cNvPicPr>
          <p:nvPr/>
        </p:nvPicPr>
        <p:blipFill>
          <a:blip r:embed="rId2"/>
          <a:stretch>
            <a:fillRect/>
          </a:stretch>
        </p:blipFill>
        <p:spPr>
          <a:xfrm>
            <a:off x="5954152" y="1253039"/>
            <a:ext cx="4989061" cy="4702455"/>
          </a:xfrm>
          <a:prstGeom prst="rect">
            <a:avLst/>
          </a:prstGeom>
        </p:spPr>
      </p:pic>
      <p:sp>
        <p:nvSpPr>
          <p:cNvPr id="14" name="TextBox 13">
            <a:extLst>
              <a:ext uri="{FF2B5EF4-FFF2-40B4-BE49-F238E27FC236}">
                <a16:creationId xmlns:a16="http://schemas.microsoft.com/office/drawing/2014/main" id="{D416A429-0E20-44E5-ACC8-9D1B9F7D8371}"/>
              </a:ext>
            </a:extLst>
          </p:cNvPr>
          <p:cNvSpPr txBox="1"/>
          <p:nvPr/>
        </p:nvSpPr>
        <p:spPr>
          <a:xfrm>
            <a:off x="8448683" y="6085825"/>
            <a:ext cx="2711154"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2.6: </a:t>
            </a:r>
            <a:r>
              <a:rPr lang="en-US" sz="1400" b="0" i="0" u="none" strike="noStrike" baseline="0" dirty="0">
                <a:latin typeface="Times New Roman" panose="02020603050405020304" pitchFamily="18" charset="0"/>
                <a:cs typeface="Times New Roman" panose="02020603050405020304" pitchFamily="18" charset="0"/>
              </a:rPr>
              <a:t>CTQ tree.</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B10DD2E2-832C-1E50-26E9-8387DE3F836E}"/>
              </a:ext>
            </a:extLst>
          </p:cNvPr>
          <p:cNvGraphicFramePr>
            <a:graphicFrameLocks noChangeAspect="1"/>
          </p:cNvGraphicFramePr>
          <p:nvPr>
            <p:extLst>
              <p:ext uri="{D42A27DB-BD31-4B8C-83A1-F6EECF244321}">
                <p14:modId xmlns:p14="http://schemas.microsoft.com/office/powerpoint/2010/main" val="2131572464"/>
              </p:ext>
            </p:extLst>
          </p:nvPr>
        </p:nvGraphicFramePr>
        <p:xfrm>
          <a:off x="304336" y="22979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04336" y="2297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59817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2790970" y="895404"/>
            <a:ext cx="6610058"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KJ Diagram: Organize Needs</a:t>
            </a:r>
            <a:r>
              <a:rPr lang="en-US" sz="3200" b="1" dirty="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762D1727-88E8-41A3-A02A-55AB6A41EF91}"/>
              </a:ext>
            </a:extLst>
          </p:cNvPr>
          <p:cNvSpPr txBox="1"/>
          <p:nvPr/>
        </p:nvSpPr>
        <p:spPr>
          <a:xfrm>
            <a:off x="1112506" y="2004244"/>
            <a:ext cx="9966987" cy="3139321"/>
          </a:xfrm>
          <a:prstGeom prst="rect">
            <a:avLst/>
          </a:prstGeom>
          <a:noFill/>
        </p:spPr>
        <p:txBody>
          <a:bodyPr wrap="square">
            <a:spAutoFit/>
          </a:bodyPr>
          <a:lstStyle/>
          <a:p>
            <a:pPr marL="53975" algn="just"/>
            <a:r>
              <a:rPr lang="en-US" dirty="0">
                <a:latin typeface="Arial" panose="020B0604020202020204" pitchFamily="34" charset="0"/>
                <a:cs typeface="Arial" panose="020B0604020202020204" pitchFamily="34" charset="0"/>
              </a:rPr>
              <a:t>The KJ concept is a simple but effective method for gathering and organizing ideas, opinions, and issues regarding a given specific problem. The tool is especially helpful when working in a team. The goal of the KJ method in concept engineering is to group the qualitative data (in the form of hundreds of voices and images) and extract a useful set of customer requirements. The following simple steps can be used for the KJ analysis:</a:t>
            </a:r>
          </a:p>
          <a:p>
            <a:pPr marL="53975" algn="just"/>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Collect all ideas without considering their rationality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Group the ideas in a manner appropriate to the topic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Form hierarchies of groups and subgroups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Evaluate the ideas by ranking, sequencing -- find the best solutions chosen from the groups</a:t>
            </a:r>
          </a:p>
        </p:txBody>
      </p:sp>
      <p:graphicFrame>
        <p:nvGraphicFramePr>
          <p:cNvPr id="2" name="Object 1">
            <a:extLst>
              <a:ext uri="{FF2B5EF4-FFF2-40B4-BE49-F238E27FC236}">
                <a16:creationId xmlns:a16="http://schemas.microsoft.com/office/drawing/2014/main" id="{EAA77298-DEA7-9DDA-8CD0-BAD0939C0316}"/>
              </a:ext>
            </a:extLst>
          </p:cNvPr>
          <p:cNvGraphicFramePr>
            <a:graphicFrameLocks noChangeAspect="1"/>
          </p:cNvGraphicFramePr>
          <p:nvPr>
            <p:extLst>
              <p:ext uri="{D42A27DB-BD31-4B8C-83A1-F6EECF244321}">
                <p14:modId xmlns:p14="http://schemas.microsoft.com/office/powerpoint/2010/main" val="928015077"/>
              </p:ext>
            </p:extLst>
          </p:nvPr>
        </p:nvGraphicFramePr>
        <p:xfrm>
          <a:off x="232417" y="16734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2417" y="16734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70397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4185186" y="320559"/>
            <a:ext cx="4548621"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a:t>
            </a:r>
          </a:p>
        </p:txBody>
      </p:sp>
      <p:sp>
        <p:nvSpPr>
          <p:cNvPr id="4" name="TextBox 3">
            <a:extLst>
              <a:ext uri="{FF2B5EF4-FFF2-40B4-BE49-F238E27FC236}">
                <a16:creationId xmlns:a16="http://schemas.microsoft.com/office/drawing/2014/main" id="{8A7029EB-2F9D-4F19-B66E-CFF675CD0FDE}"/>
              </a:ext>
            </a:extLst>
          </p:cNvPr>
          <p:cNvSpPr txBox="1"/>
          <p:nvPr/>
        </p:nvSpPr>
        <p:spPr>
          <a:xfrm>
            <a:off x="2423129" y="972149"/>
            <a:ext cx="8905036" cy="101566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To design a new finger rehab device </a:t>
            </a:r>
            <a:r>
              <a:rPr lang="en-US" sz="2000" dirty="0">
                <a:latin typeface="Arial" panose="020B0604020202020204" pitchFamily="34" charset="0"/>
                <a:cs typeface="Arial" panose="020B0604020202020204" pitchFamily="34" charset="0"/>
              </a:rPr>
              <a:t>as shown in the figure</a:t>
            </a:r>
            <a:r>
              <a:rPr lang="en-US" sz="2000" b="0" i="0" u="none" strike="noStrike" baseline="0" dirty="0">
                <a:latin typeface="Arial" panose="020B0604020202020204" pitchFamily="34" charset="0"/>
                <a:cs typeface="Arial" panose="020B0604020202020204" pitchFamily="34" charset="0"/>
              </a:rPr>
              <a:t>, following positive and negative survey questions were sent to a group of customers to define their needs. The survey questions were as follows:</a:t>
            </a:r>
            <a:endParaRPr lang="en-US" sz="2000" b="0" i="1" u="none" strike="noStrike" baseline="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3526A094-D901-4128-B226-A365675820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87212" y="1673588"/>
            <a:ext cx="7763913" cy="4212263"/>
          </a:xfrm>
          <a:prstGeom prst="rect">
            <a:avLst/>
          </a:prstGeom>
        </p:spPr>
      </p:pic>
      <p:pic>
        <p:nvPicPr>
          <p:cNvPr id="14" name="Picture 13">
            <a:extLst>
              <a:ext uri="{FF2B5EF4-FFF2-40B4-BE49-F238E27FC236}">
                <a16:creationId xmlns:a16="http://schemas.microsoft.com/office/drawing/2014/main" id="{AD2A0683-DED1-453C-8D5D-2DB5AB586503}"/>
              </a:ext>
            </a:extLst>
          </p:cNvPr>
          <p:cNvPicPr>
            <a:picLocks noChangeAspect="1"/>
          </p:cNvPicPr>
          <p:nvPr/>
        </p:nvPicPr>
        <p:blipFill>
          <a:blip r:embed="rId3"/>
          <a:stretch>
            <a:fillRect/>
          </a:stretch>
        </p:blipFill>
        <p:spPr>
          <a:xfrm>
            <a:off x="6096000" y="2825626"/>
            <a:ext cx="3868867" cy="1302918"/>
          </a:xfrm>
          <a:prstGeom prst="rect">
            <a:avLst/>
          </a:prstGeom>
        </p:spPr>
      </p:pic>
      <p:sp>
        <p:nvSpPr>
          <p:cNvPr id="15" name="TextBox 14">
            <a:extLst>
              <a:ext uri="{FF2B5EF4-FFF2-40B4-BE49-F238E27FC236}">
                <a16:creationId xmlns:a16="http://schemas.microsoft.com/office/drawing/2014/main" id="{820E78A1-443B-4C38-9A0D-CC3B8F33678D}"/>
              </a:ext>
            </a:extLst>
          </p:cNvPr>
          <p:cNvSpPr txBox="1"/>
          <p:nvPr/>
        </p:nvSpPr>
        <p:spPr>
          <a:xfrm>
            <a:off x="6559549" y="4327463"/>
            <a:ext cx="3311785" cy="369332"/>
          </a:xfrm>
          <a:prstGeom prst="rect">
            <a:avLst/>
          </a:prstGeom>
          <a:noFill/>
        </p:spPr>
        <p:txBody>
          <a:bodyPr wrap="square">
            <a:spAutoFit/>
          </a:bodyPr>
          <a:lstStyle/>
          <a:p>
            <a:r>
              <a:rPr lang="fr-FR" b="1" i="1" u="none" strike="noStrike" baseline="0" dirty="0">
                <a:latin typeface="Times New Roman" panose="02020603050405020304" pitchFamily="18" charset="0"/>
                <a:cs typeface="Times New Roman" panose="02020603050405020304" pitchFamily="18" charset="0"/>
              </a:rPr>
              <a:t>Figure 2.7: </a:t>
            </a:r>
            <a:r>
              <a:rPr lang="fr-FR" b="0" i="0" u="none" strike="noStrike" baseline="0" dirty="0">
                <a:latin typeface="Times New Roman" panose="02020603050405020304" pitchFamily="18" charset="0"/>
                <a:cs typeface="Times New Roman" panose="02020603050405020304" pitchFamily="18" charset="0"/>
              </a:rPr>
              <a:t>Finger </a:t>
            </a:r>
            <a:r>
              <a:rPr lang="fr-FR" b="0" i="0" u="none" strike="noStrike" baseline="0" dirty="0" err="1">
                <a:latin typeface="Times New Roman" panose="02020603050405020304" pitchFamily="18" charset="0"/>
                <a:cs typeface="Times New Roman" panose="02020603050405020304" pitchFamily="18" charset="0"/>
              </a:rPr>
              <a:t>rehab</a:t>
            </a:r>
            <a:r>
              <a:rPr lang="fr-FR" b="0" i="0" u="none" strike="noStrike" baseline="0" dirty="0">
                <a:latin typeface="Times New Roman" panose="02020603050405020304" pitchFamily="18" charset="0"/>
                <a:cs typeface="Times New Roman" panose="02020603050405020304" pitchFamily="18" charset="0"/>
              </a:rPr>
              <a:t> </a:t>
            </a:r>
            <a:r>
              <a:rPr lang="fr-FR" b="0" i="0" u="none" strike="noStrike" baseline="0" dirty="0" err="1">
                <a:latin typeface="Times New Roman" panose="02020603050405020304" pitchFamily="18" charset="0"/>
                <a:cs typeface="Times New Roman" panose="02020603050405020304" pitchFamily="18" charset="0"/>
              </a:rPr>
              <a:t>device</a:t>
            </a:r>
            <a:r>
              <a:rPr lang="fr-FR" b="0" i="0" u="none" strike="noStrike"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ADE1D8CE-1CB5-E284-4D5D-E198091F614C}"/>
              </a:ext>
            </a:extLst>
          </p:cNvPr>
          <p:cNvGraphicFramePr>
            <a:graphicFrameLocks noChangeAspect="1"/>
          </p:cNvGraphicFramePr>
          <p:nvPr>
            <p:extLst>
              <p:ext uri="{D42A27DB-BD31-4B8C-83A1-F6EECF244321}">
                <p14:modId xmlns:p14="http://schemas.microsoft.com/office/powerpoint/2010/main" val="535744410"/>
              </p:ext>
            </p:extLst>
          </p:nvPr>
        </p:nvGraphicFramePr>
        <p:xfrm>
          <a:off x="304336" y="213271"/>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304336" y="21327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2149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3821689" y="627696"/>
            <a:ext cx="4548621"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2" name="TextBox 11">
            <a:extLst>
              <a:ext uri="{FF2B5EF4-FFF2-40B4-BE49-F238E27FC236}">
                <a16:creationId xmlns:a16="http://schemas.microsoft.com/office/drawing/2014/main" id="{B7DCD89F-B3DF-439C-A552-703AA28A1DF0}"/>
              </a:ext>
            </a:extLst>
          </p:cNvPr>
          <p:cNvSpPr txBox="1"/>
          <p:nvPr/>
        </p:nvSpPr>
        <p:spPr>
          <a:xfrm>
            <a:off x="2046906" y="2047269"/>
            <a:ext cx="9506465" cy="335476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Positive Questions (functional):</a:t>
            </a:r>
          </a:p>
          <a:p>
            <a:pPr algn="l"/>
            <a:r>
              <a:rPr lang="en-US" sz="1600" b="0" i="0" u="none" strike="noStrike" baseline="0" dirty="0">
                <a:latin typeface="Arial" panose="020B0604020202020204" pitchFamily="34" charset="0"/>
                <a:cs typeface="Arial" panose="020B0604020202020204" pitchFamily="34" charset="0"/>
              </a:rPr>
              <a:t>1.   How would you feel if the rehabilitation device function (flexion &amp; extension) is automated?</a:t>
            </a:r>
          </a:p>
          <a:p>
            <a:pPr algn="l"/>
            <a:r>
              <a:rPr lang="en-US" sz="1600" b="0" i="0" u="none" strike="noStrike" baseline="0" dirty="0">
                <a:latin typeface="Arial" panose="020B0604020202020204" pitchFamily="34" charset="0"/>
                <a:cs typeface="Arial" panose="020B0604020202020204" pitchFamily="34" charset="0"/>
              </a:rPr>
              <a:t>2.   How would you feel if the rehabilitation device is designed for patient comfort?</a:t>
            </a:r>
          </a:p>
          <a:p>
            <a:pPr algn="l"/>
            <a:r>
              <a:rPr lang="en-US" sz="1600" b="0" i="0" u="none" strike="noStrike" baseline="0" dirty="0">
                <a:latin typeface="Arial" panose="020B0604020202020204" pitchFamily="34" charset="0"/>
                <a:cs typeface="Arial" panose="020B0604020202020204" pitchFamily="34" charset="0"/>
              </a:rPr>
              <a:t>3.   How would you feel if the rehabilitation device is lightweight?</a:t>
            </a:r>
          </a:p>
          <a:p>
            <a:pPr algn="l"/>
            <a:r>
              <a:rPr lang="en-US" sz="1600" b="0" i="0" u="none" strike="noStrike" baseline="0" dirty="0">
                <a:latin typeface="Arial" panose="020B0604020202020204" pitchFamily="34" charset="0"/>
                <a:cs typeface="Arial" panose="020B0604020202020204" pitchFamily="34" charset="0"/>
              </a:rPr>
              <a:t>4.   How would you feel about the rehabilitation device low cost?</a:t>
            </a:r>
          </a:p>
          <a:p>
            <a:pPr algn="l"/>
            <a:r>
              <a:rPr lang="en-US" sz="1600" b="0" i="0" u="none" strike="noStrike" baseline="0" dirty="0">
                <a:latin typeface="Arial" panose="020B0604020202020204" pitchFamily="34" charset="0"/>
                <a:cs typeface="Arial" panose="020B0604020202020204" pitchFamily="34" charset="0"/>
              </a:rPr>
              <a:t>5.   How do you feel about the rehabilitation device being controlled by an app?</a:t>
            </a:r>
          </a:p>
          <a:p>
            <a:pPr algn="l"/>
            <a:r>
              <a:rPr lang="en-US" sz="1600" b="0" i="0" u="none" strike="noStrike" baseline="0" dirty="0">
                <a:latin typeface="Arial" panose="020B0604020202020204" pitchFamily="34" charset="0"/>
                <a:cs typeface="Arial" panose="020B0604020202020204" pitchFamily="34" charset="0"/>
              </a:rPr>
              <a:t>6.   How do you feel about the battery being rechargeable?</a:t>
            </a:r>
          </a:p>
          <a:p>
            <a:pPr algn="l"/>
            <a:r>
              <a:rPr lang="en-US" sz="1600" b="0" i="0" u="none" strike="noStrike" baseline="0" dirty="0">
                <a:latin typeface="Arial" panose="020B0604020202020204" pitchFamily="34" charset="0"/>
                <a:cs typeface="Arial" panose="020B0604020202020204" pitchFamily="34" charset="0"/>
              </a:rPr>
              <a:t>7.   How do you feel about the rehabilitation device with concealed wires?</a:t>
            </a:r>
          </a:p>
          <a:p>
            <a:pPr algn="l"/>
            <a:r>
              <a:rPr lang="en-US" sz="1600" b="0" i="0" u="none" strike="noStrike" baseline="0" dirty="0">
                <a:latin typeface="Arial" panose="020B0604020202020204" pitchFamily="34" charset="0"/>
                <a:cs typeface="Arial" panose="020B0604020202020204" pitchFamily="34" charset="0"/>
              </a:rPr>
              <a:t>8.   How do you feel about the rehabilitation device is portable?</a:t>
            </a:r>
          </a:p>
          <a:p>
            <a:pPr algn="l"/>
            <a:r>
              <a:rPr lang="en-US" sz="1600" b="0" i="0" u="none" strike="noStrike" baseline="0" dirty="0">
                <a:latin typeface="Arial" panose="020B0604020202020204" pitchFamily="34" charset="0"/>
                <a:cs typeface="Arial" panose="020B0604020202020204" pitchFamily="34" charset="0"/>
              </a:rPr>
              <a:t>9    How do you feel about if the product prevents swelling?</a:t>
            </a:r>
          </a:p>
          <a:p>
            <a:pPr algn="l"/>
            <a:r>
              <a:rPr lang="en-US" sz="1600" b="0" i="0" u="none" strike="noStrike" baseline="0" dirty="0">
                <a:latin typeface="Arial" panose="020B0604020202020204" pitchFamily="34" charset="0"/>
                <a:cs typeface="Arial" panose="020B0604020202020204" pitchFamily="34" charset="0"/>
              </a:rPr>
              <a:t>10. How do you feel about if the device has continuous passive motion.</a:t>
            </a:r>
          </a:p>
          <a:p>
            <a:pPr algn="l"/>
            <a:r>
              <a:rPr lang="en-US" sz="1600" b="0" i="0" u="none" strike="noStrike" baseline="0" dirty="0">
                <a:latin typeface="Arial" panose="020B0604020202020204" pitchFamily="34" charset="0"/>
                <a:cs typeface="Arial" panose="020B0604020202020204" pitchFamily="34" charset="0"/>
              </a:rPr>
              <a:t>11. How do you feel about if the device meets the medical device regulations.</a:t>
            </a:r>
          </a:p>
          <a:p>
            <a:pPr algn="l"/>
            <a:r>
              <a:rPr lang="en-US" sz="1600" b="0" i="0" u="none" strike="noStrike" baseline="0" dirty="0">
                <a:latin typeface="Arial" panose="020B0604020202020204" pitchFamily="34" charset="0"/>
                <a:cs typeface="Arial" panose="020B0604020202020204" pitchFamily="34" charset="0"/>
              </a:rPr>
              <a:t>12. How do you feel about if the device supports user activity.</a:t>
            </a:r>
            <a:endParaRPr lang="en-US" sz="16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13FEA0FC-8066-1B3F-0466-E933225DA1A4}"/>
              </a:ext>
            </a:extLst>
          </p:cNvPr>
          <p:cNvGraphicFramePr>
            <a:graphicFrameLocks noChangeAspect="1"/>
          </p:cNvGraphicFramePr>
          <p:nvPr>
            <p:extLst>
              <p:ext uri="{D42A27DB-BD31-4B8C-83A1-F6EECF244321}">
                <p14:modId xmlns:p14="http://schemas.microsoft.com/office/powerpoint/2010/main" val="940826510"/>
              </p:ext>
            </p:extLst>
          </p:nvPr>
        </p:nvGraphicFramePr>
        <p:xfrm>
          <a:off x="263239" y="19459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3239" y="1945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4818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4388386" y="595706"/>
            <a:ext cx="4548621"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63511637-0A09-4339-805F-738C2DB62A68}"/>
              </a:ext>
            </a:extLst>
          </p:cNvPr>
          <p:cNvSpPr txBox="1"/>
          <p:nvPr/>
        </p:nvSpPr>
        <p:spPr>
          <a:xfrm>
            <a:off x="1791328" y="1644924"/>
            <a:ext cx="9878158" cy="335476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Negative Questions (dysfunctional):</a:t>
            </a:r>
          </a:p>
          <a:p>
            <a:pPr algn="l"/>
            <a:r>
              <a:rPr lang="en-US" sz="1600" b="0" i="0" u="none" strike="noStrike" baseline="0" dirty="0">
                <a:latin typeface="Arial" panose="020B0604020202020204" pitchFamily="34" charset="0"/>
                <a:cs typeface="Arial" panose="020B0604020202020204" pitchFamily="34" charset="0"/>
              </a:rPr>
              <a:t>1.   How would you feel if the rehabilitation device function (flexion &amp; extension) is not automated?</a:t>
            </a:r>
          </a:p>
          <a:p>
            <a:pPr algn="l"/>
            <a:r>
              <a:rPr lang="en-US" sz="1600" b="0" i="0" u="none" strike="noStrike" baseline="0" dirty="0">
                <a:latin typeface="Arial" panose="020B0604020202020204" pitchFamily="34" charset="0"/>
                <a:cs typeface="Arial" panose="020B0604020202020204" pitchFamily="34" charset="0"/>
              </a:rPr>
              <a:t>2.   How would you feel if the rehabilitation device is not designed for patient comfort?</a:t>
            </a:r>
          </a:p>
          <a:p>
            <a:pPr algn="l"/>
            <a:r>
              <a:rPr lang="en-US" sz="1600" b="0" i="0" u="none" strike="noStrike" baseline="0" dirty="0">
                <a:latin typeface="Arial" panose="020B0604020202020204" pitchFamily="34" charset="0"/>
                <a:cs typeface="Arial" panose="020B0604020202020204" pitchFamily="34" charset="0"/>
              </a:rPr>
              <a:t>3.   How would you feel if the rehabilitation device is not light weight?</a:t>
            </a:r>
          </a:p>
          <a:p>
            <a:pPr algn="l"/>
            <a:r>
              <a:rPr lang="en-US" sz="1600" b="0" i="0" u="none" strike="noStrike" baseline="0" dirty="0">
                <a:latin typeface="Arial" panose="020B0604020202020204" pitchFamily="34" charset="0"/>
                <a:cs typeface="Arial" panose="020B0604020202020204" pitchFamily="34" charset="0"/>
              </a:rPr>
              <a:t>4.   How would you feel about the rehabilitation device is not low cost?</a:t>
            </a:r>
          </a:p>
          <a:p>
            <a:pPr algn="l"/>
            <a:r>
              <a:rPr lang="en-US" sz="1600" b="0" i="0" u="none" strike="noStrike" baseline="0" dirty="0">
                <a:latin typeface="Arial" panose="020B0604020202020204" pitchFamily="34" charset="0"/>
                <a:cs typeface="Arial" panose="020B0604020202020204" pitchFamily="34" charset="0"/>
              </a:rPr>
              <a:t>5.   How do you feel about the rehabilitation device is not controlled by an app?</a:t>
            </a:r>
          </a:p>
          <a:p>
            <a:pPr algn="l"/>
            <a:r>
              <a:rPr lang="en-US" sz="1600" b="0" i="0" u="none" strike="noStrike" baseline="0" dirty="0">
                <a:latin typeface="Arial" panose="020B0604020202020204" pitchFamily="34" charset="0"/>
                <a:cs typeface="Arial" panose="020B0604020202020204" pitchFamily="34" charset="0"/>
              </a:rPr>
              <a:t>6.   How do you feel about the battery not being rechargeable?</a:t>
            </a:r>
          </a:p>
          <a:p>
            <a:pPr algn="l"/>
            <a:r>
              <a:rPr lang="en-US" sz="1600" b="0" i="0" u="none" strike="noStrike" baseline="0" dirty="0">
                <a:latin typeface="Arial" panose="020B0604020202020204" pitchFamily="34" charset="0"/>
                <a:cs typeface="Arial" panose="020B0604020202020204" pitchFamily="34" charset="0"/>
              </a:rPr>
              <a:t>7.   How do you feel if the rehabilitation device has exposed wires?</a:t>
            </a:r>
          </a:p>
          <a:p>
            <a:pPr algn="l"/>
            <a:r>
              <a:rPr lang="en-US" sz="1600" b="0" i="0" u="none" strike="noStrike" baseline="0" dirty="0">
                <a:latin typeface="Arial" panose="020B0604020202020204" pitchFamily="34" charset="0"/>
                <a:cs typeface="Arial" panose="020B0604020202020204" pitchFamily="34" charset="0"/>
              </a:rPr>
              <a:t>8.   How do you feel about the rehabilitation device is not portable?</a:t>
            </a:r>
          </a:p>
          <a:p>
            <a:pPr algn="l"/>
            <a:r>
              <a:rPr lang="en-US" sz="1600" b="0" i="0" u="none" strike="noStrike" baseline="0" dirty="0">
                <a:latin typeface="Arial" panose="020B0604020202020204" pitchFamily="34" charset="0"/>
                <a:cs typeface="Arial" panose="020B0604020202020204" pitchFamily="34" charset="0"/>
              </a:rPr>
              <a:t>9.   How do you feel about if the rehabilitation device doesn’t prevent swelling?</a:t>
            </a:r>
          </a:p>
          <a:p>
            <a:pPr algn="l"/>
            <a:r>
              <a:rPr lang="en-US" sz="1600" b="0" i="0" u="none" strike="noStrike" baseline="0" dirty="0">
                <a:latin typeface="Arial" panose="020B0604020202020204" pitchFamily="34" charset="0"/>
                <a:cs typeface="Arial" panose="020B0604020202020204" pitchFamily="34" charset="0"/>
              </a:rPr>
              <a:t>10. How do you feel about if the device doesn’t have continuous passive motion. 11. 11. How do you feel 11. How about if the device doesn’t meet the medical device regulations.</a:t>
            </a:r>
          </a:p>
          <a:p>
            <a:pPr algn="l"/>
            <a:r>
              <a:rPr lang="en-US" sz="1600" b="0" i="0" u="none" strike="noStrike" baseline="0" dirty="0">
                <a:latin typeface="Arial" panose="020B0604020202020204" pitchFamily="34" charset="0"/>
                <a:cs typeface="Arial" panose="020B0604020202020204" pitchFamily="34" charset="0"/>
              </a:rPr>
              <a:t>12. How do you feel about if the device doesn’t support user activity.</a:t>
            </a:r>
            <a:endParaRPr lang="en-US" sz="16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F5E1E88A-A3DF-1ACD-085B-DA461FDBA3D0}"/>
              </a:ext>
            </a:extLst>
          </p:cNvPr>
          <p:cNvGraphicFramePr>
            <a:graphicFrameLocks noChangeAspect="1"/>
          </p:cNvGraphicFramePr>
          <p:nvPr>
            <p:extLst>
              <p:ext uri="{D42A27DB-BD31-4B8C-83A1-F6EECF244321}">
                <p14:modId xmlns:p14="http://schemas.microsoft.com/office/powerpoint/2010/main" val="1854495415"/>
              </p:ext>
            </p:extLst>
          </p:nvPr>
        </p:nvGraphicFramePr>
        <p:xfrm>
          <a:off x="237165" y="16260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7165" y="16260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1214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A5721-5550-4FF9-B606-38C2539ADE14}"/>
              </a:ext>
            </a:extLst>
          </p:cNvPr>
          <p:cNvSpPr txBox="1"/>
          <p:nvPr/>
        </p:nvSpPr>
        <p:spPr>
          <a:xfrm>
            <a:off x="1244073" y="1192520"/>
            <a:ext cx="10200565" cy="1477328"/>
          </a:xfrm>
          <a:prstGeom prst="rect">
            <a:avLst/>
          </a:prstGeom>
          <a:noFill/>
        </p:spPr>
        <p:txBody>
          <a:bodyPr wrap="square">
            <a:spAutoFit/>
          </a:bodyPr>
          <a:lstStyle/>
          <a:p>
            <a:pPr algn="l"/>
            <a:r>
              <a:rPr lang="en-US" b="1" i="0" u="none" strike="noStrike" baseline="0" dirty="0">
                <a:latin typeface="Arial" panose="020B0604020202020204" pitchFamily="34" charset="0"/>
                <a:cs typeface="Arial" panose="020B0604020202020204" pitchFamily="34" charset="0"/>
              </a:rPr>
              <a:t>KANO ANALYSIS</a:t>
            </a:r>
          </a:p>
          <a:p>
            <a:pPr algn="just"/>
            <a:r>
              <a:rPr lang="en-US" sz="1800" b="0" i="0" u="none" strike="noStrike" baseline="0" dirty="0">
                <a:solidFill>
                  <a:srgbClr val="000000"/>
                </a:solidFill>
                <a:latin typeface="Arial" panose="020B0604020202020204" pitchFamily="34" charset="0"/>
                <a:cs typeface="Arial" panose="020B0604020202020204" pitchFamily="34" charset="0"/>
              </a:rPr>
              <a:t>The survey was sent to approximately 40 people and 30 responses were received. Raw data from customer responses were analyzed and customers’ need statements were extracted from each response. Using survey results and Figure 2.5, each positive question was compared against each negative question for every respondent to determine appropriate letters shown in Table 2.4.</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13A4D10-7E3F-4679-A6B2-64848A55DEBD}"/>
              </a:ext>
            </a:extLst>
          </p:cNvPr>
          <p:cNvPicPr>
            <a:picLocks noChangeAspect="1"/>
          </p:cNvPicPr>
          <p:nvPr/>
        </p:nvPicPr>
        <p:blipFill>
          <a:blip r:embed="rId2"/>
          <a:stretch>
            <a:fillRect/>
          </a:stretch>
        </p:blipFill>
        <p:spPr>
          <a:xfrm>
            <a:off x="328351" y="3594988"/>
            <a:ext cx="6591706" cy="2180459"/>
          </a:xfrm>
          <a:prstGeom prst="rect">
            <a:avLst/>
          </a:prstGeom>
        </p:spPr>
      </p:pic>
      <p:sp>
        <p:nvSpPr>
          <p:cNvPr id="6" name="TextBox 5">
            <a:extLst>
              <a:ext uri="{FF2B5EF4-FFF2-40B4-BE49-F238E27FC236}">
                <a16:creationId xmlns:a16="http://schemas.microsoft.com/office/drawing/2014/main" id="{4A06D319-F1BE-40E7-90DF-49407603C662}"/>
              </a:ext>
            </a:extLst>
          </p:cNvPr>
          <p:cNvSpPr txBox="1"/>
          <p:nvPr/>
        </p:nvSpPr>
        <p:spPr>
          <a:xfrm>
            <a:off x="1866505" y="5991776"/>
            <a:ext cx="3954607"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2.5: </a:t>
            </a:r>
            <a:r>
              <a:rPr lang="fr-FR" sz="1400" b="0" i="0" u="none" strike="noStrike" baseline="0" dirty="0">
                <a:latin typeface="Times New Roman" panose="02020603050405020304" pitchFamily="18" charset="0"/>
                <a:cs typeface="Times New Roman" panose="02020603050405020304" pitchFamily="18" charset="0"/>
              </a:rPr>
              <a:t>Kano model questionnaire </a:t>
            </a:r>
            <a:r>
              <a:rPr lang="fr-FR" sz="1400" b="0" i="0" u="none" strike="noStrike" baseline="0" dirty="0" err="1">
                <a:latin typeface="Times New Roman" panose="02020603050405020304" pitchFamily="18" charset="0"/>
                <a:cs typeface="Times New Roman" panose="02020603050405020304" pitchFamily="18" charset="0"/>
              </a:rPr>
              <a:t>evaluation</a:t>
            </a:r>
            <a:r>
              <a:rPr lang="fr-FR" sz="1400" b="0" i="0" u="none" strike="noStrike" baseline="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D313C45-2795-4434-AC48-42AC6E6D58CB}"/>
              </a:ext>
            </a:extLst>
          </p:cNvPr>
          <p:cNvSpPr txBox="1"/>
          <p:nvPr/>
        </p:nvSpPr>
        <p:spPr>
          <a:xfrm>
            <a:off x="2197728" y="395399"/>
            <a:ext cx="6096000"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pic>
        <p:nvPicPr>
          <p:cNvPr id="2" name="Picture 1">
            <a:extLst>
              <a:ext uri="{FF2B5EF4-FFF2-40B4-BE49-F238E27FC236}">
                <a16:creationId xmlns:a16="http://schemas.microsoft.com/office/drawing/2014/main" id="{75D706A7-664B-41AC-BCF6-21BCF24D6D98}"/>
              </a:ext>
            </a:extLst>
          </p:cNvPr>
          <p:cNvPicPr>
            <a:picLocks noChangeAspect="1"/>
          </p:cNvPicPr>
          <p:nvPr/>
        </p:nvPicPr>
        <p:blipFill>
          <a:blip r:embed="rId3"/>
          <a:stretch>
            <a:fillRect/>
          </a:stretch>
        </p:blipFill>
        <p:spPr>
          <a:xfrm>
            <a:off x="7038000" y="3063932"/>
            <a:ext cx="4826256" cy="3235621"/>
          </a:xfrm>
          <a:prstGeom prst="rect">
            <a:avLst/>
          </a:prstGeom>
        </p:spPr>
      </p:pic>
      <p:graphicFrame>
        <p:nvGraphicFramePr>
          <p:cNvPr id="5" name="Object 4">
            <a:extLst>
              <a:ext uri="{FF2B5EF4-FFF2-40B4-BE49-F238E27FC236}">
                <a16:creationId xmlns:a16="http://schemas.microsoft.com/office/drawing/2014/main" id="{807D81AC-40BF-0E9D-69F0-16DBDEB5B7FA}"/>
              </a:ext>
            </a:extLst>
          </p:cNvPr>
          <p:cNvGraphicFramePr>
            <a:graphicFrameLocks noChangeAspect="1"/>
          </p:cNvGraphicFramePr>
          <p:nvPr>
            <p:extLst>
              <p:ext uri="{D42A27DB-BD31-4B8C-83A1-F6EECF244321}">
                <p14:modId xmlns:p14="http://schemas.microsoft.com/office/powerpoint/2010/main" val="546526608"/>
              </p:ext>
            </p:extLst>
          </p:nvPr>
        </p:nvGraphicFramePr>
        <p:xfrm>
          <a:off x="328351" y="19570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328351" y="19570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9973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61EEF7-7BFE-455C-BFB5-A9C3415DA615}"/>
              </a:ext>
            </a:extLst>
          </p:cNvPr>
          <p:cNvSpPr txBox="1"/>
          <p:nvPr/>
        </p:nvSpPr>
        <p:spPr>
          <a:xfrm>
            <a:off x="608964" y="2489823"/>
            <a:ext cx="4190172" cy="461665"/>
          </a:xfrm>
          <a:prstGeom prst="rect">
            <a:avLst/>
          </a:prstGeom>
          <a:noFill/>
        </p:spPr>
        <p:txBody>
          <a:bodyPr wrap="square">
            <a:spAutoFit/>
          </a:bodyPr>
          <a:lstStyle/>
          <a:p>
            <a:r>
              <a:rPr lang="en-US" sz="2400" b="1" i="0" u="none" strike="noStrike" baseline="0" dirty="0">
                <a:latin typeface="LMRoman10-Regular"/>
              </a:rPr>
              <a:t>Critical to Quality (CTQ) Tree </a:t>
            </a:r>
            <a:endParaRPr lang="en-US" sz="2400" dirty="0"/>
          </a:p>
        </p:txBody>
      </p:sp>
      <p:sp>
        <p:nvSpPr>
          <p:cNvPr id="8" name="TextBox 7">
            <a:extLst>
              <a:ext uri="{FF2B5EF4-FFF2-40B4-BE49-F238E27FC236}">
                <a16:creationId xmlns:a16="http://schemas.microsoft.com/office/drawing/2014/main" id="{23C55F11-6D2F-48B9-9DE9-DC8411C658A2}"/>
              </a:ext>
            </a:extLst>
          </p:cNvPr>
          <p:cNvSpPr txBox="1"/>
          <p:nvPr/>
        </p:nvSpPr>
        <p:spPr>
          <a:xfrm>
            <a:off x="608964" y="2963124"/>
            <a:ext cx="4735434" cy="2308324"/>
          </a:xfrm>
          <a:prstGeom prst="rect">
            <a:avLst/>
          </a:prstGeom>
          <a:noFill/>
        </p:spPr>
        <p:txBody>
          <a:bodyPr wrap="square">
            <a:spAutoFit/>
          </a:bodyPr>
          <a:lstStyle/>
          <a:p>
            <a:pPr algn="just"/>
            <a:r>
              <a:rPr lang="en-US" b="0" i="0" u="none" strike="noStrike" baseline="0" dirty="0">
                <a:latin typeface="Arial" panose="020B0604020202020204" pitchFamily="34" charset="0"/>
                <a:cs typeface="Arial" panose="020B0604020202020204" pitchFamily="34" charset="0"/>
              </a:rPr>
              <a:t>From the Kano analysis results, we can define the most important design categories to include in the final customer needs and engineering requirements. In Figure 2.8, the driving design categories are expanded more in a rehab device CTQ tree to allow a more specific idea of what is needed for the design requirements to be developed. </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61E8B1B-1B5D-4AF9-B33F-91CC50D3BCBF}"/>
              </a:ext>
            </a:extLst>
          </p:cNvPr>
          <p:cNvPicPr>
            <a:picLocks noChangeAspect="1"/>
          </p:cNvPicPr>
          <p:nvPr/>
        </p:nvPicPr>
        <p:blipFill>
          <a:blip r:embed="rId2"/>
          <a:stretch>
            <a:fillRect/>
          </a:stretch>
        </p:blipFill>
        <p:spPr>
          <a:xfrm>
            <a:off x="5837952" y="1066328"/>
            <a:ext cx="5088890" cy="4737064"/>
          </a:xfrm>
          <a:prstGeom prst="rect">
            <a:avLst/>
          </a:prstGeom>
        </p:spPr>
      </p:pic>
      <p:sp>
        <p:nvSpPr>
          <p:cNvPr id="17" name="TextBox 16">
            <a:extLst>
              <a:ext uri="{FF2B5EF4-FFF2-40B4-BE49-F238E27FC236}">
                <a16:creationId xmlns:a16="http://schemas.microsoft.com/office/drawing/2014/main" id="{858F5340-60D7-4F3B-869D-F58A693835EA}"/>
              </a:ext>
            </a:extLst>
          </p:cNvPr>
          <p:cNvSpPr txBox="1"/>
          <p:nvPr/>
        </p:nvSpPr>
        <p:spPr>
          <a:xfrm>
            <a:off x="7204464" y="5931936"/>
            <a:ext cx="3926832"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2.8: </a:t>
            </a:r>
            <a:r>
              <a:rPr lang="en-US" sz="1400" b="0" i="0" u="none" strike="noStrike" baseline="0" dirty="0">
                <a:latin typeface="Times New Roman" panose="02020603050405020304" pitchFamily="18" charset="0"/>
                <a:cs typeface="Times New Roman" panose="02020603050405020304" pitchFamily="18" charset="0"/>
              </a:rPr>
              <a:t>CTQ of finger rehabilitation device.</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2A8CF0F-4BDB-4F63-B994-2D656E6C16A3}"/>
              </a:ext>
            </a:extLst>
          </p:cNvPr>
          <p:cNvSpPr txBox="1"/>
          <p:nvPr/>
        </p:nvSpPr>
        <p:spPr>
          <a:xfrm>
            <a:off x="3504786" y="325899"/>
            <a:ext cx="4275516"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graphicFrame>
        <p:nvGraphicFramePr>
          <p:cNvPr id="2" name="Object 1">
            <a:extLst>
              <a:ext uri="{FF2B5EF4-FFF2-40B4-BE49-F238E27FC236}">
                <a16:creationId xmlns:a16="http://schemas.microsoft.com/office/drawing/2014/main" id="{27B020EB-72C7-C1EC-FC59-60412B34EA2E}"/>
              </a:ext>
            </a:extLst>
          </p:cNvPr>
          <p:cNvGraphicFramePr>
            <a:graphicFrameLocks noChangeAspect="1"/>
          </p:cNvGraphicFramePr>
          <p:nvPr>
            <p:extLst>
              <p:ext uri="{D42A27DB-BD31-4B8C-83A1-F6EECF244321}">
                <p14:modId xmlns:p14="http://schemas.microsoft.com/office/powerpoint/2010/main" val="3956062958"/>
              </p:ext>
            </p:extLst>
          </p:nvPr>
        </p:nvGraphicFramePr>
        <p:xfrm>
          <a:off x="222143" y="18518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18518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28611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2A8CF0F-4BDB-4F63-B994-2D656E6C16A3}"/>
              </a:ext>
            </a:extLst>
          </p:cNvPr>
          <p:cNvSpPr txBox="1"/>
          <p:nvPr/>
        </p:nvSpPr>
        <p:spPr>
          <a:xfrm>
            <a:off x="3958242" y="225899"/>
            <a:ext cx="4275516"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sp>
        <p:nvSpPr>
          <p:cNvPr id="2" name="TextBox 1">
            <a:extLst>
              <a:ext uri="{FF2B5EF4-FFF2-40B4-BE49-F238E27FC236}">
                <a16:creationId xmlns:a16="http://schemas.microsoft.com/office/drawing/2014/main" id="{A1C2A5AA-693A-4FDE-8431-F511745A6476}"/>
              </a:ext>
            </a:extLst>
          </p:cNvPr>
          <p:cNvSpPr txBox="1"/>
          <p:nvPr/>
        </p:nvSpPr>
        <p:spPr>
          <a:xfrm>
            <a:off x="576900" y="3022903"/>
            <a:ext cx="3842273" cy="101566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This process allows us to easily </a:t>
            </a:r>
          </a:p>
          <a:p>
            <a:pPr algn="just"/>
            <a:r>
              <a:rPr lang="en-US" sz="2000" b="0" i="0" u="none" strike="noStrike" baseline="0" dirty="0">
                <a:latin typeface="Arial" panose="020B0604020202020204" pitchFamily="34" charset="0"/>
                <a:cs typeface="Arial" panose="020B0604020202020204" pitchFamily="34" charset="0"/>
              </a:rPr>
              <a:t>transition into forming a KJ diagram shown in Figure 2.9.</a:t>
            </a:r>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043AA5-4871-4D36-B0F9-DFEABAAA3B3C}"/>
              </a:ext>
            </a:extLst>
          </p:cNvPr>
          <p:cNvSpPr txBox="1"/>
          <p:nvPr/>
        </p:nvSpPr>
        <p:spPr>
          <a:xfrm>
            <a:off x="605929" y="2600753"/>
            <a:ext cx="2106977"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KJ Diagram</a:t>
            </a:r>
            <a:endParaRPr lang="en-US" sz="2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86B06AF-19A5-4618-BCD4-EB66B103FFC1}"/>
              </a:ext>
            </a:extLst>
          </p:cNvPr>
          <p:cNvSpPr txBox="1"/>
          <p:nvPr/>
        </p:nvSpPr>
        <p:spPr>
          <a:xfrm>
            <a:off x="6170210" y="6149015"/>
            <a:ext cx="4401050" cy="307777"/>
          </a:xfrm>
          <a:prstGeom prst="rect">
            <a:avLst/>
          </a:prstGeom>
          <a:noFill/>
        </p:spPr>
        <p:txBody>
          <a:bodyPr wrap="square">
            <a:spAutoFit/>
          </a:bodyPr>
          <a:lstStyle/>
          <a:p>
            <a:pPr algn="l"/>
            <a:r>
              <a:rPr lang="en-US" sz="1400" b="1" i="1" u="none" strike="noStrike" baseline="0" dirty="0">
                <a:latin typeface="Times New Roman" panose="02020603050405020304" pitchFamily="18" charset="0"/>
                <a:cs typeface="Times New Roman" panose="02020603050405020304" pitchFamily="18" charset="0"/>
              </a:rPr>
              <a:t>Figure 2.9: </a:t>
            </a:r>
            <a:r>
              <a:rPr lang="en-US" sz="1400" b="0" i="0" u="none" strike="noStrike" baseline="0" dirty="0">
                <a:latin typeface="Times New Roman" panose="02020603050405020304" pitchFamily="18" charset="0"/>
                <a:cs typeface="Times New Roman" panose="02020603050405020304" pitchFamily="18" charset="0"/>
              </a:rPr>
              <a:t>KJ diagram of finger rehabilitation device.</a:t>
            </a:r>
          </a:p>
        </p:txBody>
      </p:sp>
      <p:pic>
        <p:nvPicPr>
          <p:cNvPr id="5" name="Picture 4">
            <a:extLst>
              <a:ext uri="{FF2B5EF4-FFF2-40B4-BE49-F238E27FC236}">
                <a16:creationId xmlns:a16="http://schemas.microsoft.com/office/drawing/2014/main" id="{9084E316-6BF8-4213-9C59-B20D50F4758B}"/>
              </a:ext>
            </a:extLst>
          </p:cNvPr>
          <p:cNvPicPr>
            <a:picLocks noChangeAspect="1"/>
          </p:cNvPicPr>
          <p:nvPr/>
        </p:nvPicPr>
        <p:blipFill>
          <a:blip r:embed="rId2"/>
          <a:stretch>
            <a:fillRect/>
          </a:stretch>
        </p:blipFill>
        <p:spPr>
          <a:xfrm>
            <a:off x="5035857" y="914584"/>
            <a:ext cx="6033223" cy="5223128"/>
          </a:xfrm>
          <a:prstGeom prst="rect">
            <a:avLst/>
          </a:prstGeom>
        </p:spPr>
      </p:pic>
      <p:graphicFrame>
        <p:nvGraphicFramePr>
          <p:cNvPr id="4" name="Object 3">
            <a:extLst>
              <a:ext uri="{FF2B5EF4-FFF2-40B4-BE49-F238E27FC236}">
                <a16:creationId xmlns:a16="http://schemas.microsoft.com/office/drawing/2014/main" id="{EFAA1D76-2EDA-ECFF-66EB-39D4520903BC}"/>
              </a:ext>
            </a:extLst>
          </p:cNvPr>
          <p:cNvGraphicFramePr>
            <a:graphicFrameLocks noChangeAspect="1"/>
          </p:cNvGraphicFramePr>
          <p:nvPr>
            <p:extLst>
              <p:ext uri="{D42A27DB-BD31-4B8C-83A1-F6EECF244321}">
                <p14:modId xmlns:p14="http://schemas.microsoft.com/office/powerpoint/2010/main" val="4188991434"/>
              </p:ext>
            </p:extLst>
          </p:nvPr>
        </p:nvGraphicFramePr>
        <p:xfrm>
          <a:off x="252966" y="18909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6" y="18909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12300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15B5A7-2262-4639-A983-093BC15E0644}"/>
              </a:ext>
            </a:extLst>
          </p:cNvPr>
          <p:cNvSpPr/>
          <p:nvPr/>
        </p:nvSpPr>
        <p:spPr>
          <a:xfrm>
            <a:off x="2808873" y="265412"/>
            <a:ext cx="6273064" cy="584775"/>
          </a:xfrm>
          <a:prstGeom prst="rect">
            <a:avLst/>
          </a:prstGeom>
        </p:spPr>
        <p:txBody>
          <a:bodyPr wrap="none">
            <a:spAutoFit/>
          </a:bodyPr>
          <a:lstStyle/>
          <a:p>
            <a:r>
              <a:rPr lang="en-US" sz="3200" dirty="0">
                <a:latin typeface="NimbusSanL-Bold"/>
              </a:rPr>
              <a:t>Quality Function Deployment (QFD)</a:t>
            </a:r>
            <a:endParaRPr lang="en-US" sz="3200" dirty="0"/>
          </a:p>
        </p:txBody>
      </p:sp>
      <p:sp>
        <p:nvSpPr>
          <p:cNvPr id="7" name="Rectangle 6">
            <a:extLst>
              <a:ext uri="{FF2B5EF4-FFF2-40B4-BE49-F238E27FC236}">
                <a16:creationId xmlns:a16="http://schemas.microsoft.com/office/drawing/2014/main" id="{8735686C-4389-4A1F-9517-96816FACB966}"/>
              </a:ext>
            </a:extLst>
          </p:cNvPr>
          <p:cNvSpPr/>
          <p:nvPr/>
        </p:nvSpPr>
        <p:spPr>
          <a:xfrm>
            <a:off x="343505" y="2539058"/>
            <a:ext cx="5520266" cy="2308324"/>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Quality Function Deployment (QFD) was developed in Japan in the early 1970s and has been effectively used in the United States since the 1980s.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QFD is a method for identifying customer needs and making sure that the voice of the customer is included in the design process for product development.</a:t>
            </a:r>
          </a:p>
        </p:txBody>
      </p:sp>
      <p:sp>
        <p:nvSpPr>
          <p:cNvPr id="10" name="Rectangle 9">
            <a:extLst>
              <a:ext uri="{FF2B5EF4-FFF2-40B4-BE49-F238E27FC236}">
                <a16:creationId xmlns:a16="http://schemas.microsoft.com/office/drawing/2014/main" id="{A4CFC9CD-6617-4BC3-9461-40762C127690}"/>
              </a:ext>
            </a:extLst>
          </p:cNvPr>
          <p:cNvSpPr/>
          <p:nvPr/>
        </p:nvSpPr>
        <p:spPr>
          <a:xfrm>
            <a:off x="8044634" y="5701437"/>
            <a:ext cx="2074607" cy="307777"/>
          </a:xfrm>
          <a:prstGeom prst="rect">
            <a:avLst/>
          </a:prstGeom>
        </p:spPr>
        <p:txBody>
          <a:bodyPr wrap="none">
            <a:spAutoFit/>
          </a:bodyPr>
          <a:lstStyle/>
          <a:p>
            <a:r>
              <a:rPr lang="en-US" sz="1400" b="1" i="1" dirty="0">
                <a:latin typeface="Times New Roman" panose="02020603050405020304" pitchFamily="18" charset="0"/>
                <a:cs typeface="Times New Roman" panose="02020603050405020304" pitchFamily="18" charset="0"/>
              </a:rPr>
              <a:t>Figure 2.10: </a:t>
            </a:r>
            <a:r>
              <a:rPr lang="en-US" sz="1400" dirty="0">
                <a:latin typeface="Times New Roman" panose="02020603050405020304" pitchFamily="18" charset="0"/>
                <a:cs typeface="Times New Roman" panose="02020603050405020304" pitchFamily="18" charset="0"/>
              </a:rPr>
              <a:t>QFD matrix.</a:t>
            </a:r>
          </a:p>
        </p:txBody>
      </p:sp>
      <p:pic>
        <p:nvPicPr>
          <p:cNvPr id="11" name="Picture 10">
            <a:extLst>
              <a:ext uri="{FF2B5EF4-FFF2-40B4-BE49-F238E27FC236}">
                <a16:creationId xmlns:a16="http://schemas.microsoft.com/office/drawing/2014/main" id="{59B0D576-A2A7-42C7-BA67-31EA4FFD7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75354"/>
            <a:ext cx="6226142" cy="7189457"/>
          </a:xfrm>
          <a:prstGeom prst="rect">
            <a:avLst/>
          </a:prstGeom>
        </p:spPr>
      </p:pic>
      <p:pic>
        <p:nvPicPr>
          <p:cNvPr id="2" name="Picture 1">
            <a:extLst>
              <a:ext uri="{FF2B5EF4-FFF2-40B4-BE49-F238E27FC236}">
                <a16:creationId xmlns:a16="http://schemas.microsoft.com/office/drawing/2014/main" id="{0D8AAB75-E54C-4C5D-B2F6-7BC78D447FEB}"/>
              </a:ext>
            </a:extLst>
          </p:cNvPr>
          <p:cNvPicPr>
            <a:picLocks noChangeAspect="1"/>
          </p:cNvPicPr>
          <p:nvPr/>
        </p:nvPicPr>
        <p:blipFill>
          <a:blip r:embed="rId3"/>
          <a:stretch>
            <a:fillRect/>
          </a:stretch>
        </p:blipFill>
        <p:spPr>
          <a:xfrm>
            <a:off x="7379296" y="1744252"/>
            <a:ext cx="3807881" cy="3620936"/>
          </a:xfrm>
          <a:prstGeom prst="rect">
            <a:avLst/>
          </a:prstGeom>
        </p:spPr>
      </p:pic>
      <p:graphicFrame>
        <p:nvGraphicFramePr>
          <p:cNvPr id="3" name="Object 2">
            <a:extLst>
              <a:ext uri="{FF2B5EF4-FFF2-40B4-BE49-F238E27FC236}">
                <a16:creationId xmlns:a16="http://schemas.microsoft.com/office/drawing/2014/main" id="{4D729179-E6C9-2AC1-CD51-7073249D0ADE}"/>
              </a:ext>
            </a:extLst>
          </p:cNvPr>
          <p:cNvGraphicFramePr>
            <a:graphicFrameLocks noChangeAspect="1"/>
          </p:cNvGraphicFramePr>
          <p:nvPr>
            <p:extLst>
              <p:ext uri="{D42A27DB-BD31-4B8C-83A1-F6EECF244321}">
                <p14:modId xmlns:p14="http://schemas.microsoft.com/office/powerpoint/2010/main" val="3411055845"/>
              </p:ext>
            </p:extLst>
          </p:nvPr>
        </p:nvGraphicFramePr>
        <p:xfrm>
          <a:off x="201595" y="221747"/>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1595" y="2217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4795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15B5A7-2262-4639-A983-093BC15E0644}"/>
              </a:ext>
            </a:extLst>
          </p:cNvPr>
          <p:cNvSpPr/>
          <p:nvPr/>
        </p:nvSpPr>
        <p:spPr>
          <a:xfrm>
            <a:off x="4766756" y="744940"/>
            <a:ext cx="1779654"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Example</a:t>
            </a:r>
          </a:p>
        </p:txBody>
      </p:sp>
      <p:sp>
        <p:nvSpPr>
          <p:cNvPr id="2" name="Rectangle 1">
            <a:extLst>
              <a:ext uri="{FF2B5EF4-FFF2-40B4-BE49-F238E27FC236}">
                <a16:creationId xmlns:a16="http://schemas.microsoft.com/office/drawing/2014/main" id="{69BE711F-F1AC-4CF3-844E-88A00B68C546}"/>
              </a:ext>
            </a:extLst>
          </p:cNvPr>
          <p:cNvSpPr/>
          <p:nvPr/>
        </p:nvSpPr>
        <p:spPr>
          <a:xfrm>
            <a:off x="661826" y="1596661"/>
            <a:ext cx="11414407" cy="4778231"/>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Using Kano analysis results, CTQ (given in Figure 2.8), and KJ diagram (given in Figure 2.9) </a:t>
            </a:r>
          </a:p>
          <a:p>
            <a:r>
              <a:rPr lang="en-US" sz="2000" dirty="0">
                <a:latin typeface="Arial" panose="020B0604020202020204" pitchFamily="34" charset="0"/>
                <a:cs typeface="Arial" panose="020B0604020202020204" pitchFamily="34" charset="0"/>
              </a:rPr>
              <a:t>develop Quality Function Deployment for the finger rehab device.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SOLUTION</a:t>
            </a:r>
          </a:p>
          <a:p>
            <a:r>
              <a:rPr lang="en-US" dirty="0">
                <a:latin typeface="Arial" panose="020B0604020202020204" pitchFamily="34" charset="0"/>
                <a:cs typeface="Arial" panose="020B0604020202020204" pitchFamily="34" charset="0"/>
              </a:rPr>
              <a:t>Using the results of Kano, KJ, and QTC, the student research team developed the following customer needs.</a:t>
            </a:r>
          </a:p>
          <a:p>
            <a:endParaRPr lang="en-US" dirty="0">
              <a:latin typeface="Arial" panose="020B0604020202020204" pitchFamily="34" charset="0"/>
              <a:cs typeface="Arial" panose="020B0604020202020204" pitchFamily="34" charset="0"/>
            </a:endParaRPr>
          </a:p>
          <a:p>
            <a:pPr algn="just">
              <a:spcBef>
                <a:spcPts val="500"/>
              </a:spcBef>
            </a:pPr>
            <a:r>
              <a:rPr lang="en-US" b="1" dirty="0">
                <a:latin typeface="Arial" panose="020B0604020202020204" pitchFamily="34" charset="0"/>
                <a:cs typeface="Arial" panose="020B0604020202020204" pitchFamily="34" charset="0"/>
              </a:rPr>
              <a:t>Universal</a:t>
            </a:r>
            <a:r>
              <a:rPr lang="en-US" dirty="0">
                <a:latin typeface="Arial" panose="020B0604020202020204" pitchFamily="34" charset="0"/>
                <a:cs typeface="Arial" panose="020B0604020202020204" pitchFamily="34" charset="0"/>
              </a:rPr>
              <a:t>: The design of the finger rehab device will be usable by all people, to the greatest extent possible.</a:t>
            </a:r>
          </a:p>
          <a:p>
            <a:pPr algn="just">
              <a:spcBef>
                <a:spcPts val="500"/>
              </a:spcBef>
            </a:pPr>
            <a:r>
              <a:rPr lang="en-US" b="1" dirty="0">
                <a:latin typeface="Arial" panose="020B0604020202020204" pitchFamily="34" charset="0"/>
                <a:cs typeface="Arial" panose="020B0604020202020204" pitchFamily="34" charset="0"/>
              </a:rPr>
              <a:t>Portable</a:t>
            </a:r>
            <a:r>
              <a:rPr lang="en-US" dirty="0">
                <a:latin typeface="Arial" panose="020B0604020202020204" pitchFamily="34" charset="0"/>
                <a:cs typeface="Arial" panose="020B0604020202020204" pitchFamily="34" charset="0"/>
              </a:rPr>
              <a:t>: The next customer need is “ the device must be portable” - lightweight, compact, and small enough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fit on a finger.</a:t>
            </a:r>
          </a:p>
          <a:p>
            <a:pPr algn="just"/>
            <a:r>
              <a:rPr lang="en-US" b="1" dirty="0">
                <a:latin typeface="Arial" panose="020B0604020202020204" pitchFamily="34" charset="0"/>
                <a:cs typeface="Arial" panose="020B0604020202020204" pitchFamily="34" charset="0"/>
              </a:rPr>
              <a:t>Automated</a:t>
            </a:r>
            <a:r>
              <a:rPr lang="en-US" dirty="0">
                <a:latin typeface="Arial" panose="020B0604020202020204" pitchFamily="34" charset="0"/>
                <a:cs typeface="Arial" panose="020B0604020202020204" pitchFamily="34" charset="0"/>
              </a:rPr>
              <a:t>: Automation is an important aspect of this design. The purpose of designing an automated device </a:t>
            </a:r>
          </a:p>
          <a:p>
            <a:pPr algn="just">
              <a:spcAft>
                <a:spcPts val="500"/>
              </a:spcAft>
            </a:pPr>
            <a:r>
              <a:rPr lang="en-US" dirty="0">
                <a:latin typeface="Arial" panose="020B0604020202020204" pitchFamily="34" charset="0"/>
                <a:cs typeface="Arial" panose="020B0604020202020204" pitchFamily="34" charset="0"/>
              </a:rPr>
              <a:t>is to mobilize the finger in a safe and repetitive way, so that users achieve their highest level of recovery.</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Controlled by app…</a:t>
            </a:r>
          </a:p>
          <a:p>
            <a:r>
              <a:rPr lang="en-US" b="1" dirty="0">
                <a:latin typeface="Arial" panose="020B0604020202020204" pitchFamily="34" charset="0"/>
                <a:cs typeface="Arial" panose="020B0604020202020204" pitchFamily="34" charset="0"/>
              </a:rPr>
              <a:t>Concealed Wires…</a:t>
            </a:r>
          </a:p>
          <a:p>
            <a:r>
              <a:rPr lang="en-US" b="1" dirty="0">
                <a:latin typeface="Arial" panose="020B0604020202020204" pitchFamily="34" charset="0"/>
                <a:cs typeface="Arial" panose="020B0604020202020204" pitchFamily="34" charset="0"/>
              </a:rPr>
              <a:t>Rechargeable Battery…</a:t>
            </a:r>
          </a:p>
          <a:p>
            <a:r>
              <a:rPr lang="en-US" b="1" dirty="0">
                <a:latin typeface="Arial" panose="020B0604020202020204" pitchFamily="34" charset="0"/>
                <a:cs typeface="Arial" panose="020B0604020202020204" pitchFamily="34" charset="0"/>
              </a:rPr>
              <a:t>Cost…</a:t>
            </a:r>
          </a:p>
          <a:p>
            <a:r>
              <a:rPr lang="en-US" b="1" dirty="0">
                <a:latin typeface="Arial" panose="020B0604020202020204" pitchFamily="34" charset="0"/>
                <a:cs typeface="Arial" panose="020B0604020202020204" pitchFamily="34" charset="0"/>
              </a:rPr>
              <a:t>Light Weight…</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B0EEA06B-B684-F5DD-A6EE-85F993619EDF}"/>
              </a:ext>
            </a:extLst>
          </p:cNvPr>
          <p:cNvGraphicFramePr>
            <a:graphicFrameLocks noChangeAspect="1"/>
          </p:cNvGraphicFramePr>
          <p:nvPr>
            <p:extLst>
              <p:ext uri="{D42A27DB-BD31-4B8C-83A1-F6EECF244321}">
                <p14:modId xmlns:p14="http://schemas.microsoft.com/office/powerpoint/2010/main" val="2847832834"/>
              </p:ext>
            </p:extLst>
          </p:nvPr>
        </p:nvGraphicFramePr>
        <p:xfrm>
          <a:off x="263240" y="120364"/>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3240" y="12036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7286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7ECF6-D44E-4319-BF69-80F201E5D4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5406" y="135346"/>
            <a:ext cx="10930827" cy="6705600"/>
          </a:xfrm>
          <a:prstGeom prst="rect">
            <a:avLst/>
          </a:prstGeom>
        </p:spPr>
      </p:pic>
      <p:sp>
        <p:nvSpPr>
          <p:cNvPr id="7" name="TextBox 7">
            <a:extLst>
              <a:ext uri="{FF2B5EF4-FFF2-40B4-BE49-F238E27FC236}">
                <a16:creationId xmlns:a16="http://schemas.microsoft.com/office/drawing/2014/main" id="{CE035AF9-74DE-4833-9DCD-B14FC0E7FD3B}"/>
              </a:ext>
            </a:extLst>
          </p:cNvPr>
          <p:cNvSpPr txBox="1"/>
          <p:nvPr/>
        </p:nvSpPr>
        <p:spPr>
          <a:xfrm>
            <a:off x="2414346" y="2810085"/>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9" name="Picture 8">
            <a:extLst>
              <a:ext uri="{FF2B5EF4-FFF2-40B4-BE49-F238E27FC236}">
                <a16:creationId xmlns:a16="http://schemas.microsoft.com/office/drawing/2014/main" id="{21DC75E2-8967-4A39-BC4D-F5C516AD0AB3}"/>
              </a:ext>
            </a:extLst>
          </p:cNvPr>
          <p:cNvPicPr/>
          <p:nvPr/>
        </p:nvPicPr>
        <p:blipFill>
          <a:blip r:embed="rId3"/>
          <a:stretch>
            <a:fillRect/>
          </a:stretch>
        </p:blipFill>
        <p:spPr>
          <a:xfrm>
            <a:off x="2491077" y="2236503"/>
            <a:ext cx="1358767" cy="507179"/>
          </a:xfrm>
          <a:prstGeom prst="rect">
            <a:avLst/>
          </a:prstGeom>
        </p:spPr>
      </p:pic>
      <p:graphicFrame>
        <p:nvGraphicFramePr>
          <p:cNvPr id="2" name="Object 1">
            <a:extLst>
              <a:ext uri="{FF2B5EF4-FFF2-40B4-BE49-F238E27FC236}">
                <a16:creationId xmlns:a16="http://schemas.microsoft.com/office/drawing/2014/main" id="{288BA565-3554-37A6-42DA-9F0A6A151B48}"/>
              </a:ext>
            </a:extLst>
          </p:cNvPr>
          <p:cNvGraphicFramePr>
            <a:graphicFrameLocks noChangeAspect="1"/>
          </p:cNvGraphicFramePr>
          <p:nvPr>
            <p:extLst>
              <p:ext uri="{D42A27DB-BD31-4B8C-83A1-F6EECF244321}">
                <p14:modId xmlns:p14="http://schemas.microsoft.com/office/powerpoint/2010/main" val="1941448211"/>
              </p:ext>
            </p:extLst>
          </p:nvPr>
        </p:nvGraphicFramePr>
        <p:xfrm>
          <a:off x="201595" y="112229"/>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1595" y="11222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5420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517934-EB5F-4A82-91CA-8C702AF49645}"/>
              </a:ext>
            </a:extLst>
          </p:cNvPr>
          <p:cNvSpPr txBox="1"/>
          <p:nvPr/>
        </p:nvSpPr>
        <p:spPr>
          <a:xfrm>
            <a:off x="4208692" y="249381"/>
            <a:ext cx="4275516"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1" name="Rectangle 10">
            <a:extLst>
              <a:ext uri="{FF2B5EF4-FFF2-40B4-BE49-F238E27FC236}">
                <a16:creationId xmlns:a16="http://schemas.microsoft.com/office/drawing/2014/main" id="{88DA1FA7-38C3-4ACA-BD86-B920109493BC}"/>
              </a:ext>
            </a:extLst>
          </p:cNvPr>
          <p:cNvSpPr/>
          <p:nvPr/>
        </p:nvSpPr>
        <p:spPr>
          <a:xfrm>
            <a:off x="409833" y="2690674"/>
            <a:ext cx="5918813" cy="1938992"/>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Engineering characteristics are what you control, performance criteria are what your customer cares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about. A `target value'' refers to the planned value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an ``engineering characteristic'' in the final design that you have certain control over. For example, weight, size, shape, speed, cost, etc.</a:t>
            </a:r>
          </a:p>
        </p:txBody>
      </p:sp>
      <p:sp>
        <p:nvSpPr>
          <p:cNvPr id="13" name="Rectangle 12">
            <a:extLst>
              <a:ext uri="{FF2B5EF4-FFF2-40B4-BE49-F238E27FC236}">
                <a16:creationId xmlns:a16="http://schemas.microsoft.com/office/drawing/2014/main" id="{AB64F19E-4578-49D3-9438-96800CA7E68D}"/>
              </a:ext>
            </a:extLst>
          </p:cNvPr>
          <p:cNvSpPr/>
          <p:nvPr/>
        </p:nvSpPr>
        <p:spPr>
          <a:xfrm>
            <a:off x="7539731" y="6004119"/>
            <a:ext cx="3838743" cy="307777"/>
          </a:xfrm>
          <a:prstGeom prst="rect">
            <a:avLst/>
          </a:prstGeom>
        </p:spPr>
        <p:txBody>
          <a:bodyPr wrap="none">
            <a:spAutoFit/>
          </a:bodyPr>
          <a:lstStyle/>
          <a:p>
            <a:r>
              <a:rPr lang="en-US" sz="1400" b="1" i="1" dirty="0">
                <a:latin typeface="Times New Roman" panose="02020603050405020304" pitchFamily="18" charset="0"/>
                <a:cs typeface="Times New Roman" panose="02020603050405020304" pitchFamily="18" charset="0"/>
              </a:rPr>
              <a:t>Figure 2.11:</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Quality Function Deployment (QFD).</a:t>
            </a:r>
          </a:p>
        </p:txBody>
      </p:sp>
      <p:pic>
        <p:nvPicPr>
          <p:cNvPr id="2" name="Picture 1">
            <a:extLst>
              <a:ext uri="{FF2B5EF4-FFF2-40B4-BE49-F238E27FC236}">
                <a16:creationId xmlns:a16="http://schemas.microsoft.com/office/drawing/2014/main" id="{F9CFD6EB-0E43-4840-B7C7-51F61E62F5CA}"/>
              </a:ext>
            </a:extLst>
          </p:cNvPr>
          <p:cNvPicPr>
            <a:picLocks noChangeAspect="1"/>
          </p:cNvPicPr>
          <p:nvPr/>
        </p:nvPicPr>
        <p:blipFill>
          <a:blip r:embed="rId2"/>
          <a:stretch>
            <a:fillRect/>
          </a:stretch>
        </p:blipFill>
        <p:spPr>
          <a:xfrm>
            <a:off x="6489561" y="834156"/>
            <a:ext cx="4736602" cy="4919482"/>
          </a:xfrm>
          <a:prstGeom prst="rect">
            <a:avLst/>
          </a:prstGeom>
        </p:spPr>
      </p:pic>
      <p:graphicFrame>
        <p:nvGraphicFramePr>
          <p:cNvPr id="3" name="Object 2">
            <a:extLst>
              <a:ext uri="{FF2B5EF4-FFF2-40B4-BE49-F238E27FC236}">
                <a16:creationId xmlns:a16="http://schemas.microsoft.com/office/drawing/2014/main" id="{DA82338F-6C1C-FBC4-014E-619F07B8E852}"/>
              </a:ext>
            </a:extLst>
          </p:cNvPr>
          <p:cNvGraphicFramePr>
            <a:graphicFrameLocks noChangeAspect="1"/>
          </p:cNvGraphicFramePr>
          <p:nvPr>
            <p:extLst>
              <p:ext uri="{D42A27DB-BD31-4B8C-83A1-F6EECF244321}">
                <p14:modId xmlns:p14="http://schemas.microsoft.com/office/powerpoint/2010/main" val="1537494072"/>
              </p:ext>
            </p:extLst>
          </p:nvPr>
        </p:nvGraphicFramePr>
        <p:xfrm>
          <a:off x="109127" y="11637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09127" y="11637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5906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EE9DDE-9036-48EE-8A93-C2EFC6A8A44B}"/>
              </a:ext>
            </a:extLst>
          </p:cNvPr>
          <p:cNvSpPr txBox="1"/>
          <p:nvPr/>
        </p:nvSpPr>
        <p:spPr>
          <a:xfrm>
            <a:off x="4714994" y="5989233"/>
            <a:ext cx="357108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2.12: </a:t>
            </a:r>
            <a:r>
              <a:rPr lang="en-US" sz="1400" b="0" i="0" u="none" strike="noStrike" baseline="0" dirty="0">
                <a:latin typeface="Times New Roman" panose="02020603050405020304" pitchFamily="18" charset="0"/>
                <a:cs typeface="Times New Roman" panose="02020603050405020304" pitchFamily="18" charset="0"/>
              </a:rPr>
              <a:t>Mapping to requirements.</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6E2B16-F32E-4463-9350-52286F83C48E}"/>
              </a:ext>
            </a:extLst>
          </p:cNvPr>
          <p:cNvSpPr txBox="1"/>
          <p:nvPr/>
        </p:nvSpPr>
        <p:spPr>
          <a:xfrm>
            <a:off x="4208692" y="249381"/>
            <a:ext cx="4275516"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pic>
        <p:nvPicPr>
          <p:cNvPr id="2" name="Picture 1">
            <a:extLst>
              <a:ext uri="{FF2B5EF4-FFF2-40B4-BE49-F238E27FC236}">
                <a16:creationId xmlns:a16="http://schemas.microsoft.com/office/drawing/2014/main" id="{C1B50323-8E98-43CE-9A00-6AF825DF08E5}"/>
              </a:ext>
            </a:extLst>
          </p:cNvPr>
          <p:cNvPicPr>
            <a:picLocks noChangeAspect="1"/>
          </p:cNvPicPr>
          <p:nvPr/>
        </p:nvPicPr>
        <p:blipFill>
          <a:blip r:embed="rId2"/>
          <a:stretch>
            <a:fillRect/>
          </a:stretch>
        </p:blipFill>
        <p:spPr>
          <a:xfrm>
            <a:off x="2923988" y="1221748"/>
            <a:ext cx="7498306" cy="4591270"/>
          </a:xfrm>
          <a:prstGeom prst="rect">
            <a:avLst/>
          </a:prstGeom>
        </p:spPr>
      </p:pic>
      <p:graphicFrame>
        <p:nvGraphicFramePr>
          <p:cNvPr id="4" name="Object 3">
            <a:extLst>
              <a:ext uri="{FF2B5EF4-FFF2-40B4-BE49-F238E27FC236}">
                <a16:creationId xmlns:a16="http://schemas.microsoft.com/office/drawing/2014/main" id="{D758212D-F1F9-4479-C5AF-61C5E5B51CA3}"/>
              </a:ext>
            </a:extLst>
          </p:cNvPr>
          <p:cNvGraphicFramePr>
            <a:graphicFrameLocks noChangeAspect="1"/>
          </p:cNvGraphicFramePr>
          <p:nvPr>
            <p:extLst>
              <p:ext uri="{D42A27DB-BD31-4B8C-83A1-F6EECF244321}">
                <p14:modId xmlns:p14="http://schemas.microsoft.com/office/powerpoint/2010/main" val="4291533994"/>
              </p:ext>
            </p:extLst>
          </p:nvPr>
        </p:nvGraphicFramePr>
        <p:xfrm>
          <a:off x="242692" y="13283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2" y="13283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48699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BA12CA-6712-405B-877E-6CB226C382C2}"/>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E87F72-A2A4-4F7D-A80B-97EC53F39F37}"/>
              </a:ext>
            </a:extLst>
          </p:cNvPr>
          <p:cNvSpPr txBox="1"/>
          <p:nvPr/>
        </p:nvSpPr>
        <p:spPr>
          <a:xfrm>
            <a:off x="1698564" y="1820335"/>
            <a:ext cx="9079164" cy="4093428"/>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There are three main requirement categories.</a:t>
            </a:r>
          </a:p>
          <a:p>
            <a:pPr algn="l"/>
            <a:endParaRPr lang="en-US" sz="2000" b="0" i="0" u="none" strike="noStrike" baseline="0" dirty="0">
              <a:latin typeface="Arial" panose="020B0604020202020204" pitchFamily="34" charset="0"/>
              <a:cs typeface="Arial" panose="020B0604020202020204" pitchFamily="34" charset="0"/>
            </a:endParaRPr>
          </a:p>
          <a:p>
            <a:pPr marL="457200" indent="-457200" algn="l">
              <a:buAutoNum type="alphaLcParenR"/>
            </a:pPr>
            <a:r>
              <a:rPr lang="en-US" sz="2000" b="1" i="0" u="none" strike="noStrike" baseline="0" dirty="0">
                <a:latin typeface="Arial" panose="020B0604020202020204" pitchFamily="34" charset="0"/>
                <a:cs typeface="Arial" panose="020B0604020202020204" pitchFamily="34" charset="0"/>
              </a:rPr>
              <a:t>Functional/Non-functional Requirements</a:t>
            </a:r>
          </a:p>
          <a:p>
            <a:pPr marL="457200" indent="-457200" algn="l">
              <a:buAutoNum type="alphaLcParenR"/>
            </a:pPr>
            <a:endParaRPr lang="en-US" sz="2000" b="1" dirty="0">
              <a:latin typeface="Arial" panose="020B0604020202020204" pitchFamily="34" charset="0"/>
              <a:cs typeface="Arial" panose="020B0604020202020204" pitchFamily="34" charset="0"/>
            </a:endParaRPr>
          </a:p>
          <a:p>
            <a:r>
              <a:rPr lang="en-US" sz="2000" b="0" i="0" u="none" strike="noStrike" baseline="0" dirty="0">
                <a:latin typeface="Arial" panose="020B0604020202020204" pitchFamily="34" charset="0"/>
                <a:cs typeface="Arial" panose="020B0604020202020204" pitchFamily="34" charset="0"/>
              </a:rPr>
              <a:t>A functional requirement (FR) describes </a:t>
            </a:r>
            <a:r>
              <a:rPr lang="en-US" sz="2000" b="1" i="1" u="none" strike="noStrike" baseline="0" dirty="0">
                <a:latin typeface="Arial" panose="020B0604020202020204" pitchFamily="34" charset="0"/>
                <a:cs typeface="Arial" panose="020B0604020202020204" pitchFamily="34" charset="0"/>
              </a:rPr>
              <a:t>“what” </a:t>
            </a:r>
            <a:r>
              <a:rPr lang="en-US" sz="2000" b="0" i="0" u="none" strike="noStrike" baseline="0" dirty="0">
                <a:latin typeface="Arial" panose="020B0604020202020204" pitchFamily="34" charset="0"/>
                <a:cs typeface="Arial" panose="020B0604020202020204" pitchFamily="34" charset="0"/>
              </a:rPr>
              <a:t>the system/product must do without describing them in quantitative terms. For example, “the finger rehab device shall be capable of flexing and extending the hand fingers, repetitively.”</a:t>
            </a:r>
          </a:p>
          <a:p>
            <a:endParaRPr lang="en-US" sz="2000" dirty="0">
              <a:latin typeface="Arial" panose="020B0604020202020204" pitchFamily="34" charset="0"/>
              <a:cs typeface="Arial" panose="020B0604020202020204" pitchFamily="34" charset="0"/>
            </a:endParaRPr>
          </a:p>
          <a:p>
            <a:r>
              <a:rPr lang="en-US" sz="2000" b="1" i="0" u="none" strike="noStrike" baseline="0" dirty="0">
                <a:latin typeface="Arial" panose="020B0604020202020204" pitchFamily="34" charset="0"/>
                <a:cs typeface="Arial" panose="020B0604020202020204" pitchFamily="34" charset="0"/>
              </a:rPr>
              <a:t>Non-functional requirements </a:t>
            </a:r>
            <a:r>
              <a:rPr lang="en-US" sz="2000" b="0" i="0" u="none" strike="noStrike" baseline="0" dirty="0">
                <a:latin typeface="Arial" panose="020B0604020202020204" pitchFamily="34" charset="0"/>
                <a:cs typeface="Arial" panose="020B0604020202020204" pitchFamily="34" charset="0"/>
              </a:rPr>
              <a:t>(NFR) serve as constraints or restrictions on the design of a system. For example, security, reliability, maintainability, </a:t>
            </a:r>
          </a:p>
          <a:p>
            <a:r>
              <a:rPr lang="en-US" sz="2000" b="0" i="0" u="none" strike="noStrike" baseline="0" dirty="0">
                <a:latin typeface="Arial" panose="020B0604020202020204" pitchFamily="34" charset="0"/>
                <a:cs typeface="Arial" panose="020B0604020202020204" pitchFamily="34" charset="0"/>
              </a:rPr>
              <a:t>lightweight, strength, etc.</a:t>
            </a:r>
            <a:endParaRPr lang="en-US" sz="2000" dirty="0">
              <a:latin typeface="Arial" panose="020B0604020202020204" pitchFamily="34" charset="0"/>
              <a:cs typeface="Arial" panose="020B0604020202020204" pitchFamily="34" charset="0"/>
            </a:endParaRPr>
          </a:p>
          <a:p>
            <a:endParaRPr lang="en-US" sz="2000" b="0" i="0" u="none" strike="noStrike" baseline="0" dirty="0">
              <a:latin typeface="Arial" panose="020B0604020202020204" pitchFamily="34" charset="0"/>
              <a:cs typeface="Arial" panose="020B0604020202020204" pitchFamily="34" charset="0"/>
            </a:endParaRPr>
          </a:p>
          <a:p>
            <a:pPr marL="457200" indent="-457200" algn="l">
              <a:buAutoNum type="alphaLcParenR"/>
            </a:pP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2BC7E335-1591-E6D1-69A8-9E31D1F9D2AA}"/>
              </a:ext>
            </a:extLst>
          </p:cNvPr>
          <p:cNvGraphicFramePr>
            <a:graphicFrameLocks noChangeAspect="1"/>
          </p:cNvGraphicFramePr>
          <p:nvPr>
            <p:extLst>
              <p:ext uri="{D42A27DB-BD31-4B8C-83A1-F6EECF244321}">
                <p14:modId xmlns:p14="http://schemas.microsoft.com/office/powerpoint/2010/main" val="1512775968"/>
              </p:ext>
            </p:extLst>
          </p:nvPr>
        </p:nvGraphicFramePr>
        <p:xfrm>
          <a:off x="144401" y="21875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44401" y="21875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6014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99E47-B5BA-4C59-8CE5-5857B6A39CC5}"/>
              </a:ext>
            </a:extLst>
          </p:cNvPr>
          <p:cNvSpPr txBox="1"/>
          <p:nvPr/>
        </p:nvSpPr>
        <p:spPr>
          <a:xfrm>
            <a:off x="1791328" y="1905361"/>
            <a:ext cx="9676572" cy="2308324"/>
          </a:xfrm>
          <a:prstGeom prst="rect">
            <a:avLst/>
          </a:prstGeom>
          <a:noFill/>
        </p:spPr>
        <p:txBody>
          <a:bodyPr wrap="square">
            <a:spAutoFit/>
          </a:bodyPr>
          <a:lstStyle/>
          <a:p>
            <a:r>
              <a:rPr lang="en-US" sz="1800" b="1" i="0" u="none" strike="noStrike" baseline="0" dirty="0">
                <a:latin typeface="Arial" panose="020B0604020202020204" pitchFamily="34" charset="0"/>
                <a:cs typeface="Arial" panose="020B0604020202020204" pitchFamily="34" charset="0"/>
              </a:rPr>
              <a:t>b) Performance Requirements</a:t>
            </a:r>
          </a:p>
          <a:p>
            <a:endParaRPr lang="en-US" b="1"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Performance requirements describe “</a:t>
            </a:r>
            <a:r>
              <a:rPr lang="en-US" sz="1800" b="1" i="1" u="none" strike="noStrike" baseline="0" dirty="0">
                <a:latin typeface="Arial" panose="020B0604020202020204" pitchFamily="34" charset="0"/>
                <a:cs typeface="Arial" panose="020B0604020202020204" pitchFamily="34" charset="0"/>
              </a:rPr>
              <a:t>how well</a:t>
            </a:r>
            <a:r>
              <a:rPr lang="en-US" sz="1800" b="0" i="0" u="none" strike="noStrike" baseline="0" dirty="0">
                <a:latin typeface="Arial" panose="020B0604020202020204" pitchFamily="34" charset="0"/>
                <a:cs typeface="Arial" panose="020B0604020202020204" pitchFamily="34" charset="0"/>
              </a:rPr>
              <a:t>” the system/product must perform certain functions under specific conditions. They are quantitative requirements and are verifiable. For example, “the finger rehab device shall be capable of exerting 3-axis forces at each fingertip with output force ranges up to 3.5 N, having 0.5 second response time during each cycle, in order to open the fingers.” As seen from this example, there is more than one performance requirement associated with a single functional requirement.</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E54F26-11B6-4AF4-A923-19FEA8E64A58}"/>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943DCE72-DB22-2184-D35A-70A03AA9863B}"/>
              </a:ext>
            </a:extLst>
          </p:cNvPr>
          <p:cNvGraphicFramePr>
            <a:graphicFrameLocks noChangeAspect="1"/>
          </p:cNvGraphicFramePr>
          <p:nvPr>
            <p:extLst>
              <p:ext uri="{D42A27DB-BD31-4B8C-83A1-F6EECF244321}">
                <p14:modId xmlns:p14="http://schemas.microsoft.com/office/powerpoint/2010/main" val="3270184947"/>
              </p:ext>
            </p:extLst>
          </p:nvPr>
        </p:nvGraphicFramePr>
        <p:xfrm>
          <a:off x="109127" y="21952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09127" y="21952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578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85FFD-1E93-4595-A39C-61CD85403A82}"/>
              </a:ext>
            </a:extLst>
          </p:cNvPr>
          <p:cNvSpPr txBox="1"/>
          <p:nvPr/>
        </p:nvSpPr>
        <p:spPr>
          <a:xfrm>
            <a:off x="842763" y="1710617"/>
            <a:ext cx="9966988" cy="1856919"/>
          </a:xfrm>
          <a:prstGeom prst="rect">
            <a:avLst/>
          </a:prstGeom>
          <a:noFill/>
        </p:spPr>
        <p:txBody>
          <a:bodyPr wrap="square">
            <a:spAutoFit/>
          </a:bodyPr>
          <a:lstStyle/>
          <a:p>
            <a:pPr>
              <a:spcAft>
                <a:spcPts val="800"/>
              </a:spcAft>
            </a:pPr>
            <a:r>
              <a:rPr lang="en-US" b="1" dirty="0">
                <a:latin typeface="Arial" panose="020B0604020202020204" pitchFamily="34" charset="0"/>
                <a:cs typeface="Arial" panose="020B0604020202020204" pitchFamily="34" charset="0"/>
              </a:rPr>
              <a:t>c</a:t>
            </a:r>
            <a:r>
              <a:rPr lang="en-US" sz="1800" b="1" i="0" u="none" strike="noStrike" baseline="0" dirty="0">
                <a:latin typeface="Arial" panose="020B0604020202020204" pitchFamily="34" charset="0"/>
                <a:cs typeface="Arial" panose="020B0604020202020204" pitchFamily="34" charset="0"/>
              </a:rPr>
              <a:t>) Design Constraints</a:t>
            </a:r>
          </a:p>
          <a:p>
            <a:r>
              <a:rPr lang="en-US" sz="1800" b="0" i="0" u="none" strike="noStrike" baseline="0" dirty="0">
                <a:latin typeface="Arial" panose="020B0604020202020204" pitchFamily="34" charset="0"/>
                <a:cs typeface="Arial" panose="020B0604020202020204" pitchFamily="34" charset="0"/>
              </a:rPr>
              <a:t>Constraints determine the performance limits of the system/product such as acceptable range of frequency, temperature range, operation range, weight, size, etc. – what is expected of the product. For example, “The finger rehab device weight shall not exceed 0.5 </a:t>
            </a:r>
            <a:r>
              <a:rPr lang="en-US" sz="1800" b="0" i="0" u="none" strike="noStrike" baseline="0" dirty="0" err="1">
                <a:latin typeface="Arial" panose="020B0604020202020204" pitchFamily="34" charset="0"/>
                <a:cs typeface="Arial" panose="020B0604020202020204" pitchFamily="34" charset="0"/>
              </a:rPr>
              <a:t>lb</a:t>
            </a:r>
            <a:r>
              <a:rPr lang="en-US" sz="1800" b="0" i="0" u="none" strike="noStrike" baseline="0" dirty="0">
                <a:latin typeface="Arial" panose="020B0604020202020204" pitchFamily="34" charset="0"/>
                <a:cs typeface="Arial" panose="020B0604020202020204" pitchFamily="34" charset="0"/>
              </a:rPr>
              <a:t>”. Categories of some examples of constraints are shown in Table 2.5.</a:t>
            </a:r>
            <a:endParaRPr lang="en-US"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B6345CD-1AE3-4957-AF7F-D64E15362F3C}"/>
              </a:ext>
            </a:extLst>
          </p:cNvPr>
          <p:cNvPicPr>
            <a:picLocks noChangeAspect="1"/>
          </p:cNvPicPr>
          <p:nvPr/>
        </p:nvPicPr>
        <p:blipFill>
          <a:blip r:embed="rId2"/>
          <a:stretch>
            <a:fillRect/>
          </a:stretch>
        </p:blipFill>
        <p:spPr>
          <a:xfrm>
            <a:off x="2830933" y="3518310"/>
            <a:ext cx="6530133" cy="2905809"/>
          </a:xfrm>
          <a:prstGeom prst="rect">
            <a:avLst/>
          </a:prstGeom>
        </p:spPr>
      </p:pic>
      <p:sp>
        <p:nvSpPr>
          <p:cNvPr id="10" name="TextBox 9">
            <a:extLst>
              <a:ext uri="{FF2B5EF4-FFF2-40B4-BE49-F238E27FC236}">
                <a16:creationId xmlns:a16="http://schemas.microsoft.com/office/drawing/2014/main" id="{C2E4854F-DBA9-42BC-A152-1A18A55B73BF}"/>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A99BB68-E922-E26D-8D0A-A0F89253D5F4}"/>
              </a:ext>
            </a:extLst>
          </p:cNvPr>
          <p:cNvGraphicFramePr>
            <a:graphicFrameLocks noChangeAspect="1"/>
          </p:cNvGraphicFramePr>
          <p:nvPr>
            <p:extLst>
              <p:ext uri="{D42A27DB-BD31-4B8C-83A1-F6EECF244321}">
                <p14:modId xmlns:p14="http://schemas.microsoft.com/office/powerpoint/2010/main" val="376823409"/>
              </p:ext>
            </p:extLst>
          </p:nvPr>
        </p:nvGraphicFramePr>
        <p:xfrm>
          <a:off x="252966" y="19897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6" y="1989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25866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B8D9AC-10B4-45EC-BBFF-BC611235268D}"/>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DA985E7-A89C-4E7C-9925-7326740CB30F}"/>
              </a:ext>
            </a:extLst>
          </p:cNvPr>
          <p:cNvSpPr txBox="1"/>
          <p:nvPr/>
        </p:nvSpPr>
        <p:spPr>
          <a:xfrm>
            <a:off x="1803520" y="1847106"/>
            <a:ext cx="8315840" cy="1754326"/>
          </a:xfrm>
          <a:prstGeom prst="rect">
            <a:avLst/>
          </a:prstGeom>
          <a:noFill/>
        </p:spPr>
        <p:txBody>
          <a:bodyPr wrap="square">
            <a:spAutoFit/>
          </a:bodyPr>
          <a:lstStyle/>
          <a:p>
            <a:pPr algn="l"/>
            <a:r>
              <a:rPr lang="en-US" sz="1800" dirty="0">
                <a:latin typeface="Arial" panose="020B0604020202020204" pitchFamily="34" charset="0"/>
                <a:cs typeface="Arial" panose="020B0604020202020204" pitchFamily="34" charset="0"/>
              </a:rPr>
              <a:t>W</a:t>
            </a:r>
            <a:r>
              <a:rPr lang="en-US" sz="1800" b="0" i="0" u="none" strike="noStrike" baseline="0" dirty="0">
                <a:latin typeface="Arial" panose="020B0604020202020204" pitchFamily="34" charset="0"/>
                <a:cs typeface="Arial" panose="020B0604020202020204" pitchFamily="34" charset="0"/>
              </a:rPr>
              <a:t>riting  good requirements is not an easy task.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As mentioned by Albert Einstein, </a:t>
            </a:r>
            <a:r>
              <a:rPr lang="en-US" sz="1800" b="0" i="1" u="none" strike="noStrike" baseline="0" dirty="0">
                <a:latin typeface="Arial" panose="020B0604020202020204" pitchFamily="34" charset="0"/>
                <a:cs typeface="Arial" panose="020B0604020202020204" pitchFamily="34" charset="0"/>
              </a:rPr>
              <a:t>“When you are out to describe the truth, leave elegance to the tailor.” </a:t>
            </a:r>
          </a:p>
          <a:p>
            <a:pPr algn="l"/>
            <a:endParaRPr lang="en-US" sz="1800" i="1"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This quote tells us that elegant and entertaining requirement writing style is not necessary – don’t use buzzwords. </a:t>
            </a:r>
          </a:p>
        </p:txBody>
      </p:sp>
      <p:graphicFrame>
        <p:nvGraphicFramePr>
          <p:cNvPr id="2" name="Object 1">
            <a:extLst>
              <a:ext uri="{FF2B5EF4-FFF2-40B4-BE49-F238E27FC236}">
                <a16:creationId xmlns:a16="http://schemas.microsoft.com/office/drawing/2014/main" id="{303222DE-FB3E-111B-7C61-75FF4A49B457}"/>
              </a:ext>
            </a:extLst>
          </p:cNvPr>
          <p:cNvGraphicFramePr>
            <a:graphicFrameLocks noChangeAspect="1"/>
          </p:cNvGraphicFramePr>
          <p:nvPr>
            <p:extLst>
              <p:ext uri="{D42A27DB-BD31-4B8C-83A1-F6EECF244321}">
                <p14:modId xmlns:p14="http://schemas.microsoft.com/office/powerpoint/2010/main" val="1236493417"/>
              </p:ext>
            </p:extLst>
          </p:nvPr>
        </p:nvGraphicFramePr>
        <p:xfrm>
          <a:off x="283604" y="29144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83604" y="29144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403355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784F99-B5E4-4E3F-9A67-F7F775CCB5D4}"/>
              </a:ext>
            </a:extLst>
          </p:cNvPr>
          <p:cNvSpPr txBox="1"/>
          <p:nvPr/>
        </p:nvSpPr>
        <p:spPr>
          <a:xfrm>
            <a:off x="1698564" y="1967651"/>
            <a:ext cx="8737788" cy="2436564"/>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Followings are the summary of essential points to write a good requirements:</a:t>
            </a:r>
          </a:p>
          <a:p>
            <a:pPr algn="l"/>
            <a:endParaRPr lang="en-US" sz="1800" b="1" dirty="0">
              <a:latin typeface="Arial" panose="020B0604020202020204" pitchFamily="34" charset="0"/>
              <a:cs typeface="Arial" panose="020B0604020202020204" pitchFamily="34" charset="0"/>
            </a:endParaRPr>
          </a:p>
          <a:p>
            <a:pPr marL="342900" indent="-342900" algn="l">
              <a:spcAft>
                <a:spcPts val="5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Define requirements as clear as possible – uncertainty leads to confusion and unhappiness.</a:t>
            </a:r>
          </a:p>
          <a:p>
            <a:pPr marL="342900" indent="-342900" algn="l">
              <a:spcAft>
                <a:spcPts val="5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Define one requirement one at a time - each requirement should be short. To avoid confusion try not to use conjunctions like and, or, also, with and the like. </a:t>
            </a:r>
          </a:p>
          <a:p>
            <a:pPr marL="342900" indent="-342900" algn="l">
              <a:buFont typeface="Arial" panose="020B0604020202020204" pitchFamily="34" charset="0"/>
              <a:buChar char="•"/>
            </a:pPr>
            <a:r>
              <a:rPr lang="en-US" sz="1800" dirty="0">
                <a:effectLst/>
                <a:latin typeface="Arial" panose="020B0604020202020204" pitchFamily="34" charset="0"/>
                <a:cs typeface="Arial" panose="020B0604020202020204" pitchFamily="34" charset="0"/>
              </a:rPr>
              <a:t>If extensive conjunctions are necessary for clarity, the sentence should be decomposed into  shorter sentences.</a:t>
            </a:r>
            <a:endParaRPr lang="en-US" sz="1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EA8E7D-78E0-4B9D-862A-10F97BF10786}"/>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0E98E426-E9DC-1DF1-5C52-A79E6DF4A6DC}"/>
              </a:ext>
            </a:extLst>
          </p:cNvPr>
          <p:cNvGraphicFramePr>
            <a:graphicFrameLocks noChangeAspect="1"/>
          </p:cNvGraphicFramePr>
          <p:nvPr>
            <p:extLst>
              <p:ext uri="{D42A27DB-BD31-4B8C-83A1-F6EECF244321}">
                <p14:modId xmlns:p14="http://schemas.microsoft.com/office/powerpoint/2010/main" val="3172731143"/>
              </p:ext>
            </p:extLst>
          </p:nvPr>
        </p:nvGraphicFramePr>
        <p:xfrm>
          <a:off x="222143" y="192495"/>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22143" y="1924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71823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D99FF86-0778-4005-8B26-9E333B0B0462}"/>
              </a:ext>
            </a:extLst>
          </p:cNvPr>
          <p:cNvSpPr txBox="1"/>
          <p:nvPr/>
        </p:nvSpPr>
        <p:spPr>
          <a:xfrm>
            <a:off x="1740842" y="1909048"/>
            <a:ext cx="8710316" cy="3093154"/>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Each requirement should have a complete sentence with no buzzwords or acronyms.</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Don’t use vague and unverifiable terms. For example: user-friendly, versatile, robust, approximately, minimal impact, easy, sufficient, flexible, adequate, fast, large, small, etc. This will cause difficulties to define their test cases.</a:t>
            </a: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Each statement that defines a requirement must contain the word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Use positive statements such as “the system shall…”, instead of “the system shall not…”</a:t>
            </a:r>
          </a:p>
          <a:p>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ECE8D7-63E7-485E-AC49-52F3FACC57B6}"/>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DAF66522-EAFD-E202-A0C4-418797A5649C}"/>
              </a:ext>
            </a:extLst>
          </p:cNvPr>
          <p:cNvGraphicFramePr>
            <a:graphicFrameLocks noChangeAspect="1"/>
          </p:cNvGraphicFramePr>
          <p:nvPr>
            <p:extLst>
              <p:ext uri="{D42A27DB-BD31-4B8C-83A1-F6EECF244321}">
                <p14:modId xmlns:p14="http://schemas.microsoft.com/office/powerpoint/2010/main" val="2008652480"/>
              </p:ext>
            </p:extLst>
          </p:nvPr>
        </p:nvGraphicFramePr>
        <p:xfrm>
          <a:off x="220926" y="192495"/>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20926" y="1924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5286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B8D9AC-10B4-45EC-BBFF-BC611235268D}"/>
              </a:ext>
            </a:extLst>
          </p:cNvPr>
          <p:cNvSpPr txBox="1"/>
          <p:nvPr/>
        </p:nvSpPr>
        <p:spPr>
          <a:xfrm>
            <a:off x="450208" y="1710462"/>
            <a:ext cx="10278752" cy="3729226"/>
          </a:xfrm>
          <a:prstGeom prst="rect">
            <a:avLst/>
          </a:prstGeom>
          <a:noFill/>
        </p:spPr>
        <p:txBody>
          <a:bodyPr wrap="square">
            <a:spAutoFit/>
          </a:bodyPr>
          <a:lstStyle/>
          <a:p>
            <a:pPr>
              <a:spcAft>
                <a:spcPts val="500"/>
              </a:spcAft>
            </a:pPr>
            <a:r>
              <a:rPr lang="en-US" b="1" dirty="0">
                <a:effectLst/>
                <a:latin typeface="Arial" panose="020B0604020202020204" pitchFamily="34" charset="0"/>
                <a:cs typeface="Arial" panose="020B0604020202020204" pitchFamily="34" charset="0"/>
              </a:rPr>
              <a:t>Examples Using Correct </a:t>
            </a:r>
            <a:r>
              <a:rPr lang="en-US" b="1" dirty="0">
                <a:latin typeface="Arial" panose="020B0604020202020204" pitchFamily="34" charset="0"/>
                <a:cs typeface="Arial" panose="020B0604020202020204" pitchFamily="34" charset="0"/>
              </a:rPr>
              <a:t>T</a:t>
            </a:r>
            <a:r>
              <a:rPr lang="en-US" b="1" dirty="0">
                <a:effectLst/>
                <a:latin typeface="Arial" panose="020B0604020202020204" pitchFamily="34" charset="0"/>
                <a:cs typeface="Arial" panose="020B0604020202020204" pitchFamily="34" charset="0"/>
              </a:rPr>
              <a:t>erms</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finger rehab device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be capable of exerting 3-axis forces at each fingertip with output </a:t>
            </a:r>
            <a:br>
              <a:rPr lang="en-US" sz="1800" dirty="0">
                <a:effectLst/>
                <a:latin typeface="Arial" panose="020B0604020202020204" pitchFamily="34" charset="0"/>
                <a:cs typeface="Arial" panose="020B0604020202020204" pitchFamily="34" charset="0"/>
              </a:rPr>
            </a:br>
            <a:r>
              <a:rPr lang="en-US" sz="1800" dirty="0">
                <a:effectLst/>
                <a:latin typeface="Arial" panose="020B0604020202020204" pitchFamily="34" charset="0"/>
                <a:cs typeface="Arial" panose="020B0604020202020204" pitchFamily="34" charset="0"/>
              </a:rPr>
              <a:t>force ranges up to 3.5 N.</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buildings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withstand wind loads of 150 mph.</a:t>
            </a: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scooter </a:t>
            </a:r>
            <a:r>
              <a:rPr lang="en-US" sz="1800" b="1" dirty="0">
                <a:effectLst/>
                <a:latin typeface="Arial" panose="020B0604020202020204" pitchFamily="34" charset="0"/>
                <a:cs typeface="Arial" panose="020B0604020202020204" pitchFamily="34" charset="0"/>
              </a:rPr>
              <a:t>shall </a:t>
            </a:r>
            <a:r>
              <a:rPr lang="en-US" sz="1800" dirty="0">
                <a:effectLst/>
                <a:latin typeface="Arial" panose="020B0604020202020204" pitchFamily="34" charset="0"/>
                <a:cs typeface="Arial" panose="020B0604020202020204" pitchFamily="34" charset="0"/>
              </a:rPr>
              <a:t>have </a:t>
            </a:r>
            <a:r>
              <a:rPr lang="en-US" dirty="0">
                <a:latin typeface="Arial" panose="020B0604020202020204" pitchFamily="34" charset="0"/>
                <a:cs typeface="Arial" panose="020B0604020202020204" pitchFamily="34" charset="0"/>
              </a:rPr>
              <a:t>a</a:t>
            </a:r>
            <a:r>
              <a:rPr lang="en-US" sz="1800" dirty="0">
                <a:effectLst/>
                <a:latin typeface="Arial" panose="020B0604020202020204" pitchFamily="34" charset="0"/>
                <a:cs typeface="Arial" panose="020B0604020202020204" pitchFamily="34" charset="0"/>
              </a:rPr>
              <a:t> maximum speed of 10 mph.</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500"/>
              </a:spcAft>
            </a:pPr>
            <a:r>
              <a:rPr lang="en-US" b="1" dirty="0">
                <a:effectLst/>
                <a:latin typeface="Arial" panose="020B0604020202020204" pitchFamily="34" charset="0"/>
                <a:cs typeface="Arial" panose="020B0604020202020204" pitchFamily="34" charset="0"/>
              </a:rPr>
              <a:t>Examples Using Incorrect </a:t>
            </a:r>
            <a:r>
              <a:rPr lang="en-US" b="1" dirty="0">
                <a:latin typeface="Arial" panose="020B0604020202020204" pitchFamily="34" charset="0"/>
                <a:cs typeface="Arial" panose="020B0604020202020204" pitchFamily="34" charset="0"/>
              </a:rPr>
              <a:t>T</a:t>
            </a:r>
            <a:r>
              <a:rPr lang="en-US" b="1" dirty="0">
                <a:effectLst/>
                <a:latin typeface="Arial" panose="020B0604020202020204" pitchFamily="34" charset="0"/>
                <a:cs typeface="Arial" panose="020B0604020202020204" pitchFamily="34" charset="0"/>
              </a:rPr>
              <a:t>erms</a:t>
            </a:r>
          </a:p>
          <a:p>
            <a:pPr marL="285750" indent="-285750">
              <a:spcAft>
                <a:spcPts val="900"/>
              </a:spcAft>
              <a:buFont typeface="Arial" panose="020B0604020202020204" pitchFamily="34" charset="0"/>
              <a:buChar char="•"/>
            </a:pPr>
            <a:r>
              <a:rPr lang="en-US" sz="1800" dirty="0">
                <a:latin typeface="Arial" panose="020B0604020202020204" pitchFamily="34" charset="0"/>
                <a:cs typeface="Arial" panose="020B0604020202020204" pitchFamily="34" charset="0"/>
              </a:rPr>
              <a:t>T</a:t>
            </a:r>
            <a:r>
              <a:rPr lang="en-US" sz="1800" dirty="0">
                <a:effectLst/>
                <a:latin typeface="Arial" panose="020B0604020202020204" pitchFamily="34" charset="0"/>
                <a:cs typeface="Arial" panose="020B0604020202020204" pitchFamily="34" charset="0"/>
              </a:rPr>
              <a:t>he finger rehab device </a:t>
            </a:r>
            <a:r>
              <a:rPr lang="en-US" sz="1800" b="1" dirty="0">
                <a:effectLst/>
                <a:latin typeface="Arial" panose="020B0604020202020204" pitchFamily="34" charset="0"/>
                <a:cs typeface="Arial" panose="020B0604020202020204" pitchFamily="34" charset="0"/>
              </a:rPr>
              <a:t>shall not </a:t>
            </a:r>
            <a:r>
              <a:rPr lang="en-US" sz="1800" dirty="0">
                <a:effectLst/>
                <a:latin typeface="Arial" panose="020B0604020202020204" pitchFamily="34" charset="0"/>
                <a:cs typeface="Arial" panose="020B0604020202020204" pitchFamily="34" charset="0"/>
              </a:rPr>
              <a:t>be capable of exerting 3-axis forces at each fingertip with output force ranges up to 3.5 N.</a:t>
            </a:r>
          </a:p>
          <a:p>
            <a:pPr marL="285750" indent="-28575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buildings </a:t>
            </a:r>
            <a:r>
              <a:rPr lang="en-US" sz="1800" b="1" dirty="0">
                <a:effectLst/>
                <a:latin typeface="Arial" panose="020B0604020202020204" pitchFamily="34" charset="0"/>
                <a:cs typeface="Arial" panose="020B0604020202020204" pitchFamily="34" charset="0"/>
              </a:rPr>
              <a:t>will</a:t>
            </a:r>
            <a:r>
              <a:rPr lang="en-US" sz="1800" dirty="0">
                <a:effectLst/>
                <a:latin typeface="Arial" panose="020B0604020202020204" pitchFamily="34" charset="0"/>
                <a:cs typeface="Arial" panose="020B0604020202020204" pitchFamily="34" charset="0"/>
              </a:rPr>
              <a:t> withstand wind loads of 150 mph.</a:t>
            </a:r>
          </a:p>
          <a:p>
            <a:pPr marL="285750" indent="-28575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scooter </a:t>
            </a:r>
            <a:r>
              <a:rPr lang="en-US" sz="1800" b="1" dirty="0">
                <a:effectLst/>
                <a:latin typeface="Arial" panose="020B0604020202020204" pitchFamily="34" charset="0"/>
                <a:cs typeface="Arial" panose="020B0604020202020204" pitchFamily="34" charset="0"/>
              </a:rPr>
              <a:t>should</a:t>
            </a:r>
            <a:r>
              <a:rPr lang="en-US" sz="1800" dirty="0">
                <a:effectLst/>
                <a:latin typeface="Arial" panose="020B0604020202020204" pitchFamily="34" charset="0"/>
                <a:cs typeface="Arial" panose="020B0604020202020204" pitchFamily="34" charset="0"/>
              </a:rPr>
              <a:t> have </a:t>
            </a:r>
            <a:r>
              <a:rPr lang="en-US" dirty="0">
                <a:latin typeface="Arial" panose="020B0604020202020204" pitchFamily="34" charset="0"/>
                <a:cs typeface="Arial" panose="020B0604020202020204" pitchFamily="34" charset="0"/>
              </a:rPr>
              <a:t>a</a:t>
            </a:r>
            <a:r>
              <a:rPr lang="en-US" sz="1800" dirty="0">
                <a:effectLst/>
                <a:latin typeface="Arial" panose="020B0604020202020204" pitchFamily="34" charset="0"/>
                <a:cs typeface="Arial" panose="020B0604020202020204" pitchFamily="34" charset="0"/>
              </a:rPr>
              <a:t> maximum speed of 10 mph.</a:t>
            </a:r>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5411D3-A38F-4968-B175-F7E122983852}"/>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B9BED68E-6151-6A1A-AAB8-7B9706CA3855}"/>
              </a:ext>
            </a:extLst>
          </p:cNvPr>
          <p:cNvGraphicFramePr>
            <a:graphicFrameLocks noChangeAspect="1"/>
          </p:cNvGraphicFramePr>
          <p:nvPr>
            <p:extLst>
              <p:ext uri="{D42A27DB-BD31-4B8C-83A1-F6EECF244321}">
                <p14:modId xmlns:p14="http://schemas.microsoft.com/office/powerpoint/2010/main" val="1107966444"/>
              </p:ext>
            </p:extLst>
          </p:nvPr>
        </p:nvGraphicFramePr>
        <p:xfrm>
          <a:off x="181047" y="159104"/>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81047" y="15910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36914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74AE03-7315-4B2B-9069-0D8CC3136837}"/>
              </a:ext>
            </a:extLst>
          </p:cNvPr>
          <p:cNvSpPr txBox="1"/>
          <p:nvPr/>
        </p:nvSpPr>
        <p:spPr>
          <a:xfrm>
            <a:off x="1009593" y="1704770"/>
            <a:ext cx="9546336" cy="4524315"/>
          </a:xfrm>
          <a:prstGeom prst="rect">
            <a:avLst/>
          </a:prstGeom>
          <a:noFill/>
        </p:spPr>
        <p:txBody>
          <a:bodyPr wrap="square">
            <a:spAutoFit/>
          </a:bodyPr>
          <a:lstStyle/>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t>
            </a:r>
            <a:r>
              <a:rPr lang="en-US" sz="1800" b="1" dirty="0">
                <a:effectLst/>
                <a:latin typeface="Arial" panose="020B0604020202020204" pitchFamily="34" charset="0"/>
                <a:cs typeface="Arial" panose="020B0604020202020204" pitchFamily="34" charset="0"/>
              </a:rPr>
              <a:t>Will</a:t>
            </a:r>
            <a:r>
              <a:rPr lang="en-US" sz="1800" dirty="0">
                <a:effectLst/>
                <a:latin typeface="Arial" panose="020B0604020202020204" pitchFamily="34" charset="0"/>
                <a:cs typeface="Arial" panose="020B0604020202020204" pitchFamily="34" charset="0"/>
              </a:rPr>
              <a:t>” should be used only for statements that provide information; and “</a:t>
            </a:r>
            <a:r>
              <a:rPr lang="en-US" sz="1800" b="1" dirty="0">
                <a:effectLst/>
                <a:latin typeface="Arial" panose="020B0604020202020204" pitchFamily="34" charset="0"/>
                <a:cs typeface="Arial" panose="020B0604020202020204" pitchFamily="34" charset="0"/>
              </a:rPr>
              <a:t>Should</a:t>
            </a:r>
            <a:r>
              <a:rPr lang="en-US" sz="1800" dirty="0">
                <a:effectLst/>
                <a:latin typeface="Arial" panose="020B0604020202020204" pitchFamily="34" charset="0"/>
                <a:cs typeface="Arial" panose="020B0604020202020204" pitchFamily="34" charset="0"/>
              </a:rPr>
              <a:t>” be used to represent a goal to be achieved. </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Requirements must be realistic and allow acceptable solutions (what not how). Requirements should state </a:t>
            </a:r>
            <a:r>
              <a:rPr lang="en-US" sz="1800" b="1" dirty="0">
                <a:effectLst/>
                <a:latin typeface="Arial" panose="020B0604020202020204" pitchFamily="34" charset="0"/>
                <a:cs typeface="Arial" panose="020B0604020202020204" pitchFamily="34" charset="0"/>
              </a:rPr>
              <a:t>WHAT</a:t>
            </a:r>
            <a:r>
              <a:rPr lang="en-US" sz="1800" dirty="0">
                <a:effectLst/>
                <a:latin typeface="Arial" panose="020B0604020202020204" pitchFamily="34" charset="0"/>
                <a:cs typeface="Arial" panose="020B0604020202020204" pitchFamily="34" charset="0"/>
              </a:rPr>
              <a:t> is needed, not </a:t>
            </a:r>
            <a:r>
              <a:rPr lang="en-US" sz="1800" b="1" dirty="0">
                <a:effectLst/>
                <a:latin typeface="Arial" panose="020B0604020202020204" pitchFamily="34" charset="0"/>
                <a:cs typeface="Arial" panose="020B0604020202020204" pitchFamily="34" charset="0"/>
              </a:rPr>
              <a:t>HOW</a:t>
            </a:r>
            <a:r>
              <a:rPr lang="en-US" sz="1800" dirty="0">
                <a:effectLst/>
                <a:latin typeface="Arial" panose="020B0604020202020204" pitchFamily="34" charset="0"/>
                <a:cs typeface="Arial" panose="020B0604020202020204" pitchFamily="34" charset="0"/>
              </a:rPr>
              <a:t> to provide it.</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Requirements must be quantifiable, testable, and verifiable.</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Do not use “To Be Determined” </a:t>
            </a:r>
            <a:r>
              <a:rPr lang="en-US" sz="1800" b="1" dirty="0">
                <a:effectLst/>
                <a:latin typeface="Arial" panose="020B0604020202020204" pitchFamily="34" charset="0"/>
                <a:cs typeface="Arial" panose="020B0604020202020204" pitchFamily="34" charset="0"/>
              </a:rPr>
              <a:t>(TBD) </a:t>
            </a:r>
            <a:r>
              <a:rPr lang="en-US" sz="1800" dirty="0">
                <a:effectLst/>
                <a:latin typeface="Arial" panose="020B0604020202020204" pitchFamily="34" charset="0"/>
                <a:cs typeface="Arial" panose="020B0604020202020204" pitchFamily="34" charset="0"/>
              </a:rPr>
              <a:t>and “To Be Resolved” </a:t>
            </a:r>
            <a:r>
              <a:rPr lang="en-US" sz="1800" b="1" dirty="0">
                <a:effectLst/>
                <a:latin typeface="Arial" panose="020B0604020202020204" pitchFamily="34" charset="0"/>
                <a:cs typeface="Arial" panose="020B0604020202020204" pitchFamily="34" charset="0"/>
              </a:rPr>
              <a:t>(TBR). </a:t>
            </a:r>
            <a:r>
              <a:rPr lang="en-US" sz="1800" dirty="0">
                <a:effectLst/>
                <a:latin typeface="Arial" panose="020B0604020202020204" pitchFamily="34" charset="0"/>
                <a:cs typeface="Arial" panose="020B0604020202020204" pitchFamily="34" charset="0"/>
              </a:rPr>
              <a:t>Use the current best estimate within brackets [value] in the requirement and state your basis for why the value is still an estimate.</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State tolerances for qualitative values. For example, less than; greater than or equal to; plus or minus; root mean squares.</a:t>
            </a:r>
          </a:p>
          <a:p>
            <a:br>
              <a:rPr lang="en-US" sz="1800" dirty="0">
                <a:effectLst/>
              </a:rPr>
            </a:br>
            <a:endParaRPr lang="en-US" sz="18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23B2F47-0EB1-47C1-A905-F797CD19C8E5}"/>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46A4DF75-F99B-F2BD-1CD9-F3ABAA541187}"/>
              </a:ext>
            </a:extLst>
          </p:cNvPr>
          <p:cNvGraphicFramePr>
            <a:graphicFrameLocks noChangeAspect="1"/>
          </p:cNvGraphicFramePr>
          <p:nvPr>
            <p:extLst>
              <p:ext uri="{D42A27DB-BD31-4B8C-83A1-F6EECF244321}">
                <p14:modId xmlns:p14="http://schemas.microsoft.com/office/powerpoint/2010/main" val="3012032314"/>
              </p:ext>
            </p:extLst>
          </p:nvPr>
        </p:nvGraphicFramePr>
        <p:xfrm>
          <a:off x="139950" y="192495"/>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39950" y="1924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73980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B6BC68-14F8-4998-AA76-61461443BEF1}"/>
              </a:ext>
            </a:extLst>
          </p:cNvPr>
          <p:cNvSpPr txBox="1"/>
          <p:nvPr/>
        </p:nvSpPr>
        <p:spPr>
          <a:xfrm>
            <a:off x="1903419" y="1169640"/>
            <a:ext cx="9377290" cy="707886"/>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requirement</a:t>
            </a:r>
            <a:r>
              <a:rPr lang="en-US" sz="2000" dirty="0">
                <a:latin typeface="Arial" panose="020B0604020202020204" pitchFamily="34" charset="0"/>
                <a:cs typeface="Arial" panose="020B0604020202020204" pitchFamily="34" charset="0"/>
              </a:rPr>
              <a:t> is specific documented physical and functional capabilities and attributes that a particular design, product, or process must be able to perform.</a:t>
            </a:r>
          </a:p>
        </p:txBody>
      </p:sp>
      <p:pic>
        <p:nvPicPr>
          <p:cNvPr id="4" name="Picture 3">
            <a:extLst>
              <a:ext uri="{FF2B5EF4-FFF2-40B4-BE49-F238E27FC236}">
                <a16:creationId xmlns:a16="http://schemas.microsoft.com/office/drawing/2014/main" id="{E595DBBF-E5E3-4CAC-B17C-8AC39E2723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2790" y="2134647"/>
            <a:ext cx="10972822" cy="3992888"/>
          </a:xfrm>
          <a:prstGeom prst="rect">
            <a:avLst/>
          </a:prstGeom>
        </p:spPr>
      </p:pic>
      <p:sp>
        <p:nvSpPr>
          <p:cNvPr id="11" name="TextBox 10">
            <a:extLst>
              <a:ext uri="{FF2B5EF4-FFF2-40B4-BE49-F238E27FC236}">
                <a16:creationId xmlns:a16="http://schemas.microsoft.com/office/drawing/2014/main" id="{BAF78660-D6CC-418E-A68E-48F2A1B5FB38}"/>
              </a:ext>
            </a:extLst>
          </p:cNvPr>
          <p:cNvSpPr txBox="1"/>
          <p:nvPr/>
        </p:nvSpPr>
        <p:spPr>
          <a:xfrm>
            <a:off x="3470930" y="293703"/>
            <a:ext cx="7079342"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Requirements Development Process</a:t>
            </a:r>
          </a:p>
        </p:txBody>
      </p:sp>
      <p:sp>
        <p:nvSpPr>
          <p:cNvPr id="13" name="TextBox 12">
            <a:extLst>
              <a:ext uri="{FF2B5EF4-FFF2-40B4-BE49-F238E27FC236}">
                <a16:creationId xmlns:a16="http://schemas.microsoft.com/office/drawing/2014/main" id="{867D27ED-C4EC-4B98-BF8F-834B5325CE5A}"/>
              </a:ext>
            </a:extLst>
          </p:cNvPr>
          <p:cNvSpPr txBox="1"/>
          <p:nvPr/>
        </p:nvSpPr>
        <p:spPr>
          <a:xfrm>
            <a:off x="3670811" y="5688360"/>
            <a:ext cx="6099716" cy="338554"/>
          </a:xfrm>
          <a:prstGeom prst="rect">
            <a:avLst/>
          </a:prstGeom>
          <a:noFill/>
        </p:spPr>
        <p:txBody>
          <a:bodyPr wrap="square">
            <a:spAutoFit/>
          </a:bodyPr>
          <a:lstStyle/>
          <a:p>
            <a:pPr algn="ctr"/>
            <a:r>
              <a:rPr lang="en-US" sz="1600" b="1" i="1" dirty="0">
                <a:latin typeface="Times New Roman" panose="02020603050405020304" pitchFamily="18" charset="0"/>
                <a:cs typeface="Times New Roman" panose="02020603050405020304" pitchFamily="18" charset="0"/>
              </a:rPr>
              <a:t>Figure 2.1</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Requirements development process.</a:t>
            </a:r>
          </a:p>
        </p:txBody>
      </p:sp>
      <p:graphicFrame>
        <p:nvGraphicFramePr>
          <p:cNvPr id="2" name="Object 1">
            <a:extLst>
              <a:ext uri="{FF2B5EF4-FFF2-40B4-BE49-F238E27FC236}">
                <a16:creationId xmlns:a16="http://schemas.microsoft.com/office/drawing/2014/main" id="{0CFC5BED-9979-8A29-C735-62926CC538BF}"/>
              </a:ext>
            </a:extLst>
          </p:cNvPr>
          <p:cNvGraphicFramePr>
            <a:graphicFrameLocks noChangeAspect="1"/>
          </p:cNvGraphicFramePr>
          <p:nvPr>
            <p:extLst>
              <p:ext uri="{D42A27DB-BD31-4B8C-83A1-F6EECF244321}">
                <p14:modId xmlns:p14="http://schemas.microsoft.com/office/powerpoint/2010/main" val="3926474228"/>
              </p:ext>
            </p:extLst>
          </p:nvPr>
        </p:nvGraphicFramePr>
        <p:xfrm>
          <a:off x="349256" y="19473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9256" y="19473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07534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89F697-3671-4201-9AD9-7561BBB5F57A}"/>
              </a:ext>
            </a:extLst>
          </p:cNvPr>
          <p:cNvSpPr txBox="1"/>
          <p:nvPr/>
        </p:nvSpPr>
        <p:spPr>
          <a:xfrm>
            <a:off x="678822" y="1711190"/>
            <a:ext cx="6746106" cy="2499402"/>
          </a:xfrm>
          <a:prstGeom prst="rect">
            <a:avLst/>
          </a:prstGeom>
          <a:noFill/>
        </p:spPr>
        <p:txBody>
          <a:bodyPr wrap="square">
            <a:spAutoFit/>
          </a:bodyPr>
          <a:lstStyle/>
          <a:p>
            <a:r>
              <a:rPr lang="en-US" sz="1800" b="1" dirty="0">
                <a:effectLst/>
                <a:latin typeface="Arial" panose="020B0604020202020204" pitchFamily="34" charset="0"/>
                <a:cs typeface="Arial" panose="020B0604020202020204" pitchFamily="34" charset="0"/>
              </a:rPr>
              <a:t>Check Requirements Reliability &amp; Correctness</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Is each requirement correct and as clear as possible?</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requirements technically feasible and realistic?</a:t>
            </a:r>
            <a:endParaRPr lang="en-US" sz="1800" dirty="0">
              <a:latin typeface="Arial" panose="020B0604020202020204" pitchFamily="34" charset="0"/>
              <a:cs typeface="Arial" panose="020B0604020202020204" pitchFamily="34" charset="0"/>
            </a:endParaRP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requirements measurable, testable, and verifiable? </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reliability requirements specified?</a:t>
            </a:r>
            <a:endParaRPr lang="en-US" sz="1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69E8CD-4268-4FD1-9569-BAB820555617}"/>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FC4A5FF5-2330-3CA3-DB08-53818FB1E3E0}"/>
              </a:ext>
            </a:extLst>
          </p:cNvPr>
          <p:cNvGraphicFramePr>
            <a:graphicFrameLocks noChangeAspect="1"/>
          </p:cNvGraphicFramePr>
          <p:nvPr>
            <p:extLst>
              <p:ext uri="{D42A27DB-BD31-4B8C-83A1-F6EECF244321}">
                <p14:modId xmlns:p14="http://schemas.microsoft.com/office/powerpoint/2010/main" val="2142644055"/>
              </p:ext>
            </p:extLst>
          </p:nvPr>
        </p:nvGraphicFramePr>
        <p:xfrm>
          <a:off x="139949" y="192495"/>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39949" y="1924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89119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82D76D-2205-4789-9C62-D5A435D760FB}"/>
              </a:ext>
            </a:extLst>
          </p:cNvPr>
          <p:cNvSpPr txBox="1"/>
          <p:nvPr/>
        </p:nvSpPr>
        <p:spPr>
          <a:xfrm>
            <a:off x="490803" y="2828835"/>
            <a:ext cx="5315712"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Requirement decomposition is a complex system engineering task. When developing large systems</a:t>
            </a:r>
          </a:p>
          <a:p>
            <a:pPr algn="l"/>
            <a:r>
              <a:rPr lang="en-US" sz="1800" b="0" i="0" u="none" strike="noStrike" baseline="0" dirty="0">
                <a:latin typeface="Arial" panose="020B0604020202020204" pitchFamily="34" charset="0"/>
                <a:cs typeface="Arial" panose="020B0604020202020204" pitchFamily="34" charset="0"/>
              </a:rPr>
              <a:t>it is important that the requirement decomposition process is performed.</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EB8CD4-EFAD-45FF-8FAE-6AA88D681887}"/>
              </a:ext>
            </a:extLst>
          </p:cNvPr>
          <p:cNvPicPr>
            <a:picLocks noChangeAspect="1"/>
          </p:cNvPicPr>
          <p:nvPr/>
        </p:nvPicPr>
        <p:blipFill>
          <a:blip r:embed="rId2"/>
          <a:stretch>
            <a:fillRect/>
          </a:stretch>
        </p:blipFill>
        <p:spPr>
          <a:xfrm>
            <a:off x="6253252" y="1407498"/>
            <a:ext cx="4872235" cy="3885351"/>
          </a:xfrm>
          <a:prstGeom prst="rect">
            <a:avLst/>
          </a:prstGeom>
        </p:spPr>
      </p:pic>
      <p:sp>
        <p:nvSpPr>
          <p:cNvPr id="11" name="TextBox 10">
            <a:extLst>
              <a:ext uri="{FF2B5EF4-FFF2-40B4-BE49-F238E27FC236}">
                <a16:creationId xmlns:a16="http://schemas.microsoft.com/office/drawing/2014/main" id="{BF1E149B-632E-4B54-98F1-21E1BAC60954}"/>
              </a:ext>
            </a:extLst>
          </p:cNvPr>
          <p:cNvSpPr txBox="1"/>
          <p:nvPr/>
        </p:nvSpPr>
        <p:spPr>
          <a:xfrm>
            <a:off x="6096000" y="5522434"/>
            <a:ext cx="542633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2.13: </a:t>
            </a:r>
            <a:r>
              <a:rPr lang="en-US" sz="1400" b="0" i="0" u="none" strike="noStrike" baseline="0" dirty="0">
                <a:latin typeface="Times New Roman" panose="02020603050405020304" pitchFamily="18" charset="0"/>
                <a:cs typeface="Times New Roman" panose="02020603050405020304" pitchFamily="18" charset="0"/>
              </a:rPr>
              <a:t>Requirement decomposition of a new start-up company.</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A4F0923-830D-4D94-94A9-11ED3D2EF13C}"/>
              </a:ext>
            </a:extLst>
          </p:cNvPr>
          <p:cNvSpPr txBox="1"/>
          <p:nvPr/>
        </p:nvSpPr>
        <p:spPr>
          <a:xfrm>
            <a:off x="3049191" y="593138"/>
            <a:ext cx="6093618" cy="584775"/>
          </a:xfrm>
          <a:prstGeom prst="rect">
            <a:avLst/>
          </a:prstGeom>
          <a:noFill/>
        </p:spPr>
        <p:txBody>
          <a:bodyPr wrap="square">
            <a:spAutoFit/>
          </a:bodyPr>
          <a:lstStyle/>
          <a:p>
            <a:pPr algn="ctr">
              <a:spcAft>
                <a:spcPts val="500"/>
              </a:spcAft>
            </a:pPr>
            <a:r>
              <a:rPr lang="en-US" sz="3200" i="0" u="none" strike="noStrike" baseline="0" dirty="0">
                <a:latin typeface="Arial" panose="020B0604020202020204" pitchFamily="34" charset="0"/>
                <a:cs typeface="Arial" panose="020B0604020202020204" pitchFamily="34" charset="0"/>
              </a:rPr>
              <a:t>Requirement Decomposition</a:t>
            </a:r>
          </a:p>
        </p:txBody>
      </p:sp>
      <p:graphicFrame>
        <p:nvGraphicFramePr>
          <p:cNvPr id="2" name="Object 1">
            <a:extLst>
              <a:ext uri="{FF2B5EF4-FFF2-40B4-BE49-F238E27FC236}">
                <a16:creationId xmlns:a16="http://schemas.microsoft.com/office/drawing/2014/main" id="{46E99E8A-5E39-FB3D-78C2-8F2680ADFD47}"/>
              </a:ext>
            </a:extLst>
          </p:cNvPr>
          <p:cNvGraphicFramePr>
            <a:graphicFrameLocks noChangeAspect="1"/>
          </p:cNvGraphicFramePr>
          <p:nvPr>
            <p:extLst>
              <p:ext uri="{D42A27DB-BD31-4B8C-83A1-F6EECF244321}">
                <p14:modId xmlns:p14="http://schemas.microsoft.com/office/powerpoint/2010/main" val="2796362307"/>
              </p:ext>
            </p:extLst>
          </p:nvPr>
        </p:nvGraphicFramePr>
        <p:xfrm>
          <a:off x="222143" y="23039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23039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750663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0AED7-0698-446C-B870-709353E52B33}"/>
              </a:ext>
            </a:extLst>
          </p:cNvPr>
          <p:cNvSpPr/>
          <p:nvPr/>
        </p:nvSpPr>
        <p:spPr>
          <a:xfrm>
            <a:off x="3016703" y="559827"/>
            <a:ext cx="4535217"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House of Quality (HOQ)</a:t>
            </a:r>
          </a:p>
        </p:txBody>
      </p:sp>
      <p:sp>
        <p:nvSpPr>
          <p:cNvPr id="3" name="Rectangle 2">
            <a:extLst>
              <a:ext uri="{FF2B5EF4-FFF2-40B4-BE49-F238E27FC236}">
                <a16:creationId xmlns:a16="http://schemas.microsoft.com/office/drawing/2014/main" id="{B12E29C9-B2DA-4B70-9358-E3AF8E8A8CE9}"/>
              </a:ext>
            </a:extLst>
          </p:cNvPr>
          <p:cNvSpPr/>
          <p:nvPr/>
        </p:nvSpPr>
        <p:spPr>
          <a:xfrm>
            <a:off x="785540" y="3050443"/>
            <a:ext cx="4462326"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Afterward, Toyota improved the QFD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introduced the House of Quality (HOQ).</a:t>
            </a:r>
          </a:p>
        </p:txBody>
      </p:sp>
      <p:sp>
        <p:nvSpPr>
          <p:cNvPr id="6" name="Rectangle 5">
            <a:extLst>
              <a:ext uri="{FF2B5EF4-FFF2-40B4-BE49-F238E27FC236}">
                <a16:creationId xmlns:a16="http://schemas.microsoft.com/office/drawing/2014/main" id="{ADCC416B-870B-4CCD-86E5-5944CDC7B612}"/>
              </a:ext>
            </a:extLst>
          </p:cNvPr>
          <p:cNvSpPr/>
          <p:nvPr/>
        </p:nvSpPr>
        <p:spPr>
          <a:xfrm>
            <a:off x="7290815" y="5895004"/>
            <a:ext cx="3499105" cy="307777"/>
          </a:xfrm>
          <a:prstGeom prst="rect">
            <a:avLst/>
          </a:prstGeom>
        </p:spPr>
        <p:txBody>
          <a:bodyPr wrap="square">
            <a:spAutoFit/>
          </a:bodyPr>
          <a:lstStyle/>
          <a:p>
            <a:r>
              <a:rPr lang="en-US" sz="1400" b="1" i="1" dirty="0">
                <a:latin typeface="Times New Roman" panose="02020603050405020304" pitchFamily="18" charset="0"/>
                <a:cs typeface="Times New Roman" panose="02020603050405020304" pitchFamily="18" charset="0"/>
              </a:rPr>
              <a:t>Figure 2.14</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House of Quality (HOQ).</a:t>
            </a:r>
          </a:p>
        </p:txBody>
      </p:sp>
      <p:pic>
        <p:nvPicPr>
          <p:cNvPr id="5" name="Picture 4">
            <a:extLst>
              <a:ext uri="{FF2B5EF4-FFF2-40B4-BE49-F238E27FC236}">
                <a16:creationId xmlns:a16="http://schemas.microsoft.com/office/drawing/2014/main" id="{2DAB0967-A1D5-40D4-A160-27C0C430FD75}"/>
              </a:ext>
            </a:extLst>
          </p:cNvPr>
          <p:cNvPicPr>
            <a:picLocks noChangeAspect="1"/>
          </p:cNvPicPr>
          <p:nvPr/>
        </p:nvPicPr>
        <p:blipFill>
          <a:blip r:embed="rId2"/>
          <a:stretch>
            <a:fillRect/>
          </a:stretch>
        </p:blipFill>
        <p:spPr>
          <a:xfrm>
            <a:off x="6807782" y="1219807"/>
            <a:ext cx="3701468" cy="4599992"/>
          </a:xfrm>
          <a:prstGeom prst="rect">
            <a:avLst/>
          </a:prstGeom>
        </p:spPr>
      </p:pic>
      <p:graphicFrame>
        <p:nvGraphicFramePr>
          <p:cNvPr id="4" name="Object 3">
            <a:extLst>
              <a:ext uri="{FF2B5EF4-FFF2-40B4-BE49-F238E27FC236}">
                <a16:creationId xmlns:a16="http://schemas.microsoft.com/office/drawing/2014/main" id="{53EB4E6A-49EF-9D2D-E535-138339A251B4}"/>
              </a:ext>
            </a:extLst>
          </p:cNvPr>
          <p:cNvGraphicFramePr>
            <a:graphicFrameLocks noChangeAspect="1"/>
          </p:cNvGraphicFramePr>
          <p:nvPr>
            <p:extLst>
              <p:ext uri="{D42A27DB-BD31-4B8C-83A1-F6EECF244321}">
                <p14:modId xmlns:p14="http://schemas.microsoft.com/office/powerpoint/2010/main" val="2118016062"/>
              </p:ext>
            </p:extLst>
          </p:nvPr>
        </p:nvGraphicFramePr>
        <p:xfrm>
          <a:off x="222143" y="18580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18580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3587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66EF8-F2E8-4918-8C2A-BDA46E2D1F26}"/>
              </a:ext>
            </a:extLst>
          </p:cNvPr>
          <p:cNvSpPr/>
          <p:nvPr/>
        </p:nvSpPr>
        <p:spPr>
          <a:xfrm>
            <a:off x="115767" y="3834491"/>
            <a:ext cx="2907351" cy="584775"/>
          </a:xfrm>
          <a:prstGeom prst="rect">
            <a:avLst/>
          </a:prstGeom>
        </p:spPr>
        <p:txBody>
          <a:bodyPr wrap="square">
            <a:spAutoFit/>
          </a:bodyPr>
          <a:lstStyle/>
          <a:p>
            <a:r>
              <a:rPr lang="en-US" sz="1400" b="1" i="1" dirty="0">
                <a:latin typeface="Times New Roman" panose="02020603050405020304" pitchFamily="18" charset="0"/>
                <a:cs typeface="Times New Roman" panose="02020603050405020304" pitchFamily="18" charset="0"/>
              </a:rPr>
              <a:t>Figure 2.15: </a:t>
            </a:r>
            <a:r>
              <a:rPr lang="en-US" sz="1400" dirty="0">
                <a:latin typeface="Times New Roman" panose="02020603050405020304" pitchFamily="18" charset="0"/>
                <a:cs typeface="Times New Roman" panose="02020603050405020304" pitchFamily="18" charset="0"/>
              </a:rPr>
              <a:t>HOQ for the finger     rehab device</a:t>
            </a:r>
            <a:r>
              <a:rPr lang="en-US" dirty="0">
                <a:latin typeface="LMRoman10-Regular"/>
              </a:rPr>
              <a:t>.</a:t>
            </a:r>
            <a:endParaRPr lang="en-US" dirty="0"/>
          </a:p>
        </p:txBody>
      </p:sp>
      <p:pic>
        <p:nvPicPr>
          <p:cNvPr id="6" name="Picture 5">
            <a:extLst>
              <a:ext uri="{FF2B5EF4-FFF2-40B4-BE49-F238E27FC236}">
                <a16:creationId xmlns:a16="http://schemas.microsoft.com/office/drawing/2014/main" id="{FA149A68-5452-4A34-9538-1AB5E0D0A49A}"/>
              </a:ext>
            </a:extLst>
          </p:cNvPr>
          <p:cNvPicPr>
            <a:picLocks noChangeAspect="1"/>
          </p:cNvPicPr>
          <p:nvPr/>
        </p:nvPicPr>
        <p:blipFill>
          <a:blip r:embed="rId2"/>
          <a:stretch>
            <a:fillRect/>
          </a:stretch>
        </p:blipFill>
        <p:spPr>
          <a:xfrm>
            <a:off x="3445042" y="259541"/>
            <a:ext cx="8264876" cy="6001299"/>
          </a:xfrm>
          <a:prstGeom prst="rect">
            <a:avLst/>
          </a:prstGeom>
        </p:spPr>
      </p:pic>
      <p:graphicFrame>
        <p:nvGraphicFramePr>
          <p:cNvPr id="2" name="Object 1">
            <a:extLst>
              <a:ext uri="{FF2B5EF4-FFF2-40B4-BE49-F238E27FC236}">
                <a16:creationId xmlns:a16="http://schemas.microsoft.com/office/drawing/2014/main" id="{70F7A993-9939-835A-2896-0054AA86A0B0}"/>
              </a:ext>
            </a:extLst>
          </p:cNvPr>
          <p:cNvGraphicFramePr>
            <a:graphicFrameLocks noChangeAspect="1"/>
          </p:cNvGraphicFramePr>
          <p:nvPr>
            <p:extLst>
              <p:ext uri="{D42A27DB-BD31-4B8C-83A1-F6EECF244321}">
                <p14:modId xmlns:p14="http://schemas.microsoft.com/office/powerpoint/2010/main" val="3047638921"/>
              </p:ext>
            </p:extLst>
          </p:nvPr>
        </p:nvGraphicFramePr>
        <p:xfrm>
          <a:off x="170563" y="15787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70563" y="15787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80569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B0E3C-74F1-493C-857D-17684AA13ACD}"/>
              </a:ext>
            </a:extLst>
          </p:cNvPr>
          <p:cNvSpPr txBox="1"/>
          <p:nvPr/>
        </p:nvSpPr>
        <p:spPr>
          <a:xfrm>
            <a:off x="2657569" y="684535"/>
            <a:ext cx="6097836"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Concept Development</a:t>
            </a:r>
            <a:endParaRPr lang="en-US"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B6CD14-F1AB-40B5-895B-683B2DD7F745}"/>
              </a:ext>
            </a:extLst>
          </p:cNvPr>
          <p:cNvSpPr txBox="1"/>
          <p:nvPr/>
        </p:nvSpPr>
        <p:spPr>
          <a:xfrm>
            <a:off x="304615" y="3228345"/>
            <a:ext cx="412169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importance rating of engineering characteristics from HOQ analysis can be used for concept development.</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5550834-C927-43D8-ADE2-689EDB815EA4}"/>
              </a:ext>
            </a:extLst>
          </p:cNvPr>
          <p:cNvSpPr txBox="1"/>
          <p:nvPr/>
        </p:nvSpPr>
        <p:spPr>
          <a:xfrm>
            <a:off x="6373279" y="5426547"/>
            <a:ext cx="3547872"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2.16: </a:t>
            </a:r>
            <a:r>
              <a:rPr lang="fr-FR" sz="1400" b="0" i="0" u="none" strike="noStrike" baseline="0" dirty="0">
                <a:latin typeface="Times New Roman" panose="02020603050405020304" pitchFamily="18" charset="0"/>
                <a:cs typeface="Times New Roman" panose="02020603050405020304" pitchFamily="18" charset="0"/>
              </a:rPr>
              <a:t>Concept </a:t>
            </a:r>
            <a:r>
              <a:rPr lang="fr-FR" sz="1400" b="0" i="0" u="none" strike="noStrike" baseline="0" dirty="0" err="1">
                <a:latin typeface="Times New Roman" panose="02020603050405020304" pitchFamily="18" charset="0"/>
                <a:cs typeface="Times New Roman" panose="02020603050405020304" pitchFamily="18" charset="0"/>
              </a:rPr>
              <a:t>selection</a:t>
            </a:r>
            <a:r>
              <a:rPr lang="fr-FR" sz="1400" b="0" i="0" u="none" strike="noStrike" baseline="0" dirty="0">
                <a:latin typeface="Times New Roman" panose="02020603050405020304" pitchFamily="18" charset="0"/>
                <a:cs typeface="Times New Roman" panose="02020603050405020304" pitchFamily="18" charset="0"/>
              </a:rPr>
              <a:t> matrix.</a:t>
            </a:r>
            <a:endParaRPr lang="en-US" sz="1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0F5334-405F-45DC-9445-D4A04F716E62}"/>
              </a:ext>
            </a:extLst>
          </p:cNvPr>
          <p:cNvPicPr>
            <a:picLocks noChangeAspect="1"/>
          </p:cNvPicPr>
          <p:nvPr/>
        </p:nvPicPr>
        <p:blipFill>
          <a:blip r:embed="rId2"/>
          <a:stretch>
            <a:fillRect/>
          </a:stretch>
        </p:blipFill>
        <p:spPr>
          <a:xfrm>
            <a:off x="4789709" y="2230947"/>
            <a:ext cx="6780491" cy="2938213"/>
          </a:xfrm>
          <a:prstGeom prst="rect">
            <a:avLst/>
          </a:prstGeom>
        </p:spPr>
      </p:pic>
      <p:graphicFrame>
        <p:nvGraphicFramePr>
          <p:cNvPr id="5" name="Object 4">
            <a:extLst>
              <a:ext uri="{FF2B5EF4-FFF2-40B4-BE49-F238E27FC236}">
                <a16:creationId xmlns:a16="http://schemas.microsoft.com/office/drawing/2014/main" id="{CE9BB8AE-2614-B12B-6EDD-EF3A93B690B2}"/>
              </a:ext>
            </a:extLst>
          </p:cNvPr>
          <p:cNvGraphicFramePr>
            <a:graphicFrameLocks noChangeAspect="1"/>
          </p:cNvGraphicFramePr>
          <p:nvPr>
            <p:extLst>
              <p:ext uri="{D42A27DB-BD31-4B8C-83A1-F6EECF244321}">
                <p14:modId xmlns:p14="http://schemas.microsoft.com/office/powerpoint/2010/main" val="1251578721"/>
              </p:ext>
            </p:extLst>
          </p:nvPr>
        </p:nvGraphicFramePr>
        <p:xfrm>
          <a:off x="201595" y="25143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01595" y="25143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37999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10F1425-56DE-4030-ACC2-1D784492DFC3}"/>
              </a:ext>
            </a:extLst>
          </p:cNvPr>
          <p:cNvSpPr txBox="1"/>
          <p:nvPr/>
        </p:nvSpPr>
        <p:spPr>
          <a:xfrm>
            <a:off x="3048000" y="621635"/>
            <a:ext cx="6096000" cy="584775"/>
          </a:xfrm>
          <a:prstGeom prst="rect">
            <a:avLst/>
          </a:prstGeom>
          <a:noFill/>
        </p:spPr>
        <p:txBody>
          <a:bodyPr wrap="square">
            <a:spAutoFit/>
          </a:bodyPr>
          <a:lstStyle/>
          <a:p>
            <a:pPr algn="ctr"/>
            <a:r>
              <a:rPr lang="en-US" sz="3200" dirty="0">
                <a:effectLst/>
                <a:latin typeface="Arial" panose="020B0604020202020204" pitchFamily="34" charset="0"/>
                <a:cs typeface="Arial" panose="020B0604020202020204" pitchFamily="34" charset="0"/>
              </a:rPr>
              <a:t>Cascading QFD Analysis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09E20F-835D-4580-9A13-9AF8BC5C7616}"/>
              </a:ext>
            </a:extLst>
          </p:cNvPr>
          <p:cNvSpPr txBox="1"/>
          <p:nvPr/>
        </p:nvSpPr>
        <p:spPr>
          <a:xfrm>
            <a:off x="695840" y="1837639"/>
            <a:ext cx="4287901" cy="3970318"/>
          </a:xfrm>
          <a:prstGeom prst="rect">
            <a:avLst/>
          </a:prstGeom>
          <a:noFill/>
        </p:spPr>
        <p:txBody>
          <a:bodyPr wrap="square">
            <a:spAutoFit/>
          </a:bodyPr>
          <a:lstStyle/>
          <a:p>
            <a:pPr algn="just"/>
            <a:r>
              <a:rPr lang="en-US" dirty="0">
                <a:effectLst/>
                <a:latin typeface="Arial" panose="020B0604020202020204" pitchFamily="34" charset="0"/>
                <a:cs typeface="Arial" panose="020B0604020202020204" pitchFamily="34" charset="0"/>
              </a:rPr>
              <a:t>Usually, one QFD may not be sufficient to explain the customer requirements down to actual production. As shown in Figure 2.17, there are four phase processes to develop a product which includes four cascaded House of Qualities (HOQ). This figure shows that QFD is an integrative process for connecting customer requirements to production -- HOWs are refined until the detailed level of production requirements is reached. </a:t>
            </a:r>
            <a:r>
              <a:rPr lang="en-US">
                <a:effectLst/>
                <a:latin typeface="Arial" panose="020B0604020202020204" pitchFamily="34" charset="0"/>
                <a:cs typeface="Arial" panose="020B0604020202020204" pitchFamily="34" charset="0"/>
              </a:rPr>
              <a:t>As seen from this figure, HOWs of phase-I become the WHATs of phase-II.</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4A04C6B-9B3E-47DF-98CD-49C43738533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20382" y="1596982"/>
            <a:ext cx="6043292" cy="3664036"/>
          </a:xfrm>
          <a:prstGeom prst="rect">
            <a:avLst/>
          </a:prstGeom>
        </p:spPr>
      </p:pic>
      <p:sp>
        <p:nvSpPr>
          <p:cNvPr id="17" name="TextBox 16">
            <a:extLst>
              <a:ext uri="{FF2B5EF4-FFF2-40B4-BE49-F238E27FC236}">
                <a16:creationId xmlns:a16="http://schemas.microsoft.com/office/drawing/2014/main" id="{ABB22888-5F2C-4DED-ABB5-BC8F0E3177AA}"/>
              </a:ext>
            </a:extLst>
          </p:cNvPr>
          <p:cNvSpPr txBox="1"/>
          <p:nvPr/>
        </p:nvSpPr>
        <p:spPr>
          <a:xfrm>
            <a:off x="6571619" y="5191034"/>
            <a:ext cx="492454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2.17: </a:t>
            </a:r>
            <a:r>
              <a:rPr lang="en-US" sz="1400" b="0" i="0" u="none" strike="noStrike" baseline="0" dirty="0">
                <a:latin typeface="Times New Roman" panose="02020603050405020304" pitchFamily="18" charset="0"/>
                <a:cs typeface="Times New Roman" panose="02020603050405020304" pitchFamily="18" charset="0"/>
              </a:rPr>
              <a:t>Connecting customer requirements to production</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1D28B709-66AE-26BE-3A76-D10BDA356F3D}"/>
              </a:ext>
            </a:extLst>
          </p:cNvPr>
          <p:cNvGraphicFramePr>
            <a:graphicFrameLocks noChangeAspect="1"/>
          </p:cNvGraphicFramePr>
          <p:nvPr>
            <p:extLst>
              <p:ext uri="{D42A27DB-BD31-4B8C-83A1-F6EECF244321}">
                <p14:modId xmlns:p14="http://schemas.microsoft.com/office/powerpoint/2010/main" val="4199993032"/>
              </p:ext>
            </p:extLst>
          </p:nvPr>
        </p:nvGraphicFramePr>
        <p:xfrm>
          <a:off x="252965" y="18853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18853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0007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678F53B-35E9-4B7D-8AE0-2A7067B68B8C}"/>
              </a:ext>
            </a:extLst>
          </p:cNvPr>
          <p:cNvSpPr txBox="1"/>
          <p:nvPr/>
        </p:nvSpPr>
        <p:spPr>
          <a:xfrm>
            <a:off x="551195" y="3093069"/>
            <a:ext cx="4267547" cy="1384995"/>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Process of Defining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Requirements and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Customer Needs</a:t>
            </a:r>
          </a:p>
        </p:txBody>
      </p:sp>
      <p:pic>
        <p:nvPicPr>
          <p:cNvPr id="11" name="Picture 10">
            <a:extLst>
              <a:ext uri="{FF2B5EF4-FFF2-40B4-BE49-F238E27FC236}">
                <a16:creationId xmlns:a16="http://schemas.microsoft.com/office/drawing/2014/main" id="{F401FA74-1A39-40E5-A3A4-91E505121C6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12766" y="-694092"/>
            <a:ext cx="8389604" cy="8246183"/>
          </a:xfrm>
          <a:prstGeom prst="rect">
            <a:avLst/>
          </a:prstGeom>
        </p:spPr>
      </p:pic>
      <p:sp>
        <p:nvSpPr>
          <p:cNvPr id="14" name="TextBox 13">
            <a:extLst>
              <a:ext uri="{FF2B5EF4-FFF2-40B4-BE49-F238E27FC236}">
                <a16:creationId xmlns:a16="http://schemas.microsoft.com/office/drawing/2014/main" id="{91206B76-2CBB-4DA4-A0ED-15B550865D52}"/>
              </a:ext>
            </a:extLst>
          </p:cNvPr>
          <p:cNvSpPr txBox="1"/>
          <p:nvPr/>
        </p:nvSpPr>
        <p:spPr>
          <a:xfrm>
            <a:off x="5416705" y="5756075"/>
            <a:ext cx="6306014" cy="338554"/>
          </a:xfrm>
          <a:prstGeom prst="rect">
            <a:avLst/>
          </a:prstGeom>
          <a:noFill/>
        </p:spPr>
        <p:txBody>
          <a:bodyPr wrap="square">
            <a:spAutoFit/>
          </a:bodyPr>
          <a:lstStyle/>
          <a:p>
            <a:pPr algn="ctr"/>
            <a:r>
              <a:rPr lang="en-US" sz="1600" b="1" i="1" dirty="0">
                <a:latin typeface="Times New Roman" panose="02020603050405020304" pitchFamily="18" charset="0"/>
                <a:cs typeface="Times New Roman" panose="02020603050405020304" pitchFamily="18" charset="0"/>
              </a:rPr>
              <a:t>Figure 2.2</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Process of defining requirements and customer needs</a:t>
            </a:r>
            <a:endParaRPr lang="en-US" sz="1600" dirty="0"/>
          </a:p>
        </p:txBody>
      </p:sp>
      <p:pic>
        <p:nvPicPr>
          <p:cNvPr id="2" name="Picture 1">
            <a:extLst>
              <a:ext uri="{FF2B5EF4-FFF2-40B4-BE49-F238E27FC236}">
                <a16:creationId xmlns:a16="http://schemas.microsoft.com/office/drawing/2014/main" id="{67D444E7-AA18-47D7-B870-065DEA322429}"/>
              </a:ext>
            </a:extLst>
          </p:cNvPr>
          <p:cNvPicPr>
            <a:picLocks noChangeAspect="1"/>
          </p:cNvPicPr>
          <p:nvPr/>
        </p:nvPicPr>
        <p:blipFill>
          <a:blip r:embed="rId3"/>
          <a:stretch>
            <a:fillRect/>
          </a:stretch>
        </p:blipFill>
        <p:spPr>
          <a:xfrm>
            <a:off x="5698147" y="1100497"/>
            <a:ext cx="5382673" cy="4419458"/>
          </a:xfrm>
          <a:prstGeom prst="rect">
            <a:avLst/>
          </a:prstGeom>
        </p:spPr>
      </p:pic>
      <p:graphicFrame>
        <p:nvGraphicFramePr>
          <p:cNvPr id="3" name="Object 2">
            <a:extLst>
              <a:ext uri="{FF2B5EF4-FFF2-40B4-BE49-F238E27FC236}">
                <a16:creationId xmlns:a16="http://schemas.microsoft.com/office/drawing/2014/main" id="{DCD8FE13-89FD-ED0B-29B5-371836E4514E}"/>
              </a:ext>
            </a:extLst>
          </p:cNvPr>
          <p:cNvGraphicFramePr>
            <a:graphicFrameLocks noChangeAspect="1"/>
          </p:cNvGraphicFramePr>
          <p:nvPr>
            <p:extLst>
              <p:ext uri="{D42A27DB-BD31-4B8C-83A1-F6EECF244321}">
                <p14:modId xmlns:p14="http://schemas.microsoft.com/office/powerpoint/2010/main" val="1318125528"/>
              </p:ext>
            </p:extLst>
          </p:nvPr>
        </p:nvGraphicFramePr>
        <p:xfrm>
          <a:off x="252965" y="209247"/>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52965"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2781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D80BAA-163C-4965-AF0F-ABA65243C90C}"/>
              </a:ext>
            </a:extLst>
          </p:cNvPr>
          <p:cNvSpPr txBox="1"/>
          <p:nvPr/>
        </p:nvSpPr>
        <p:spPr>
          <a:xfrm>
            <a:off x="440853" y="3136612"/>
            <a:ext cx="4972329"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Survey Development</a:t>
            </a:r>
          </a:p>
        </p:txBody>
      </p:sp>
      <p:pic>
        <p:nvPicPr>
          <p:cNvPr id="11" name="Picture 10">
            <a:extLst>
              <a:ext uri="{FF2B5EF4-FFF2-40B4-BE49-F238E27FC236}">
                <a16:creationId xmlns:a16="http://schemas.microsoft.com/office/drawing/2014/main" id="{9F245BF6-A023-4259-89D2-1EC83BD767C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950616" y="-613317"/>
            <a:ext cx="8389604" cy="8028878"/>
          </a:xfrm>
          <a:prstGeom prst="rect">
            <a:avLst/>
          </a:prstGeom>
        </p:spPr>
      </p:pic>
      <p:pic>
        <p:nvPicPr>
          <p:cNvPr id="12" name="Picture 11">
            <a:extLst>
              <a:ext uri="{FF2B5EF4-FFF2-40B4-BE49-F238E27FC236}">
                <a16:creationId xmlns:a16="http://schemas.microsoft.com/office/drawing/2014/main" id="{DB12D5AB-B730-4BE8-8BD0-B54AB000DA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95292" y="886910"/>
            <a:ext cx="5697051" cy="4185149"/>
          </a:xfrm>
          <a:prstGeom prst="rect">
            <a:avLst/>
          </a:prstGeom>
        </p:spPr>
      </p:pic>
      <p:sp>
        <p:nvSpPr>
          <p:cNvPr id="15" name="TextBox 14">
            <a:extLst>
              <a:ext uri="{FF2B5EF4-FFF2-40B4-BE49-F238E27FC236}">
                <a16:creationId xmlns:a16="http://schemas.microsoft.com/office/drawing/2014/main" id="{C8F82C4B-52D2-4B29-8A05-FDB72CE9C330}"/>
              </a:ext>
            </a:extLst>
          </p:cNvPr>
          <p:cNvSpPr txBox="1"/>
          <p:nvPr/>
        </p:nvSpPr>
        <p:spPr>
          <a:xfrm>
            <a:off x="5056531" y="5271110"/>
            <a:ext cx="6177774" cy="584775"/>
          </a:xfrm>
          <a:prstGeom prst="rect">
            <a:avLst/>
          </a:prstGeom>
          <a:noFill/>
        </p:spPr>
        <p:txBody>
          <a:bodyPr wrap="square">
            <a:spAutoFit/>
          </a:bodyPr>
          <a:lstStyle/>
          <a:p>
            <a:r>
              <a:rPr lang="en-US" sz="1600" b="1" i="1" dirty="0">
                <a:latin typeface="Times New Roman" panose="02020603050405020304" pitchFamily="18" charset="0"/>
                <a:cs typeface="Times New Roman" panose="02020603050405020304" pitchFamily="18" charset="0"/>
              </a:rPr>
              <a:t>Figure 2.3</a:t>
            </a:r>
            <a:r>
              <a:rPr lang="en-US" sz="1600" b="1" dirty="0">
                <a:latin typeface="Times New Roman" panose="02020603050405020304" pitchFamily="18" charset="0"/>
                <a:cs typeface="Times New Roman" panose="02020603050405020304" pitchFamily="18" charset="0"/>
              </a:rPr>
              <a:t>:</a:t>
            </a:r>
            <a:r>
              <a:rPr lang="en-US" sz="1600" b="1"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Survey result for customer need (Griffin, Abbie and John R. Hauser, 1993).</a:t>
            </a:r>
          </a:p>
        </p:txBody>
      </p:sp>
      <p:graphicFrame>
        <p:nvGraphicFramePr>
          <p:cNvPr id="2" name="Object 1">
            <a:extLst>
              <a:ext uri="{FF2B5EF4-FFF2-40B4-BE49-F238E27FC236}">
                <a16:creationId xmlns:a16="http://schemas.microsoft.com/office/drawing/2014/main" id="{CF02653E-988E-2B78-D472-08D11D36CEF8}"/>
              </a:ext>
            </a:extLst>
          </p:cNvPr>
          <p:cNvGraphicFramePr>
            <a:graphicFrameLocks noChangeAspect="1"/>
          </p:cNvGraphicFramePr>
          <p:nvPr>
            <p:extLst>
              <p:ext uri="{D42A27DB-BD31-4B8C-83A1-F6EECF244321}">
                <p14:modId xmlns:p14="http://schemas.microsoft.com/office/powerpoint/2010/main" val="1466131774"/>
              </p:ext>
            </p:extLst>
          </p:nvPr>
        </p:nvGraphicFramePr>
        <p:xfrm>
          <a:off x="232417" y="173417"/>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32417" y="17341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27139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11229A-6806-4996-A87B-17ABC7CBE246}"/>
              </a:ext>
            </a:extLst>
          </p:cNvPr>
          <p:cNvSpPr/>
          <p:nvPr/>
        </p:nvSpPr>
        <p:spPr>
          <a:xfrm>
            <a:off x="2683900" y="442185"/>
            <a:ext cx="7709162" cy="584775"/>
          </a:xfrm>
          <a:prstGeom prst="rect">
            <a:avLst/>
          </a:prstGeom>
        </p:spPr>
        <p:txBody>
          <a:bodyPr wrap="none">
            <a:spAutoFit/>
          </a:bodyPr>
          <a:lstStyle/>
          <a:p>
            <a:pPr algn="ctr"/>
            <a:r>
              <a:rPr lang="en-US" sz="3200" dirty="0"/>
              <a:t>Kano Model: Understanding Customer Needs</a:t>
            </a:r>
          </a:p>
        </p:txBody>
      </p:sp>
      <p:sp>
        <p:nvSpPr>
          <p:cNvPr id="3" name="Rectangle 2">
            <a:extLst>
              <a:ext uri="{FF2B5EF4-FFF2-40B4-BE49-F238E27FC236}">
                <a16:creationId xmlns:a16="http://schemas.microsoft.com/office/drawing/2014/main" id="{670A170E-E124-41B0-8B11-FC755CAEA2E8}"/>
              </a:ext>
            </a:extLst>
          </p:cNvPr>
          <p:cNvSpPr/>
          <p:nvPr/>
        </p:nvSpPr>
        <p:spPr>
          <a:xfrm>
            <a:off x="496057" y="3482846"/>
            <a:ext cx="184731" cy="369332"/>
          </a:xfrm>
          <a:prstGeom prst="rect">
            <a:avLst/>
          </a:prstGeom>
        </p:spPr>
        <p:txBody>
          <a:bodyPr wrap="none">
            <a:spAutoFit/>
          </a:bodyPr>
          <a:lstStyle/>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9A3014-508E-4677-AB0A-F9AADFAB4B70}"/>
              </a:ext>
            </a:extLst>
          </p:cNvPr>
          <p:cNvSpPr/>
          <p:nvPr/>
        </p:nvSpPr>
        <p:spPr>
          <a:xfrm>
            <a:off x="433684" y="2192341"/>
            <a:ext cx="4500432" cy="3785652"/>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The main objective of the Kano method is to help research teams uncover and classify customer needs and attributes into five categories.</a:t>
            </a:r>
          </a:p>
          <a:p>
            <a:pPr algn="just"/>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Threshold Attributes (Must be Requirements)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Performance Attributes (Linear Requirements)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Excitement Attributes (Attractive Requirements)</a:t>
            </a:r>
          </a:p>
          <a:p>
            <a:pPr algn="just"/>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0427055-C042-4E33-A1EE-81D6587B284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96189" y="451554"/>
            <a:ext cx="7763913" cy="6890766"/>
          </a:xfrm>
          <a:prstGeom prst="rect">
            <a:avLst/>
          </a:prstGeom>
        </p:spPr>
      </p:pic>
      <p:pic>
        <p:nvPicPr>
          <p:cNvPr id="12" name="Picture 11">
            <a:extLst>
              <a:ext uri="{FF2B5EF4-FFF2-40B4-BE49-F238E27FC236}">
                <a16:creationId xmlns:a16="http://schemas.microsoft.com/office/drawing/2014/main" id="{AA843FE4-2003-4571-8402-D6A77E650D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83894" y="1834875"/>
            <a:ext cx="4765535" cy="3839958"/>
          </a:xfrm>
          <a:prstGeom prst="rect">
            <a:avLst/>
          </a:prstGeom>
        </p:spPr>
      </p:pic>
      <p:sp>
        <p:nvSpPr>
          <p:cNvPr id="15" name="TextBox 14">
            <a:extLst>
              <a:ext uri="{FF2B5EF4-FFF2-40B4-BE49-F238E27FC236}">
                <a16:creationId xmlns:a16="http://schemas.microsoft.com/office/drawing/2014/main" id="{77E50A8D-1D25-4863-8F89-8E5779FCA1B8}"/>
              </a:ext>
            </a:extLst>
          </p:cNvPr>
          <p:cNvSpPr txBox="1"/>
          <p:nvPr/>
        </p:nvSpPr>
        <p:spPr>
          <a:xfrm>
            <a:off x="5386470" y="5684202"/>
            <a:ext cx="6183350" cy="338554"/>
          </a:xfrm>
          <a:prstGeom prst="rect">
            <a:avLst/>
          </a:prstGeom>
          <a:noFill/>
        </p:spPr>
        <p:txBody>
          <a:bodyPr wrap="square">
            <a:spAutoFit/>
          </a:bodyPr>
          <a:lstStyle/>
          <a:p>
            <a:pPr algn="ctr"/>
            <a:r>
              <a:rPr lang="en-US" sz="1600" b="1" i="1" u="none" strike="noStrike" baseline="0" dirty="0">
                <a:latin typeface="Times New Roman" panose="02020603050405020304" pitchFamily="18" charset="0"/>
                <a:cs typeface="Times New Roman" panose="02020603050405020304" pitchFamily="18" charset="0"/>
              </a:rPr>
              <a:t>Figure 2.4: </a:t>
            </a:r>
            <a:r>
              <a:rPr lang="en-US" sz="1600" b="0" i="0" u="none" strike="noStrike" baseline="0" dirty="0">
                <a:latin typeface="Times New Roman" panose="02020603050405020304" pitchFamily="18" charset="0"/>
                <a:cs typeface="Times New Roman" panose="02020603050405020304" pitchFamily="18" charset="0"/>
              </a:rPr>
              <a:t>Kano model.</a:t>
            </a:r>
            <a:endParaRPr lang="en-US" sz="1600"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B3A775CC-8F33-14A4-2D85-483AB279FD99}"/>
              </a:ext>
            </a:extLst>
          </p:cNvPr>
          <p:cNvGraphicFramePr>
            <a:graphicFrameLocks noChangeAspect="1"/>
          </p:cNvGraphicFramePr>
          <p:nvPr>
            <p:extLst>
              <p:ext uri="{D42A27DB-BD31-4B8C-83A1-F6EECF244321}">
                <p14:modId xmlns:p14="http://schemas.microsoft.com/office/powerpoint/2010/main" val="917189361"/>
              </p:ext>
            </p:extLst>
          </p:nvPr>
        </p:nvGraphicFramePr>
        <p:xfrm>
          <a:off x="200350" y="154520"/>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0350" y="15452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7958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324F0-248A-4F6D-9CE8-5202DDF7EA8F}"/>
              </a:ext>
            </a:extLst>
          </p:cNvPr>
          <p:cNvPicPr>
            <a:picLocks noChangeAspect="1"/>
          </p:cNvPicPr>
          <p:nvPr/>
        </p:nvPicPr>
        <p:blipFill>
          <a:blip r:embed="rId2"/>
          <a:stretch>
            <a:fillRect/>
          </a:stretch>
        </p:blipFill>
        <p:spPr>
          <a:xfrm>
            <a:off x="2840011" y="1093781"/>
            <a:ext cx="7715121" cy="4924857"/>
          </a:xfrm>
          <a:prstGeom prst="rect">
            <a:avLst/>
          </a:prstGeom>
        </p:spPr>
      </p:pic>
      <p:graphicFrame>
        <p:nvGraphicFramePr>
          <p:cNvPr id="2" name="Object 1">
            <a:extLst>
              <a:ext uri="{FF2B5EF4-FFF2-40B4-BE49-F238E27FC236}">
                <a16:creationId xmlns:a16="http://schemas.microsoft.com/office/drawing/2014/main" id="{5F2FC7E1-00A1-900E-1F36-06055AB63B34}"/>
              </a:ext>
            </a:extLst>
          </p:cNvPr>
          <p:cNvGraphicFramePr>
            <a:graphicFrameLocks noChangeAspect="1"/>
          </p:cNvGraphicFramePr>
          <p:nvPr>
            <p:extLst>
              <p:ext uri="{D42A27DB-BD31-4B8C-83A1-F6EECF244321}">
                <p14:modId xmlns:p14="http://schemas.microsoft.com/office/powerpoint/2010/main" val="2663746772"/>
              </p:ext>
            </p:extLst>
          </p:nvPr>
        </p:nvGraphicFramePr>
        <p:xfrm>
          <a:off x="160498" y="13732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60498" y="13732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19991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C9AD1-931C-46A7-8534-A3DC56E275A6}"/>
              </a:ext>
            </a:extLst>
          </p:cNvPr>
          <p:cNvPicPr>
            <a:picLocks noChangeAspect="1"/>
          </p:cNvPicPr>
          <p:nvPr/>
        </p:nvPicPr>
        <p:blipFill>
          <a:blip r:embed="rId2"/>
          <a:stretch>
            <a:fillRect/>
          </a:stretch>
        </p:blipFill>
        <p:spPr>
          <a:xfrm>
            <a:off x="3424232" y="833898"/>
            <a:ext cx="5521359" cy="2407569"/>
          </a:xfrm>
          <a:prstGeom prst="rect">
            <a:avLst/>
          </a:prstGeom>
        </p:spPr>
      </p:pic>
      <p:pic>
        <p:nvPicPr>
          <p:cNvPr id="4" name="Picture 3">
            <a:extLst>
              <a:ext uri="{FF2B5EF4-FFF2-40B4-BE49-F238E27FC236}">
                <a16:creationId xmlns:a16="http://schemas.microsoft.com/office/drawing/2014/main" id="{E69ED22A-82D3-4A72-AD89-D50224AB7377}"/>
              </a:ext>
            </a:extLst>
          </p:cNvPr>
          <p:cNvPicPr>
            <a:picLocks noChangeAspect="1"/>
          </p:cNvPicPr>
          <p:nvPr/>
        </p:nvPicPr>
        <p:blipFill>
          <a:blip r:embed="rId3"/>
          <a:stretch>
            <a:fillRect/>
          </a:stretch>
        </p:blipFill>
        <p:spPr>
          <a:xfrm>
            <a:off x="2889058" y="3616534"/>
            <a:ext cx="6591706" cy="2180459"/>
          </a:xfrm>
          <a:prstGeom prst="rect">
            <a:avLst/>
          </a:prstGeom>
        </p:spPr>
      </p:pic>
      <p:sp>
        <p:nvSpPr>
          <p:cNvPr id="12" name="TextBox 11">
            <a:extLst>
              <a:ext uri="{FF2B5EF4-FFF2-40B4-BE49-F238E27FC236}">
                <a16:creationId xmlns:a16="http://schemas.microsoft.com/office/drawing/2014/main" id="{1F8EA8A5-8BF9-4423-A9C2-FDEFEEA1E2C2}"/>
              </a:ext>
            </a:extLst>
          </p:cNvPr>
          <p:cNvSpPr txBox="1"/>
          <p:nvPr/>
        </p:nvSpPr>
        <p:spPr>
          <a:xfrm>
            <a:off x="3963266" y="6179011"/>
            <a:ext cx="3954607"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2.5: </a:t>
            </a:r>
            <a:r>
              <a:rPr lang="fr-FR" sz="1400" b="0" i="0" u="none" strike="noStrike" baseline="0" dirty="0">
                <a:latin typeface="Times New Roman" panose="02020603050405020304" pitchFamily="18" charset="0"/>
                <a:cs typeface="Times New Roman" panose="02020603050405020304" pitchFamily="18" charset="0"/>
              </a:rPr>
              <a:t>Kano model questionnaire </a:t>
            </a:r>
            <a:r>
              <a:rPr lang="fr-FR" sz="1400" b="0" i="0" u="none" strike="noStrike" baseline="0" dirty="0" err="1">
                <a:latin typeface="Times New Roman" panose="02020603050405020304" pitchFamily="18" charset="0"/>
                <a:cs typeface="Times New Roman" panose="02020603050405020304" pitchFamily="18" charset="0"/>
              </a:rPr>
              <a:t>evaluation</a:t>
            </a:r>
            <a:r>
              <a:rPr lang="fr-FR" sz="1400" b="0" i="0" u="none" strike="noStrike" baseline="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A6DF5174-7BAD-4359-E700-E10CF5519434}"/>
              </a:ext>
            </a:extLst>
          </p:cNvPr>
          <p:cNvGraphicFramePr>
            <a:graphicFrameLocks noChangeAspect="1"/>
          </p:cNvGraphicFramePr>
          <p:nvPr>
            <p:extLst>
              <p:ext uri="{D42A27DB-BD31-4B8C-83A1-F6EECF244321}">
                <p14:modId xmlns:p14="http://schemas.microsoft.com/office/powerpoint/2010/main" val="2450154248"/>
              </p:ext>
            </p:extLst>
          </p:nvPr>
        </p:nvGraphicFramePr>
        <p:xfrm>
          <a:off x="211869" y="260619"/>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1869" y="26061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79842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8558D-F37F-4132-BABC-6398B7F87699}"/>
              </a:ext>
            </a:extLst>
          </p:cNvPr>
          <p:cNvPicPr>
            <a:picLocks noChangeAspect="1"/>
          </p:cNvPicPr>
          <p:nvPr/>
        </p:nvPicPr>
        <p:blipFill>
          <a:blip r:embed="rId2"/>
          <a:stretch>
            <a:fillRect/>
          </a:stretch>
        </p:blipFill>
        <p:spPr>
          <a:xfrm>
            <a:off x="1778080" y="1792893"/>
            <a:ext cx="8988390" cy="3726823"/>
          </a:xfrm>
          <a:prstGeom prst="rect">
            <a:avLst/>
          </a:prstGeom>
        </p:spPr>
      </p:pic>
      <p:graphicFrame>
        <p:nvGraphicFramePr>
          <p:cNvPr id="2" name="Object 1">
            <a:extLst>
              <a:ext uri="{FF2B5EF4-FFF2-40B4-BE49-F238E27FC236}">
                <a16:creationId xmlns:a16="http://schemas.microsoft.com/office/drawing/2014/main" id="{A873E13A-22BB-E0A4-13C0-6674E1B102E1}"/>
              </a:ext>
            </a:extLst>
          </p:cNvPr>
          <p:cNvGraphicFramePr>
            <a:graphicFrameLocks noChangeAspect="1"/>
          </p:cNvGraphicFramePr>
          <p:nvPr>
            <p:extLst>
              <p:ext uri="{D42A27DB-BD31-4B8C-83A1-F6EECF244321}">
                <p14:modId xmlns:p14="http://schemas.microsoft.com/office/powerpoint/2010/main" val="120122283"/>
              </p:ext>
            </p:extLst>
          </p:nvPr>
        </p:nvGraphicFramePr>
        <p:xfrm>
          <a:off x="258164" y="219522"/>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8164" y="21952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05557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3221</TotalTime>
  <Words>2315</Words>
  <Application>Microsoft Office PowerPoint</Application>
  <PresentationFormat>Widescreen</PresentationFormat>
  <Paragraphs>174</Paragraphs>
  <Slides>35</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5" baseType="lpstr">
      <vt:lpstr>Arial</vt:lpstr>
      <vt:lpstr>Calibri</vt:lpstr>
      <vt:lpstr>Calibri Light</vt:lpstr>
      <vt:lpstr>LMRoman10-Regular</vt:lpstr>
      <vt:lpstr>NimbusSanL-Bold</vt:lpstr>
      <vt:lpstr>Times New Roman</vt:lpstr>
      <vt:lpstr>Wingdings</vt:lpstr>
      <vt:lpstr>Office Theme</vt:lpstr>
      <vt:lpstr>Image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131</cp:revision>
  <dcterms:created xsi:type="dcterms:W3CDTF">2020-10-22T15:00:20Z</dcterms:created>
  <dcterms:modified xsi:type="dcterms:W3CDTF">2025-01-01T20:30:26Z</dcterms:modified>
</cp:coreProperties>
</file>