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3" d="100"/>
          <a:sy n="93" d="100"/>
        </p:scale>
        <p:origin x="10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5C8B-A86A-4886-8888-C9E3E1EC4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06EE59-AAB6-47DB-AC07-C40E6C08BE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C8A541-1323-469E-9D67-E5A13EFFB197}"/>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332736D1-778A-471B-A8F1-F69825A403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6FF9E3-246C-4C19-BDD6-B58CB18FB84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3119215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9A80-01A2-4D55-B9AE-DF6576768C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E2331-0200-4338-A093-E621D987C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088B1-F8FD-4EEC-8CAB-B307C1E6BBFF}"/>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D61E1349-70A6-4767-A6AA-428C96CDD6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1D218C-2259-429D-B1EF-F6712B0F2D8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97421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3CC73E-12E2-4C5B-9354-EF96B6804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2DAE-B67B-4E37-B750-E24BF379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F52FF-5094-41D6-BE9A-FF3AED253F44}"/>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55185406-757B-4D5A-B020-F494FD5C64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E5C6C-4ABE-4D47-96E4-B9FEA00C1891}"/>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49973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7A02-7C11-4F80-B066-65ECE5BD8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D0E844-C05D-4268-AD8E-0C7D513C8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3EFC8-8682-404E-AC6C-233F99E9B48F}"/>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4AA7ECA2-88A0-477B-9407-DC8509BAE5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BFD809-F3D7-44E3-8E3B-47CD1CF994B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277108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33EC-8022-4655-BA45-9DF68E614E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35E0E-91D0-4D14-9423-385FBCCC6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19C346-2DDE-4951-B723-24CCCC290F43}"/>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6547F15F-95DC-4E03-8CE7-E8D88E30D8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ACCDAD-AE33-4D72-870C-10BA8AB98E02}"/>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18610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4096-33A9-4C1C-822D-D687B647F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E0ADEB-74F1-47EE-B18D-F56D6967C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A08585-0ECA-4D60-BAF4-CD3A1F4AD3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7BEC65-D877-4D4A-8FC2-D4978C8C7F5E}"/>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9EC3FB69-5FBE-4E3A-B324-56AFD65C62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A9B3F4-167A-478A-8CAE-A4E93AAC88B8}"/>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7258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EAA7-3810-44D4-BA14-65216636A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7C5A5-CDC4-4A97-AFE1-F5315C8C99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CE228F-9018-4340-A6BB-89BC1E946D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D18C6-EA22-4104-AEF9-2C8D7E4E6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51895-8563-4CF8-A1BD-9DDB432DD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C68045-A557-4B2E-9029-E8AF54DEB686}"/>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8" name="Footer Placeholder 7">
            <a:extLst>
              <a:ext uri="{FF2B5EF4-FFF2-40B4-BE49-F238E27FC236}">
                <a16:creationId xmlns:a16="http://schemas.microsoft.com/office/drawing/2014/main" id="{13FB76D6-6A98-4FBD-B3E6-C4FC33A0D4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B78097C-0B5D-4594-80CF-878952DC8FED}"/>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400965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EF8E-B2B2-401E-BB00-98CBDD7DC9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6D5661-D64A-419F-9D9D-0A7888092349}"/>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4" name="Footer Placeholder 3">
            <a:extLst>
              <a:ext uri="{FF2B5EF4-FFF2-40B4-BE49-F238E27FC236}">
                <a16:creationId xmlns:a16="http://schemas.microsoft.com/office/drawing/2014/main" id="{F06B19B2-8179-4CFD-AB79-918AD582635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68614E-6BE4-4E77-9D50-6F92A3585DDE}"/>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78524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BDD57-C964-4F36-9EB4-4E2A46B85726}"/>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3" name="Footer Placeholder 2">
            <a:extLst>
              <a:ext uri="{FF2B5EF4-FFF2-40B4-BE49-F238E27FC236}">
                <a16:creationId xmlns:a16="http://schemas.microsoft.com/office/drawing/2014/main" id="{2DD01583-8F27-4982-9978-1AB0E4DDE5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B6B80C-96E7-47F6-95E3-473C649C0A0B}"/>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03150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9610-E2DE-48F3-BB83-C9CAA5DCA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7DFA65-90C8-4EAB-9E36-E6954701A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DB02E-1618-44EA-9A9A-DBAA8F421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AC58B-7292-48B3-850C-1F82D35ABA47}"/>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C9BB8B52-60E3-44EC-B13F-E64994BCB6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0189AF-4650-4CD2-862F-6C48D44598A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86841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73BC-427B-42C5-8AF2-42F201FE4D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7B938E-AE74-49B7-AE83-2512AFAF8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9C4ED7-68E5-48DF-BD6F-BE00542F9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35C18-B252-4DC4-BD8F-3AA883F7AC15}"/>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40932DB8-1CA6-48BA-9D81-221FF5E699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F134D-6284-4B23-82CC-DC439A4A4B0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632403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A73B1-1BBE-4BAA-A261-89AE01218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D10F9-188E-4AB3-9D79-CCDB7975D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7BF7D-9C0C-4E4F-9F56-C5920952F9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83849E46-BF82-487E-8AF8-B37B8C84B8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78C5C4-1315-4FA2-BA61-0290F487EC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7888E-4DD0-48CF-B957-CC27678BA688}" type="slidenum">
              <a:rPr lang="en-US" smtClean="0"/>
              <a:t>‹#›</a:t>
            </a:fld>
            <a:endParaRPr lang="en-US" dirty="0"/>
          </a:p>
        </p:txBody>
      </p:sp>
    </p:spTree>
    <p:extLst>
      <p:ext uri="{BB962C8B-B14F-4D97-AF65-F5344CB8AC3E}">
        <p14:creationId xmlns:p14="http://schemas.microsoft.com/office/powerpoint/2010/main" val="2284249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1.bin"/><Relationship Id="rId7" Type="http://schemas.openxmlformats.org/officeDocument/2006/relationships/image" Target="../media/image10.wm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oleObject" Target="../embeddings/oleObject10.bin"/><Relationship Id="rId5" Type="http://schemas.openxmlformats.org/officeDocument/2006/relationships/image" Target="../media/image11.png"/><Relationship Id="rId9"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2.bin"/></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3.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4.w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3.bin"/><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5.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8.bin"/><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4DD8F2-CA35-48B7-AE18-789E160A653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784922" y="208344"/>
            <a:ext cx="8707999" cy="6782764"/>
          </a:xfrm>
          <a:prstGeom prst="rect">
            <a:avLst/>
          </a:prstGeom>
        </p:spPr>
      </p:pic>
      <p:pic>
        <p:nvPicPr>
          <p:cNvPr id="4" name="Picture 3">
            <a:extLst>
              <a:ext uri="{FF2B5EF4-FFF2-40B4-BE49-F238E27FC236}">
                <a16:creationId xmlns:a16="http://schemas.microsoft.com/office/drawing/2014/main" id="{D353506E-96D3-4290-82F7-F26D0DD863A0}"/>
              </a:ext>
            </a:extLst>
          </p:cNvPr>
          <p:cNvPicPr>
            <a:picLocks noChangeAspect="1"/>
          </p:cNvPicPr>
          <p:nvPr/>
        </p:nvPicPr>
        <p:blipFill>
          <a:blip r:embed="rId3"/>
          <a:stretch>
            <a:fillRect/>
          </a:stretch>
        </p:blipFill>
        <p:spPr>
          <a:xfrm>
            <a:off x="4860184" y="1444438"/>
            <a:ext cx="6497079" cy="4305822"/>
          </a:xfrm>
          <a:prstGeom prst="rect">
            <a:avLst/>
          </a:prstGeom>
        </p:spPr>
      </p:pic>
      <p:sp>
        <p:nvSpPr>
          <p:cNvPr id="13" name="TextBox 8">
            <a:extLst>
              <a:ext uri="{FF2B5EF4-FFF2-40B4-BE49-F238E27FC236}">
                <a16:creationId xmlns:a16="http://schemas.microsoft.com/office/drawing/2014/main" id="{B4AFF2F5-1B5A-4CB1-83F6-AD1910FB21CB}"/>
              </a:ext>
            </a:extLst>
          </p:cNvPr>
          <p:cNvSpPr txBox="1"/>
          <p:nvPr/>
        </p:nvSpPr>
        <p:spPr>
          <a:xfrm>
            <a:off x="799194" y="2895132"/>
            <a:ext cx="3523359" cy="181588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0" i="0" u="none" strike="noStrike" baseline="0" dirty="0">
                <a:latin typeface="Arial" panose="020B0604020202020204" pitchFamily="34" charset="0"/>
                <a:cs typeface="Arial" panose="020B0604020202020204" pitchFamily="34" charset="0"/>
              </a:rPr>
              <a:t>Instructor’s</a:t>
            </a:r>
            <a:br>
              <a:rPr lang="en-US" sz="2800" b="0" i="0" u="none" strike="noStrike" baseline="0" dirty="0">
                <a:latin typeface="Arial" panose="020B0604020202020204" pitchFamily="34" charset="0"/>
                <a:cs typeface="Arial" panose="020B0604020202020204" pitchFamily="34" charset="0"/>
              </a:rPr>
            </a:br>
            <a:r>
              <a:rPr lang="en-US" sz="2800" b="0" i="0" u="none" strike="noStrike" baseline="0" dirty="0">
                <a:latin typeface="Arial" panose="020B0604020202020204" pitchFamily="34" charset="0"/>
                <a:cs typeface="Arial" panose="020B0604020202020204" pitchFamily="34" charset="0"/>
              </a:rPr>
              <a:t>Title &amp; Name</a:t>
            </a:r>
          </a:p>
          <a:p>
            <a:pPr algn="ctr"/>
            <a:endParaRPr lang="en-US" sz="2800" dirty="0">
              <a:latin typeface="Arial" panose="020B0604020202020204" pitchFamily="34" charset="0"/>
              <a:cs typeface="Arial" panose="020B0604020202020204" pitchFamily="34" charset="0"/>
            </a:endParaRPr>
          </a:p>
          <a:p>
            <a:pPr algn="ctr"/>
            <a:r>
              <a:rPr lang="en-US" sz="2800" b="0" i="0" u="none" strike="noStrike" baseline="0" dirty="0">
                <a:latin typeface="Arial" panose="020B0604020202020204" pitchFamily="34" charset="0"/>
                <a:cs typeface="Arial" panose="020B0604020202020204" pitchFamily="34" charset="0"/>
              </a:rPr>
              <a:t>      Course Title….</a:t>
            </a:r>
          </a:p>
        </p:txBody>
      </p:sp>
      <p:graphicFrame>
        <p:nvGraphicFramePr>
          <p:cNvPr id="2" name="Object 1">
            <a:extLst>
              <a:ext uri="{FF2B5EF4-FFF2-40B4-BE49-F238E27FC236}">
                <a16:creationId xmlns:a16="http://schemas.microsoft.com/office/drawing/2014/main" id="{EDB8EAFE-8E63-709D-0946-7C42D39A0AA5}"/>
              </a:ext>
            </a:extLst>
          </p:cNvPr>
          <p:cNvGraphicFramePr>
            <a:graphicFrameLocks noChangeAspect="1"/>
          </p:cNvGraphicFramePr>
          <p:nvPr>
            <p:extLst>
              <p:ext uri="{D42A27DB-BD31-4B8C-83A1-F6EECF244321}">
                <p14:modId xmlns:p14="http://schemas.microsoft.com/office/powerpoint/2010/main" val="3360627088"/>
              </p:ext>
            </p:extLst>
          </p:nvPr>
        </p:nvGraphicFramePr>
        <p:xfrm>
          <a:off x="273514" y="252294"/>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73514" y="252294"/>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51979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D4716-90DF-438F-B8B8-68D849368B3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032132" y="1116403"/>
            <a:ext cx="5828849" cy="3026313"/>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B7A70A5-922F-48C4-9EC1-726EFD978693}"/>
                  </a:ext>
                </a:extLst>
              </p:cNvPr>
              <p:cNvSpPr txBox="1"/>
              <p:nvPr/>
            </p:nvSpPr>
            <p:spPr>
              <a:xfrm>
                <a:off x="530594" y="2039116"/>
                <a:ext cx="5184405" cy="2031325"/>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Two adjustments of two handle facets will have a hot water knob which provides </a:t>
                </a:r>
                <a14:m>
                  <m:oMath xmlns:m="http://schemas.openxmlformats.org/officeDocument/2006/math">
                    <m:r>
                      <a:rPr lang="en-US" sz="1800" b="0" i="1" u="none" strike="noStrike" baseline="0" smtClean="0">
                        <a:latin typeface="Cambria Math" panose="02040503050406030204" pitchFamily="18" charset="0"/>
                        <a:cs typeface="Arial" panose="020B0604020202020204" pitchFamily="34" charset="0"/>
                      </a:rPr>
                      <m:t>𝐷𝑃</m:t>
                    </m:r>
                    <m:r>
                      <a:rPr lang="en-US" sz="1800" b="0" i="1" u="none" strike="noStrike" baseline="0" smtClean="0">
                        <a:latin typeface="Cambria Math" panose="02040503050406030204" pitchFamily="18" charset="0"/>
                        <a:cs typeface="Arial" panose="020B0604020202020204" pitchFamily="34" charset="0"/>
                      </a:rPr>
                      <m:t>1=</m:t>
                    </m:r>
                    <m:d>
                      <m:dPr>
                        <m:ctrlPr>
                          <a:rPr lang="en-US" sz="1800" b="0" i="1" u="none" strike="noStrike" baseline="0" smtClean="0">
                            <a:latin typeface="Cambria Math" panose="02040503050406030204" pitchFamily="18" charset="0"/>
                            <a:cs typeface="Arial" panose="020B0604020202020204" pitchFamily="34" charset="0"/>
                          </a:rPr>
                        </m:ctrlPr>
                      </m:dPr>
                      <m:e>
                        <m:sSub>
                          <m:sSubPr>
                            <m:ctrlPr>
                              <a:rPr lang="en-US" sz="1800" b="0" i="1" u="none" strike="noStrike" baseline="0" smtClean="0">
                                <a:latin typeface="Cambria Math" panose="02040503050406030204" pitchFamily="18" charset="0"/>
                                <a:cs typeface="Arial" panose="020B0604020202020204" pitchFamily="34" charset="0"/>
                              </a:rPr>
                            </m:ctrlPr>
                          </m:sSubPr>
                          <m:e>
                            <m:r>
                              <a:rPr lang="en-US" sz="1800" b="0" i="1" u="none" strike="noStrike" baseline="0" smtClean="0">
                                <a:latin typeface="Cambria Math" panose="02040503050406030204" pitchFamily="18" charset="0"/>
                                <a:ea typeface="Cambria Math" panose="02040503050406030204" pitchFamily="18" charset="0"/>
                                <a:cs typeface="Arial" panose="020B0604020202020204" pitchFamily="34" charset="0"/>
                              </a:rPr>
                              <m:t>𝜃</m:t>
                            </m:r>
                          </m:e>
                          <m:sub>
                            <m:r>
                              <a:rPr lang="en-US" sz="1800" b="0" i="1" u="none" strike="noStrike" baseline="0" smtClean="0">
                                <a:latin typeface="Cambria Math" panose="02040503050406030204" pitchFamily="18" charset="0"/>
                                <a:cs typeface="Arial" panose="020B0604020202020204" pitchFamily="34" charset="0"/>
                              </a:rPr>
                              <m:t>1</m:t>
                            </m:r>
                          </m:sub>
                        </m:sSub>
                      </m:e>
                    </m:d>
                    <m:r>
                      <a:rPr lang="en-US" sz="1800" b="0" i="1" u="none" strike="noStrike" baseline="0" smtClean="0">
                        <a:latin typeface="Cambria Math" panose="02040503050406030204" pitchFamily="18" charset="0"/>
                        <a:cs typeface="Arial" panose="020B0604020202020204" pitchFamily="34" charset="0"/>
                      </a:rPr>
                      <m:t> </m:t>
                    </m:r>
                  </m:oMath>
                </a14:m>
                <a:r>
                  <a:rPr lang="en-US" sz="1800" b="0" i="0" u="none" strike="noStrike" baseline="0" dirty="0">
                    <a:latin typeface="Arial" panose="020B0604020202020204" pitchFamily="34" charset="0"/>
                    <a:cs typeface="Arial" panose="020B0604020202020204" pitchFamily="34" charset="0"/>
                  </a:rPr>
                  <a:t>and cold water knab which provides</a:t>
                </a:r>
                <a:r>
                  <a:rPr lang="en-US" sz="1800" b="0" i="0" u="none" strike="noStrike" dirty="0">
                    <a:latin typeface="Arial" panose="020B0604020202020204" pitchFamily="34" charset="0"/>
                    <a:cs typeface="Arial" panose="020B0604020202020204" pitchFamily="34" charset="0"/>
                  </a:rPr>
                  <a:t> </a:t>
                </a:r>
                <a14:m>
                  <m:oMath xmlns:m="http://schemas.openxmlformats.org/officeDocument/2006/math">
                    <m:r>
                      <a:rPr lang="en-US" i="1">
                        <a:latin typeface="Cambria Math" panose="02040503050406030204" pitchFamily="18" charset="0"/>
                        <a:cs typeface="Arial" panose="020B0604020202020204" pitchFamily="34" charset="0"/>
                      </a:rPr>
                      <m:t>𝐷𝑃</m:t>
                    </m:r>
                    <m:r>
                      <a:rPr lang="en-US" b="0" i="1" smtClean="0">
                        <a:latin typeface="Cambria Math" panose="02040503050406030204" pitchFamily="18" charset="0"/>
                        <a:cs typeface="Arial" panose="020B0604020202020204" pitchFamily="34" charset="0"/>
                      </a:rPr>
                      <m:t>2</m:t>
                    </m:r>
                    <m:r>
                      <a:rPr lang="en-US" i="1">
                        <a:latin typeface="Cambria Math" panose="02040503050406030204" pitchFamily="18" charset="0"/>
                        <a:cs typeface="Arial" panose="020B0604020202020204" pitchFamily="34" charset="0"/>
                      </a:rPr>
                      <m:t>=</m:t>
                    </m:r>
                    <m:d>
                      <m:dPr>
                        <m:ctrlPr>
                          <a:rPr lang="en-US" i="1">
                            <a:latin typeface="Cambria Math" panose="02040503050406030204" pitchFamily="18" charset="0"/>
                            <a:cs typeface="Arial" panose="020B0604020202020204" pitchFamily="34" charset="0"/>
                          </a:rPr>
                        </m:ctrlPr>
                      </m:dPr>
                      <m:e>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ea typeface="Cambria Math" panose="02040503050406030204" pitchFamily="18" charset="0"/>
                                <a:cs typeface="Arial" panose="020B0604020202020204" pitchFamily="34" charset="0"/>
                              </a:rPr>
                              <m:t>𝜃</m:t>
                            </m:r>
                          </m:e>
                          <m:sub>
                            <m:r>
                              <a:rPr lang="en-US" b="0" i="1" smtClean="0">
                                <a:latin typeface="Cambria Math" panose="02040503050406030204" pitchFamily="18" charset="0"/>
                                <a:ea typeface="Cambria Math" panose="02040503050406030204" pitchFamily="18" charset="0"/>
                                <a:cs typeface="Arial" panose="020B0604020202020204" pitchFamily="34" charset="0"/>
                              </a:rPr>
                              <m:t>2</m:t>
                            </m:r>
                          </m:sub>
                        </m:sSub>
                      </m:e>
                    </m:d>
                  </m:oMath>
                </a14:m>
                <a:r>
                  <a:rPr lang="en-US" sz="1800" b="0" i="0" u="none" strike="noStrike" baseline="0" dirty="0">
                    <a:latin typeface="Arial" panose="020B0604020202020204" pitchFamily="34" charset="0"/>
                    <a:cs typeface="Arial" panose="020B0604020202020204" pitchFamily="34" charset="0"/>
                  </a:rPr>
                  <a:t>. Both design parameters, </a:t>
                </a:r>
                <a:r>
                  <a:rPr lang="en-US" sz="1800" b="0" i="1" u="none" strike="noStrike" baseline="0" dirty="0">
                    <a:latin typeface="Arial" panose="020B0604020202020204" pitchFamily="34" charset="0"/>
                    <a:cs typeface="Arial" panose="020B0604020202020204" pitchFamily="34" charset="0"/>
                  </a:rPr>
                  <a:t>DP1</a:t>
                </a:r>
                <a:r>
                  <a:rPr lang="en-US" sz="1800" b="0" i="0" u="none" strike="noStrike" baseline="0" dirty="0">
                    <a:latin typeface="Arial" panose="020B0604020202020204" pitchFamily="34" charset="0"/>
                    <a:cs typeface="Arial" panose="020B0604020202020204" pitchFamily="34" charset="0"/>
                  </a:rPr>
                  <a:t> and </a:t>
                </a:r>
                <a:r>
                  <a:rPr lang="en-US" sz="1800" b="0" i="1" u="none" strike="noStrike" baseline="0" dirty="0">
                    <a:latin typeface="Arial" panose="020B0604020202020204" pitchFamily="34" charset="0"/>
                    <a:cs typeface="Arial" panose="020B0604020202020204" pitchFamily="34" charset="0"/>
                  </a:rPr>
                  <a:t>DP2</a:t>
                </a:r>
                <a:r>
                  <a:rPr lang="en-US" sz="1800" b="0" i="0" u="none" strike="noStrike" baseline="0" dirty="0">
                    <a:latin typeface="Arial" panose="020B0604020202020204" pitchFamily="34" charset="0"/>
                    <a:cs typeface="Arial" panose="020B0604020202020204" pitchFamily="34" charset="0"/>
                  </a:rPr>
                  <a:t> will satisfy both functional requirements of flow rate, </a:t>
                </a:r>
                <a:r>
                  <a:rPr lang="en-US" sz="1800" b="0" i="1" u="none" strike="noStrike" baseline="0" dirty="0">
                    <a:latin typeface="Arial" panose="020B0604020202020204" pitchFamily="34" charset="0"/>
                    <a:cs typeface="Arial" panose="020B0604020202020204" pitchFamily="34" charset="0"/>
                  </a:rPr>
                  <a:t>Q </a:t>
                </a:r>
                <a:r>
                  <a:rPr lang="en-US" sz="1800" b="0" i="0" u="none" strike="noStrike" baseline="0" dirty="0">
                    <a:latin typeface="Arial" panose="020B0604020202020204" pitchFamily="34" charset="0"/>
                    <a:cs typeface="Arial" panose="020B0604020202020204" pitchFamily="34" charset="0"/>
                  </a:rPr>
                  <a:t>and temperature, </a:t>
                </a:r>
                <a:r>
                  <a:rPr lang="en-US" sz="1800" b="0" i="1" u="none" strike="noStrike" baseline="0" dirty="0">
                    <a:latin typeface="Arial" panose="020B0604020202020204" pitchFamily="34" charset="0"/>
                    <a:cs typeface="Arial" panose="020B0604020202020204" pitchFamily="34" charset="0"/>
                  </a:rPr>
                  <a:t>T</a:t>
                </a:r>
                <a:r>
                  <a:rPr lang="en-US" sz="1800" b="0" i="0" u="none" strike="noStrike" baseline="0" dirty="0">
                    <a:latin typeface="Arial" panose="020B0604020202020204" pitchFamily="34" charset="0"/>
                    <a:cs typeface="Arial" panose="020B0604020202020204" pitchFamily="34" charset="0"/>
                  </a:rPr>
                  <a:t>. Using Equation (6.4), the design matrix can be written as:</a:t>
                </a:r>
                <a:endParaRPr lang="en-US" dirty="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7B7A70A5-922F-48C4-9EC1-726EFD978693}"/>
                  </a:ext>
                </a:extLst>
              </p:cNvPr>
              <p:cNvSpPr txBox="1">
                <a:spLocks noRot="1" noChangeAspect="1" noMove="1" noResize="1" noEditPoints="1" noAdjustHandles="1" noChangeArrowheads="1" noChangeShapeType="1" noTextEdit="1"/>
              </p:cNvSpPr>
              <p:nvPr/>
            </p:nvSpPr>
            <p:spPr>
              <a:xfrm>
                <a:off x="530594" y="2039116"/>
                <a:ext cx="5184405" cy="2031325"/>
              </a:xfrm>
              <a:prstGeom prst="rect">
                <a:avLst/>
              </a:prstGeom>
              <a:blipFill>
                <a:blip r:embed="rId5"/>
                <a:stretch>
                  <a:fillRect l="-941" t="-1802" r="-1059" b="-3604"/>
                </a:stretch>
              </a:blipFill>
            </p:spPr>
            <p:txBody>
              <a:bodyPr/>
              <a:lstStyle/>
              <a:p>
                <a:r>
                  <a:rPr lang="en-US">
                    <a:noFill/>
                  </a:rPr>
                  <a:t> </a:t>
                </a:r>
              </a:p>
            </p:txBody>
          </p:sp>
        </mc:Fallback>
      </mc:AlternateContent>
      <p:graphicFrame>
        <p:nvGraphicFramePr>
          <p:cNvPr id="4" name="Object 3">
            <a:extLst>
              <a:ext uri="{FF2B5EF4-FFF2-40B4-BE49-F238E27FC236}">
                <a16:creationId xmlns:a16="http://schemas.microsoft.com/office/drawing/2014/main" id="{219B480A-7D00-41A3-8DD9-3C4190C46867}"/>
              </a:ext>
            </a:extLst>
          </p:cNvPr>
          <p:cNvGraphicFramePr>
            <a:graphicFrameLocks noChangeAspect="1"/>
          </p:cNvGraphicFramePr>
          <p:nvPr>
            <p:extLst>
              <p:ext uri="{D42A27DB-BD31-4B8C-83A1-F6EECF244321}">
                <p14:modId xmlns:p14="http://schemas.microsoft.com/office/powerpoint/2010/main" val="1027377971"/>
              </p:ext>
            </p:extLst>
          </p:nvPr>
        </p:nvGraphicFramePr>
        <p:xfrm>
          <a:off x="530594" y="4422309"/>
          <a:ext cx="6372709" cy="1759523"/>
        </p:xfrm>
        <a:graphic>
          <a:graphicData uri="http://schemas.openxmlformats.org/presentationml/2006/ole">
            <mc:AlternateContent xmlns:mc="http://schemas.openxmlformats.org/markup-compatibility/2006">
              <mc:Choice xmlns:v="urn:schemas-microsoft-com:vml" Requires="v">
                <p:oleObj name="Image" r:id="rId6" imgW="5001480" imgH="1380600" progId="Photoshop.Image.13">
                  <p:embed/>
                </p:oleObj>
              </mc:Choice>
              <mc:Fallback>
                <p:oleObj name="Image" r:id="rId6" imgW="5001480" imgH="1380600" progId="Photoshop.Image.13">
                  <p:embed/>
                  <p:pic>
                    <p:nvPicPr>
                      <p:cNvPr id="20" name="Object 19">
                        <a:extLst>
                          <a:ext uri="{FF2B5EF4-FFF2-40B4-BE49-F238E27FC236}">
                            <a16:creationId xmlns:a16="http://schemas.microsoft.com/office/drawing/2014/main" id="{E13EFB9B-FCFD-4D09-B6B2-8F3F5EBE5922}"/>
                          </a:ext>
                        </a:extLst>
                      </p:cNvPr>
                      <p:cNvPicPr/>
                      <p:nvPr/>
                    </p:nvPicPr>
                    <p:blipFill>
                      <a:blip r:embed="rId7"/>
                      <a:stretch>
                        <a:fillRect/>
                      </a:stretch>
                    </p:blipFill>
                    <p:spPr>
                      <a:xfrm>
                        <a:off x="530594" y="4422309"/>
                        <a:ext cx="6372709" cy="1759523"/>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65F9AC44-3E64-4449-3307-5F6CAA542A52}"/>
              </a:ext>
            </a:extLst>
          </p:cNvPr>
          <p:cNvGraphicFramePr>
            <a:graphicFrameLocks noChangeAspect="1"/>
          </p:cNvGraphicFramePr>
          <p:nvPr>
            <p:extLst>
              <p:ext uri="{D42A27DB-BD31-4B8C-83A1-F6EECF244321}">
                <p14:modId xmlns:p14="http://schemas.microsoft.com/office/powerpoint/2010/main" val="4046634239"/>
              </p:ext>
            </p:extLst>
          </p:nvPr>
        </p:nvGraphicFramePr>
        <p:xfrm>
          <a:off x="181047" y="240069"/>
          <a:ext cx="1554163" cy="725487"/>
        </p:xfrm>
        <a:graphic>
          <a:graphicData uri="http://schemas.openxmlformats.org/presentationml/2006/ole">
            <mc:AlternateContent xmlns:mc="http://schemas.openxmlformats.org/markup-compatibility/2006">
              <mc:Choice xmlns:v="urn:schemas-microsoft-com:vml" Requires="v">
                <p:oleObj name="Image" r:id="rId8" imgW="1553563" imgH="725601" progId="Photoshop.Image.13">
                  <p:embed/>
                </p:oleObj>
              </mc:Choice>
              <mc:Fallback>
                <p:oleObj name="Image" r:id="rId8" imgW="1553563" imgH="725601" progId="Photoshop.Image.13">
                  <p:embed/>
                  <p:pic>
                    <p:nvPicPr>
                      <p:cNvPr id="0" name=""/>
                      <p:cNvPicPr/>
                      <p:nvPr/>
                    </p:nvPicPr>
                    <p:blipFill>
                      <a:blip r:embed="rId9"/>
                      <a:stretch>
                        <a:fillRect/>
                      </a:stretch>
                    </p:blipFill>
                    <p:spPr>
                      <a:xfrm>
                        <a:off x="181047" y="240069"/>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968647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D4716-90DF-438F-B8B8-68D849368B3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267512" y="1054799"/>
            <a:ext cx="5828849" cy="3026313"/>
          </a:xfrm>
          <a:prstGeom prst="rect">
            <a:avLst/>
          </a:prstGeom>
        </p:spPr>
      </p:pic>
      <p:sp>
        <p:nvSpPr>
          <p:cNvPr id="2" name="TextBox 1">
            <a:extLst>
              <a:ext uri="{FF2B5EF4-FFF2-40B4-BE49-F238E27FC236}">
                <a16:creationId xmlns:a16="http://schemas.microsoft.com/office/drawing/2014/main" id="{E8512C7A-DD78-42E1-B1F4-A3C43FA45468}"/>
              </a:ext>
            </a:extLst>
          </p:cNvPr>
          <p:cNvSpPr txBox="1"/>
          <p:nvPr/>
        </p:nvSpPr>
        <p:spPr>
          <a:xfrm>
            <a:off x="272139" y="2274838"/>
            <a:ext cx="5349015" cy="2585323"/>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As seen from the matrix, flow rate control (FR1) will be satisfied by both DP1 (hot) and DP2 (cold) and temperature control (FR2) will be also satisfied by both DP1 (hot) and DP2 (cold) – DP1 affects FR1 and FR2 and similarly, DP2 affects the same functional requirements. This is called a coupled design as shown in the relationship matrix (see Figure 6.5(a)) and doesn’t satisfy the independence criterion.</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B161423-E9A7-471C-AA98-C69B80F16AAC}"/>
              </a:ext>
            </a:extLst>
          </p:cNvPr>
          <p:cNvPicPr>
            <a:picLocks noChangeAspect="1"/>
          </p:cNvPicPr>
          <p:nvPr/>
        </p:nvPicPr>
        <p:blipFill>
          <a:blip r:embed="rId3"/>
          <a:stretch>
            <a:fillRect/>
          </a:stretch>
        </p:blipFill>
        <p:spPr>
          <a:xfrm>
            <a:off x="9152495" y="4081112"/>
            <a:ext cx="2212716" cy="2302150"/>
          </a:xfrm>
          <a:prstGeom prst="rect">
            <a:avLst/>
          </a:prstGeom>
        </p:spPr>
      </p:pic>
      <p:sp>
        <p:nvSpPr>
          <p:cNvPr id="8" name="TextBox 7">
            <a:extLst>
              <a:ext uri="{FF2B5EF4-FFF2-40B4-BE49-F238E27FC236}">
                <a16:creationId xmlns:a16="http://schemas.microsoft.com/office/drawing/2014/main" id="{15466FC7-AA42-4721-B4C8-11567A31CC67}"/>
              </a:ext>
            </a:extLst>
          </p:cNvPr>
          <p:cNvSpPr txBox="1"/>
          <p:nvPr/>
        </p:nvSpPr>
        <p:spPr>
          <a:xfrm>
            <a:off x="6184163" y="5232187"/>
            <a:ext cx="3202472" cy="369332"/>
          </a:xfrm>
          <a:prstGeom prst="rect">
            <a:avLst/>
          </a:prstGeom>
          <a:noFill/>
        </p:spPr>
        <p:txBody>
          <a:bodyPr wrap="square">
            <a:spAutoFit/>
          </a:bodyPr>
          <a:lstStyle/>
          <a:p>
            <a:r>
              <a:rPr lang="en-US" sz="1800" b="1" i="1" u="none" strike="noStrike" baseline="0" dirty="0">
                <a:latin typeface="LMRoman10-BoldItalic"/>
              </a:rPr>
              <a:t>Figure 6.5: </a:t>
            </a:r>
            <a:r>
              <a:rPr lang="en-US" sz="1800" b="0" i="0" u="none" strike="noStrike" baseline="0" dirty="0">
                <a:latin typeface="LMRoman10-Regular"/>
              </a:rPr>
              <a:t>(a) Coupled design</a:t>
            </a:r>
            <a:endParaRPr lang="en-US" dirty="0"/>
          </a:p>
        </p:txBody>
      </p:sp>
      <p:graphicFrame>
        <p:nvGraphicFramePr>
          <p:cNvPr id="3" name="Object 2">
            <a:extLst>
              <a:ext uri="{FF2B5EF4-FFF2-40B4-BE49-F238E27FC236}">
                <a16:creationId xmlns:a16="http://schemas.microsoft.com/office/drawing/2014/main" id="{8BB3EAC6-25CA-55EC-D968-EEF25223B3E8}"/>
              </a:ext>
            </a:extLst>
          </p:cNvPr>
          <p:cNvGraphicFramePr>
            <a:graphicFrameLocks noChangeAspect="1"/>
          </p:cNvGraphicFramePr>
          <p:nvPr>
            <p:extLst>
              <p:ext uri="{D42A27DB-BD31-4B8C-83A1-F6EECF244321}">
                <p14:modId xmlns:p14="http://schemas.microsoft.com/office/powerpoint/2010/main" val="1014520042"/>
              </p:ext>
            </p:extLst>
          </p:nvPr>
        </p:nvGraphicFramePr>
        <p:xfrm>
          <a:off x="191321" y="147602"/>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191321" y="147602"/>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300921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D4716-90DF-438F-B8B8-68D849368B3A}"/>
              </a:ext>
            </a:extLst>
          </p:cNvPr>
          <p:cNvPicPr>
            <a:picLocks noChangeAspect="1"/>
          </p:cNvPicPr>
          <p:nvPr/>
        </p:nvPicPr>
        <p:blipFill>
          <a:blip r:embed="rId2"/>
          <a:stretch>
            <a:fillRect/>
          </a:stretch>
        </p:blipFill>
        <p:spPr>
          <a:xfrm>
            <a:off x="6267512" y="1054799"/>
            <a:ext cx="5828849" cy="3026313"/>
          </a:xfrm>
          <a:prstGeom prst="rect">
            <a:avLst/>
          </a:prstGeom>
        </p:spPr>
      </p:pic>
      <p:sp>
        <p:nvSpPr>
          <p:cNvPr id="3" name="TextBox 2">
            <a:extLst>
              <a:ext uri="{FF2B5EF4-FFF2-40B4-BE49-F238E27FC236}">
                <a16:creationId xmlns:a16="http://schemas.microsoft.com/office/drawing/2014/main" id="{2307C441-B0CD-47B4-AF66-6285F3193453}"/>
              </a:ext>
            </a:extLst>
          </p:cNvPr>
          <p:cNvSpPr txBox="1"/>
          <p:nvPr/>
        </p:nvSpPr>
        <p:spPr>
          <a:xfrm>
            <a:off x="6097350" y="5062386"/>
            <a:ext cx="3265583" cy="369332"/>
          </a:xfrm>
          <a:prstGeom prst="rect">
            <a:avLst/>
          </a:prstGeom>
          <a:noFill/>
        </p:spPr>
        <p:txBody>
          <a:bodyPr wrap="square">
            <a:spAutoFit/>
          </a:bodyPr>
          <a:lstStyle/>
          <a:p>
            <a:r>
              <a:rPr lang="en-US" sz="1800" b="1" i="1" u="none" strike="noStrike" baseline="0" dirty="0">
                <a:latin typeface="LMRoman10-BoldItalic"/>
              </a:rPr>
              <a:t>Figure 6.5: </a:t>
            </a:r>
            <a:r>
              <a:rPr lang="en-US" sz="1800" b="0" i="0" u="none" strike="noStrike" baseline="0" dirty="0">
                <a:latin typeface="LMRoman10-Regular"/>
              </a:rPr>
              <a:t>(b) </a:t>
            </a:r>
            <a:r>
              <a:rPr lang="en-US" dirty="0">
                <a:latin typeface="LMRoman10-Regular"/>
              </a:rPr>
              <a:t>Unc</a:t>
            </a:r>
            <a:r>
              <a:rPr lang="en-US" sz="1800" b="0" i="0" u="none" strike="noStrike" baseline="0" dirty="0">
                <a:latin typeface="LMRoman10-Regular"/>
              </a:rPr>
              <a:t>oupled design</a:t>
            </a:r>
            <a:endParaRPr lang="en-US" dirty="0"/>
          </a:p>
        </p:txBody>
      </p:sp>
      <p:pic>
        <p:nvPicPr>
          <p:cNvPr id="4" name="Picture 3">
            <a:extLst>
              <a:ext uri="{FF2B5EF4-FFF2-40B4-BE49-F238E27FC236}">
                <a16:creationId xmlns:a16="http://schemas.microsoft.com/office/drawing/2014/main" id="{E5B092C4-60F4-4A60-A8FF-8AE082BFE39E}"/>
              </a:ext>
            </a:extLst>
          </p:cNvPr>
          <p:cNvPicPr>
            <a:picLocks noChangeAspect="1"/>
          </p:cNvPicPr>
          <p:nvPr/>
        </p:nvPicPr>
        <p:blipFill>
          <a:blip r:embed="rId3"/>
          <a:stretch>
            <a:fillRect/>
          </a:stretch>
        </p:blipFill>
        <p:spPr>
          <a:xfrm>
            <a:off x="9362933" y="4273217"/>
            <a:ext cx="2034361" cy="2101675"/>
          </a:xfrm>
          <a:prstGeom prst="rect">
            <a:avLst/>
          </a:prstGeom>
        </p:spPr>
      </p:pic>
      <p:sp>
        <p:nvSpPr>
          <p:cNvPr id="11" name="TextBox 10">
            <a:extLst>
              <a:ext uri="{FF2B5EF4-FFF2-40B4-BE49-F238E27FC236}">
                <a16:creationId xmlns:a16="http://schemas.microsoft.com/office/drawing/2014/main" id="{554CB0FA-07DF-4DE9-A44B-E0A8D77D9D8E}"/>
              </a:ext>
            </a:extLst>
          </p:cNvPr>
          <p:cNvSpPr txBox="1"/>
          <p:nvPr/>
        </p:nvSpPr>
        <p:spPr>
          <a:xfrm>
            <a:off x="536149" y="2461732"/>
            <a:ext cx="5420524" cy="2862322"/>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With a one-handed facet, as shown in Figure 6.4(b), the flow rate is adjusted by the vertical motion of the lever to satisfy FR1 and the temperature is adjusted by the angle, </a:t>
            </a:r>
            <a:r>
              <a:rPr lang="en-US" sz="1800" b="0" i="1" u="none" strike="noStrike" baseline="0" dirty="0">
                <a:latin typeface="Arial" panose="020B0604020202020204" pitchFamily="34" charset="0"/>
                <a:cs typeface="Arial" panose="020B0604020202020204" pitchFamily="34" charset="0"/>
              </a:rPr>
              <a:t> </a:t>
            </a:r>
            <a:r>
              <a:rPr lang="en-US" sz="1800" b="0" i="0" u="none" strike="noStrike" baseline="0" dirty="0">
                <a:latin typeface="Arial" panose="020B0604020202020204" pitchFamily="34" charset="0"/>
                <a:cs typeface="Arial" panose="020B0604020202020204" pitchFamily="34" charset="0"/>
              </a:rPr>
              <a:t>to satisfy FR2. DP1 affects only the functional requirement of FR1 and DP2 affects the other functional requirement, FR2 – each DP is satisfying one functional requirement – this design is called an uncoupled design, and it satisfies the independence criterion.</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280F297D-E99D-52A0-8668-7BE55BA0599B}"/>
              </a:ext>
            </a:extLst>
          </p:cNvPr>
          <p:cNvGraphicFramePr>
            <a:graphicFrameLocks noChangeAspect="1"/>
          </p:cNvGraphicFramePr>
          <p:nvPr>
            <p:extLst>
              <p:ext uri="{D42A27DB-BD31-4B8C-83A1-F6EECF244321}">
                <p14:modId xmlns:p14="http://schemas.microsoft.com/office/powerpoint/2010/main" val="4174763748"/>
              </p:ext>
            </p:extLst>
          </p:nvPr>
        </p:nvGraphicFramePr>
        <p:xfrm>
          <a:off x="252966" y="275373"/>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52966" y="27537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446882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CA911-D220-494C-85EB-582ABC78DFE8}"/>
              </a:ext>
            </a:extLst>
          </p:cNvPr>
          <p:cNvSpPr txBox="1"/>
          <p:nvPr/>
        </p:nvSpPr>
        <p:spPr>
          <a:xfrm>
            <a:off x="610898" y="2125699"/>
            <a:ext cx="3248156" cy="378820"/>
          </a:xfrm>
          <a:prstGeom prst="rect">
            <a:avLst/>
          </a:prstGeom>
          <a:noFill/>
        </p:spPr>
        <p:txBody>
          <a:bodyPr wrap="square">
            <a:spAutoFit/>
          </a:bodyPr>
          <a:lstStyle/>
          <a:p>
            <a:r>
              <a:rPr lang="en-US" sz="1800" b="1" i="0" u="none" strike="noStrike" baseline="0" dirty="0">
                <a:latin typeface="NimbusSanL-Bold"/>
              </a:rPr>
              <a:t>Zigzagging and Decomposition</a:t>
            </a:r>
            <a:endParaRPr lang="en-US" dirty="0"/>
          </a:p>
        </p:txBody>
      </p:sp>
      <p:sp>
        <p:nvSpPr>
          <p:cNvPr id="6" name="TextBox 5">
            <a:extLst>
              <a:ext uri="{FF2B5EF4-FFF2-40B4-BE49-F238E27FC236}">
                <a16:creationId xmlns:a16="http://schemas.microsoft.com/office/drawing/2014/main" id="{23B49853-BE3A-4FC1-94C0-19DDFDBCEDF1}"/>
              </a:ext>
            </a:extLst>
          </p:cNvPr>
          <p:cNvSpPr txBox="1"/>
          <p:nvPr/>
        </p:nvSpPr>
        <p:spPr>
          <a:xfrm>
            <a:off x="610898" y="2529612"/>
            <a:ext cx="5485102" cy="1200329"/>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As shown in Figure 6.6, the decomposing process is performed by </a:t>
            </a:r>
            <a:r>
              <a:rPr lang="en-US" sz="1800" b="0" i="1" u="none" strike="noStrike" baseline="0" dirty="0">
                <a:latin typeface="Arial" panose="020B0604020202020204" pitchFamily="34" charset="0"/>
                <a:cs typeface="Arial" panose="020B0604020202020204" pitchFamily="34" charset="0"/>
              </a:rPr>
              <a:t>“zigzagging” </a:t>
            </a:r>
            <a:r>
              <a:rPr lang="en-US" sz="1800" b="0" i="0" u="none" strike="noStrike" baseline="0" dirty="0">
                <a:latin typeface="Arial" panose="020B0604020202020204" pitchFamily="34" charset="0"/>
                <a:cs typeface="Arial" panose="020B0604020202020204" pitchFamily="34" charset="0"/>
              </a:rPr>
              <a:t>between FR and DP domains. Namely, we start out in the "what" domain and go to the "how" domain. </a:t>
            </a: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43ED138-C78F-499C-8749-2E043D22C7C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476511" y="1493581"/>
            <a:ext cx="4938159" cy="4326274"/>
          </a:xfrm>
          <a:prstGeom prst="rect">
            <a:avLst/>
          </a:prstGeom>
        </p:spPr>
      </p:pic>
      <p:sp>
        <p:nvSpPr>
          <p:cNvPr id="13" name="TextBox 12">
            <a:extLst>
              <a:ext uri="{FF2B5EF4-FFF2-40B4-BE49-F238E27FC236}">
                <a16:creationId xmlns:a16="http://schemas.microsoft.com/office/drawing/2014/main" id="{DB9DA79B-B132-4901-B3AC-84B27DF472D8}"/>
              </a:ext>
            </a:extLst>
          </p:cNvPr>
          <p:cNvSpPr txBox="1"/>
          <p:nvPr/>
        </p:nvSpPr>
        <p:spPr>
          <a:xfrm>
            <a:off x="610899" y="4129086"/>
            <a:ext cx="5485102" cy="923330"/>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High-level functional requirements will be the starting point for the further decomposition into additional levels of </a:t>
            </a:r>
            <a:r>
              <a:rPr lang="en-US" sz="1800" b="0" i="0" u="none" strike="noStrike" baseline="0" dirty="0" err="1">
                <a:latin typeface="Arial" panose="020B0604020202020204" pitchFamily="34" charset="0"/>
                <a:cs typeface="Arial" panose="020B0604020202020204" pitchFamily="34" charset="0"/>
              </a:rPr>
              <a:t>FRs.</a:t>
            </a:r>
            <a:endParaRPr lang="en-US"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1B8BDBAA-2A51-351F-9C0D-CB2769240CD5}"/>
              </a:ext>
            </a:extLst>
          </p:cNvPr>
          <p:cNvGraphicFramePr>
            <a:graphicFrameLocks noChangeAspect="1"/>
          </p:cNvGraphicFramePr>
          <p:nvPr>
            <p:extLst>
              <p:ext uri="{D42A27DB-BD31-4B8C-83A1-F6EECF244321}">
                <p14:modId xmlns:p14="http://schemas.microsoft.com/office/powerpoint/2010/main" val="1369046167"/>
              </p:ext>
            </p:extLst>
          </p:nvPr>
        </p:nvGraphicFramePr>
        <p:xfrm>
          <a:off x="191321" y="250344"/>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191321" y="250344"/>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549348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5842B6-E5F6-4E04-8626-35C14B6986F6}"/>
              </a:ext>
            </a:extLst>
          </p:cNvPr>
          <p:cNvSpPr txBox="1"/>
          <p:nvPr/>
        </p:nvSpPr>
        <p:spPr>
          <a:xfrm>
            <a:off x="560375" y="2391122"/>
            <a:ext cx="3972035" cy="1815882"/>
          </a:xfrm>
          <a:prstGeom prst="rect">
            <a:avLst/>
          </a:prstGeom>
          <a:noFill/>
        </p:spPr>
        <p:txBody>
          <a:bodyPr wrap="square">
            <a:spAutoFit/>
          </a:bodyPr>
          <a:lstStyle/>
          <a:p>
            <a:r>
              <a:rPr lang="en-US" sz="1600" b="1" i="0" u="none" strike="noStrike" baseline="0" dirty="0">
                <a:latin typeface="Arial" panose="020B0604020202020204" pitchFamily="34" charset="0"/>
                <a:cs typeface="Arial" panose="020B0604020202020204" pitchFamily="34" charset="0"/>
              </a:rPr>
              <a:t>CASE STUDY 6.1</a:t>
            </a:r>
          </a:p>
          <a:p>
            <a:endParaRPr lang="en-US" sz="1600" b="1" dirty="0">
              <a:latin typeface="Arial" panose="020B0604020202020204" pitchFamily="34" charset="0"/>
              <a:cs typeface="Arial" panose="020B0604020202020204" pitchFamily="34" charset="0"/>
            </a:endParaRPr>
          </a:p>
          <a:p>
            <a:pPr algn="just"/>
            <a:r>
              <a:rPr lang="en-US" sz="1600" i="0" u="none" strike="noStrike" baseline="0" dirty="0">
                <a:latin typeface="Arial" panose="020B0604020202020204" pitchFamily="34" charset="0"/>
                <a:cs typeface="Arial" panose="020B0604020202020204" pitchFamily="34" charset="0"/>
              </a:rPr>
              <a:t>Develop the design parameters (DPs) of the design solution of the finger rehab device shown in Example 7.1 (Figure 7. 16) to satisfy the specified </a:t>
            </a:r>
            <a:r>
              <a:rPr lang="en-US" sz="1600" i="0" u="none" strike="noStrike" baseline="0" dirty="0" err="1">
                <a:latin typeface="Arial" panose="020B0604020202020204" pitchFamily="34" charset="0"/>
                <a:cs typeface="Arial" panose="020B0604020202020204" pitchFamily="34" charset="0"/>
              </a:rPr>
              <a:t>FRs.</a:t>
            </a:r>
            <a:r>
              <a:rPr lang="en-US" sz="1600" i="0" u="none" strike="noStrike" baseline="0" dirty="0">
                <a:latin typeface="Arial" panose="020B0604020202020204" pitchFamily="34" charset="0"/>
                <a:cs typeface="Arial" panose="020B0604020202020204" pitchFamily="34" charset="0"/>
              </a:rPr>
              <a:t> Use Axiomatic Design principles.</a:t>
            </a:r>
          </a:p>
        </p:txBody>
      </p:sp>
      <p:sp>
        <p:nvSpPr>
          <p:cNvPr id="7" name="TextBox 6">
            <a:extLst>
              <a:ext uri="{FF2B5EF4-FFF2-40B4-BE49-F238E27FC236}">
                <a16:creationId xmlns:a16="http://schemas.microsoft.com/office/drawing/2014/main" id="{4B032E3F-24DD-4FB1-BDED-689D9656DBD3}"/>
              </a:ext>
            </a:extLst>
          </p:cNvPr>
          <p:cNvSpPr txBox="1"/>
          <p:nvPr/>
        </p:nvSpPr>
        <p:spPr>
          <a:xfrm>
            <a:off x="7274596" y="5981061"/>
            <a:ext cx="3270243" cy="338554"/>
          </a:xfrm>
          <a:prstGeom prst="rect">
            <a:avLst/>
          </a:prstGeom>
          <a:noFill/>
        </p:spPr>
        <p:txBody>
          <a:bodyPr wrap="square">
            <a:spAutoFit/>
          </a:bodyPr>
          <a:lstStyle/>
          <a:p>
            <a:r>
              <a:rPr lang="en-US" sz="1600" i="1" u="none" strike="noStrike" baseline="0" dirty="0">
                <a:latin typeface="Arial" panose="020B0604020202020204" pitchFamily="34" charset="0"/>
                <a:cs typeface="Arial" panose="020B0604020202020204" pitchFamily="34" charset="0"/>
              </a:rPr>
              <a:t>Figure 6.7: </a:t>
            </a:r>
            <a:r>
              <a:rPr lang="en-US" sz="1600" b="0" i="0" u="none" strike="noStrike" baseline="0" dirty="0">
                <a:latin typeface="Arial" panose="020B0604020202020204" pitchFamily="34" charset="0"/>
                <a:cs typeface="Arial" panose="020B0604020202020204" pitchFamily="34" charset="0"/>
              </a:rPr>
              <a:t>New re-build HOQ.</a:t>
            </a:r>
            <a:endParaRPr lang="en-US" sz="1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1426377A-340E-4060-8494-64FFB3581443}"/>
              </a:ext>
            </a:extLst>
          </p:cNvPr>
          <p:cNvPicPr>
            <a:picLocks noChangeAspect="1"/>
          </p:cNvPicPr>
          <p:nvPr/>
        </p:nvPicPr>
        <p:blipFill>
          <a:blip r:embed="rId2"/>
          <a:stretch>
            <a:fillRect/>
          </a:stretch>
        </p:blipFill>
        <p:spPr>
          <a:xfrm>
            <a:off x="5345811" y="727408"/>
            <a:ext cx="6285814" cy="4721670"/>
          </a:xfrm>
          <a:prstGeom prst="rect">
            <a:avLst/>
          </a:prstGeom>
        </p:spPr>
      </p:pic>
      <p:graphicFrame>
        <p:nvGraphicFramePr>
          <p:cNvPr id="2" name="Object 1">
            <a:extLst>
              <a:ext uri="{FF2B5EF4-FFF2-40B4-BE49-F238E27FC236}">
                <a16:creationId xmlns:a16="http://schemas.microsoft.com/office/drawing/2014/main" id="{40B844FE-E698-D55C-A1CF-E54D6A9B2ACE}"/>
              </a:ext>
            </a:extLst>
          </p:cNvPr>
          <p:cNvGraphicFramePr>
            <a:graphicFrameLocks noChangeAspect="1"/>
          </p:cNvGraphicFramePr>
          <p:nvPr>
            <p:extLst>
              <p:ext uri="{D42A27DB-BD31-4B8C-83A1-F6EECF244321}">
                <p14:modId xmlns:p14="http://schemas.microsoft.com/office/powerpoint/2010/main" val="3009743689"/>
              </p:ext>
            </p:extLst>
          </p:nvPr>
        </p:nvGraphicFramePr>
        <p:xfrm>
          <a:off x="263239" y="198973"/>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63239" y="19897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310871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032E3F-24DD-4FB1-BDED-689D9656DBD3}"/>
              </a:ext>
            </a:extLst>
          </p:cNvPr>
          <p:cNvSpPr txBox="1"/>
          <p:nvPr/>
        </p:nvSpPr>
        <p:spPr>
          <a:xfrm>
            <a:off x="7274596" y="5981061"/>
            <a:ext cx="3270243" cy="338554"/>
          </a:xfrm>
          <a:prstGeom prst="rect">
            <a:avLst/>
          </a:prstGeom>
          <a:noFill/>
        </p:spPr>
        <p:txBody>
          <a:bodyPr wrap="square">
            <a:spAutoFit/>
          </a:bodyPr>
          <a:lstStyle/>
          <a:p>
            <a:r>
              <a:rPr lang="en-US" sz="1600" i="1" u="none" strike="noStrike" baseline="0" dirty="0">
                <a:latin typeface="Arial" panose="020B0604020202020204" pitchFamily="34" charset="0"/>
                <a:cs typeface="Arial" panose="020B0604020202020204" pitchFamily="34" charset="0"/>
              </a:rPr>
              <a:t>Figure 6.8: </a:t>
            </a:r>
            <a:r>
              <a:rPr lang="en-US" sz="1600" b="0" i="0" u="none" strike="noStrike" baseline="0" dirty="0">
                <a:latin typeface="Arial" panose="020B0604020202020204" pitchFamily="34" charset="0"/>
                <a:cs typeface="Arial" panose="020B0604020202020204" pitchFamily="34" charset="0"/>
              </a:rPr>
              <a:t>New re-build HOQ.</a:t>
            </a:r>
            <a:endParaRPr lang="en-US" sz="16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47D91E2-4292-49B8-B705-FA69498DBA4F}"/>
              </a:ext>
            </a:extLst>
          </p:cNvPr>
          <p:cNvSpPr txBox="1"/>
          <p:nvPr/>
        </p:nvSpPr>
        <p:spPr>
          <a:xfrm>
            <a:off x="399055" y="2559985"/>
            <a:ext cx="5388649" cy="1384995"/>
          </a:xfrm>
          <a:prstGeom prst="rect">
            <a:avLst/>
          </a:prstGeom>
          <a:noFill/>
        </p:spPr>
        <p:txBody>
          <a:bodyPr wrap="square">
            <a:spAutoFit/>
          </a:bodyPr>
          <a:lstStyle/>
          <a:p>
            <a:pPr marR="0"/>
            <a:r>
              <a:rPr lang="en-US" sz="1800" b="1" dirty="0">
                <a:effectLst/>
                <a:latin typeface="Arial" panose="020B0604020202020204" pitchFamily="34" charset="0"/>
                <a:ea typeface="Calibri" panose="020F0502020204030204" pitchFamily="34" charset="0"/>
                <a:cs typeface="Arial" panose="020B0604020202020204" pitchFamily="34" charset="0"/>
              </a:rPr>
              <a:t>HIGH LEVEL FUNCTIONAL REQUIREMENTS</a:t>
            </a:r>
          </a:p>
          <a:p>
            <a:pPr marL="342900" marR="0" indent="-342900">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marR="0" indent="-342900">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The p</a:t>
            </a:r>
            <a:r>
              <a:rPr lang="en-US" sz="1600" dirty="0">
                <a:effectLst/>
                <a:latin typeface="Arial" panose="020B0604020202020204" pitchFamily="34" charset="0"/>
                <a:ea typeface="Calibri" panose="020F0502020204030204" pitchFamily="34" charset="0"/>
                <a:cs typeface="Arial" panose="020B0604020202020204" pitchFamily="34" charset="0"/>
              </a:rPr>
              <a:t>roduct shall be capable of Flexion &amp;   extension</a:t>
            </a:r>
          </a:p>
          <a:p>
            <a:pPr marL="342900" marR="0" indent="-342900">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The p</a:t>
            </a:r>
            <a:r>
              <a:rPr lang="en-US" sz="1600" dirty="0">
                <a:effectLst/>
                <a:latin typeface="Arial" panose="020B0604020202020204" pitchFamily="34" charset="0"/>
                <a:ea typeface="Calibri" panose="020F0502020204030204" pitchFamily="34" charset="0"/>
                <a:cs typeface="Arial" panose="020B0604020202020204" pitchFamily="34" charset="0"/>
              </a:rPr>
              <a:t>roduct shall be capable of supporting  user activity</a:t>
            </a:r>
          </a:p>
        </p:txBody>
      </p:sp>
      <p:sp>
        <p:nvSpPr>
          <p:cNvPr id="6" name="TextBox 5">
            <a:extLst>
              <a:ext uri="{FF2B5EF4-FFF2-40B4-BE49-F238E27FC236}">
                <a16:creationId xmlns:a16="http://schemas.microsoft.com/office/drawing/2014/main" id="{42B5A817-C7D7-4A93-BAD0-C825636C2D79}"/>
              </a:ext>
            </a:extLst>
          </p:cNvPr>
          <p:cNvSpPr txBox="1"/>
          <p:nvPr/>
        </p:nvSpPr>
        <p:spPr>
          <a:xfrm>
            <a:off x="399055" y="4168924"/>
            <a:ext cx="5241692" cy="1077218"/>
          </a:xfrm>
          <a:prstGeom prst="rect">
            <a:avLst/>
          </a:prstGeom>
          <a:noFill/>
        </p:spPr>
        <p:txBody>
          <a:bodyPr wrap="square">
            <a:spAutoFit/>
          </a:bodyPr>
          <a:lstStyle/>
          <a:p>
            <a:pPr algn="just"/>
            <a:r>
              <a:rPr lang="en-US" sz="1600" b="0" i="0" u="none" strike="noStrike" baseline="0" dirty="0">
                <a:latin typeface="Arial" panose="020B0604020202020204" pitchFamily="34" charset="0"/>
                <a:cs typeface="Arial" panose="020B0604020202020204" pitchFamily="34" charset="0"/>
              </a:rPr>
              <a:t>As seen from the above top-level FRs, they don’t give us too much information, but this initial step determines the starting point for the further decomposition by using AD zigzag methodology.</a:t>
            </a:r>
            <a:endParaRPr lang="en-US" sz="16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83C5FAF-D5B4-43E2-ABEA-57FC4E3CDC7F}"/>
              </a:ext>
            </a:extLst>
          </p:cNvPr>
          <p:cNvPicPr>
            <a:picLocks noChangeAspect="1"/>
          </p:cNvPicPr>
          <p:nvPr/>
        </p:nvPicPr>
        <p:blipFill>
          <a:blip r:embed="rId2"/>
          <a:stretch>
            <a:fillRect/>
          </a:stretch>
        </p:blipFill>
        <p:spPr>
          <a:xfrm>
            <a:off x="5846159" y="801193"/>
            <a:ext cx="6198863" cy="4656355"/>
          </a:xfrm>
          <a:prstGeom prst="rect">
            <a:avLst/>
          </a:prstGeom>
        </p:spPr>
      </p:pic>
      <p:graphicFrame>
        <p:nvGraphicFramePr>
          <p:cNvPr id="4" name="Object 3">
            <a:extLst>
              <a:ext uri="{FF2B5EF4-FFF2-40B4-BE49-F238E27FC236}">
                <a16:creationId xmlns:a16="http://schemas.microsoft.com/office/drawing/2014/main" id="{FBBD867A-E4FF-318C-E212-A68FBFBFB78B}"/>
              </a:ext>
            </a:extLst>
          </p:cNvPr>
          <p:cNvGraphicFramePr>
            <a:graphicFrameLocks noChangeAspect="1"/>
          </p:cNvGraphicFramePr>
          <p:nvPr>
            <p:extLst>
              <p:ext uri="{D42A27DB-BD31-4B8C-83A1-F6EECF244321}">
                <p14:modId xmlns:p14="http://schemas.microsoft.com/office/powerpoint/2010/main" val="3813817072"/>
              </p:ext>
            </p:extLst>
          </p:nvPr>
        </p:nvGraphicFramePr>
        <p:xfrm>
          <a:off x="232417" y="209247"/>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32417" y="20924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867048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07538B-53D8-4902-91A3-F37FBBDF9D6C}"/>
              </a:ext>
            </a:extLst>
          </p:cNvPr>
          <p:cNvSpPr txBox="1"/>
          <p:nvPr/>
        </p:nvSpPr>
        <p:spPr>
          <a:xfrm>
            <a:off x="1791328" y="1254711"/>
            <a:ext cx="10292271" cy="3693319"/>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Using high level FRs the following design parameters (DPs) are selected to fulfill each of the FRs:</a:t>
            </a:r>
          </a:p>
          <a:p>
            <a:pPr algn="l"/>
            <a:endParaRPr lang="en-US" sz="1800" b="0" i="0" u="none" strike="noStrike" baseline="0" dirty="0">
              <a:latin typeface="Arial" panose="020B0604020202020204" pitchFamily="34" charset="0"/>
              <a:cs typeface="Arial" panose="020B0604020202020204" pitchFamily="34" charset="0"/>
            </a:endParaRPr>
          </a:p>
          <a:p>
            <a:r>
              <a:rPr lang="en-US" sz="1800" b="0" i="0" u="none" strike="noStrike" baseline="0" dirty="0">
                <a:latin typeface="Arial" panose="020B0604020202020204" pitchFamily="34" charset="0"/>
                <a:cs typeface="Arial" panose="020B0604020202020204" pitchFamily="34" charset="0"/>
              </a:rPr>
              <a:t>FR1  </a:t>
            </a:r>
            <a:r>
              <a:rPr lang="en-US" sz="1800" dirty="0">
                <a:effectLst/>
                <a:latin typeface="Arial" panose="020B0604020202020204" pitchFamily="34" charset="0"/>
                <a:ea typeface="Calibri" panose="020F0502020204030204" pitchFamily="34" charset="0"/>
                <a:cs typeface="Arial" panose="020B0604020202020204" pitchFamily="34" charset="0"/>
              </a:rPr>
              <a:t>Product shall be capable of Flexion &amp;   extension</a:t>
            </a:r>
          </a:p>
          <a:p>
            <a:pPr algn="l"/>
            <a:r>
              <a:rPr lang="en-US" sz="1800" b="0" i="0" u="none" strike="noStrike" baseline="0" dirty="0">
                <a:latin typeface="Arial" panose="020B0604020202020204" pitchFamily="34" charset="0"/>
                <a:cs typeface="Arial" panose="020B0604020202020204" pitchFamily="34" charset="0"/>
              </a:rPr>
              <a:t>DP1: Soft robotic</a:t>
            </a:r>
          </a:p>
          <a:p>
            <a:pPr algn="l"/>
            <a:endParaRPr lang="en-US" dirty="0">
              <a:latin typeface="Arial" panose="020B0604020202020204" pitchFamily="34" charset="0"/>
              <a:cs typeface="Arial" panose="020B0604020202020204" pitchFamily="34" charset="0"/>
            </a:endParaRPr>
          </a:p>
          <a:p>
            <a:r>
              <a:rPr lang="en-US" sz="1800" b="0" i="0" u="none" strike="noStrike" baseline="0" dirty="0">
                <a:latin typeface="Arial" panose="020B0604020202020204" pitchFamily="34" charset="0"/>
                <a:cs typeface="Arial" panose="020B0604020202020204" pitchFamily="34" charset="0"/>
              </a:rPr>
              <a:t>FR2  </a:t>
            </a:r>
            <a:r>
              <a:rPr lang="en-US" sz="1800" dirty="0">
                <a:effectLst/>
                <a:latin typeface="Arial" panose="020B0604020202020204" pitchFamily="34" charset="0"/>
                <a:ea typeface="Calibri" panose="020F0502020204030204" pitchFamily="34" charset="0"/>
                <a:cs typeface="Arial" panose="020B0604020202020204" pitchFamily="34" charset="0"/>
              </a:rPr>
              <a:t>Product shall be capable of supporting  user activity</a:t>
            </a:r>
            <a:endParaRPr lang="en-US" sz="1800" b="0" i="0" u="none" strike="noStrike" baseline="0"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DP2: Activity monitoring tool</a:t>
            </a:r>
          </a:p>
          <a:p>
            <a:pPr algn="l"/>
            <a:endParaRPr lang="en-US"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Design matrix is shown in Eq. 6.6 should be formulated for each level to avoid violating the Independence Axiom.</a:t>
            </a:r>
          </a:p>
          <a:p>
            <a:pPr algn="l"/>
            <a:endParaRPr lang="en-US"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r>
              <a:rPr lang="en-US" dirty="0">
                <a:latin typeface="Arial" panose="020B0604020202020204" pitchFamily="34" charset="0"/>
                <a:cs typeface="Arial" panose="020B0604020202020204" pitchFamily="34" charset="0"/>
              </a:rPr>
              <a:t>                                                                                                                        </a:t>
            </a:r>
            <a:r>
              <a:rPr lang="en-US" dirty="0">
                <a:latin typeface="Times New Roman" panose="02020603050405020304" pitchFamily="18" charset="0"/>
                <a:cs typeface="Times New Roman" panose="02020603050405020304" pitchFamily="18" charset="0"/>
              </a:rPr>
              <a:t>(6.6)</a:t>
            </a:r>
          </a:p>
        </p:txBody>
      </p:sp>
      <p:pic>
        <p:nvPicPr>
          <p:cNvPr id="8" name="Picture 7">
            <a:extLst>
              <a:ext uri="{FF2B5EF4-FFF2-40B4-BE49-F238E27FC236}">
                <a16:creationId xmlns:a16="http://schemas.microsoft.com/office/drawing/2014/main" id="{14E48F05-DA13-4091-9542-2CFB8D94695C}"/>
              </a:ext>
            </a:extLst>
          </p:cNvPr>
          <p:cNvPicPr>
            <a:picLocks noChangeAspect="1"/>
          </p:cNvPicPr>
          <p:nvPr/>
        </p:nvPicPr>
        <p:blipFill>
          <a:blip r:embed="rId2"/>
          <a:stretch>
            <a:fillRect/>
          </a:stretch>
        </p:blipFill>
        <p:spPr>
          <a:xfrm>
            <a:off x="1791328" y="4293515"/>
            <a:ext cx="3425565" cy="755704"/>
          </a:xfrm>
          <a:prstGeom prst="rect">
            <a:avLst/>
          </a:prstGeom>
        </p:spPr>
      </p:pic>
      <p:sp>
        <p:nvSpPr>
          <p:cNvPr id="11" name="TextBox 10">
            <a:extLst>
              <a:ext uri="{FF2B5EF4-FFF2-40B4-BE49-F238E27FC236}">
                <a16:creationId xmlns:a16="http://schemas.microsoft.com/office/drawing/2014/main" id="{C5374D51-16B0-4E15-B4BD-B88EDE9EED74}"/>
              </a:ext>
            </a:extLst>
          </p:cNvPr>
          <p:cNvSpPr txBox="1"/>
          <p:nvPr/>
        </p:nvSpPr>
        <p:spPr>
          <a:xfrm>
            <a:off x="1791328" y="5448463"/>
            <a:ext cx="9471649" cy="646331"/>
          </a:xfrm>
          <a:prstGeom prst="rect">
            <a:avLst/>
          </a:prstGeom>
          <a:noFill/>
        </p:spPr>
        <p:txBody>
          <a:bodyPr wrap="square">
            <a:spAutoFit/>
          </a:bodyPr>
          <a:lstStyle/>
          <a:p>
            <a:r>
              <a:rPr lang="en-US" sz="1800" b="0" i="0" u="none" strike="noStrike" baseline="0" dirty="0">
                <a:latin typeface="Arial" panose="020B0604020202020204" pitchFamily="34" charset="0"/>
                <a:cs typeface="Arial" panose="020B0604020202020204" pitchFamily="34" charset="0"/>
              </a:rPr>
              <a:t>Eq. 6.6 reveals that the design is uncoupled at the top level and the independence axiom is not violated. </a:t>
            </a:r>
            <a:endParaRPr lang="en-US" dirty="0"/>
          </a:p>
        </p:txBody>
      </p:sp>
      <p:graphicFrame>
        <p:nvGraphicFramePr>
          <p:cNvPr id="2" name="Object 1">
            <a:extLst>
              <a:ext uri="{FF2B5EF4-FFF2-40B4-BE49-F238E27FC236}">
                <a16:creationId xmlns:a16="http://schemas.microsoft.com/office/drawing/2014/main" id="{42E2BB33-05C5-2259-5092-A458CD08F6F5}"/>
              </a:ext>
            </a:extLst>
          </p:cNvPr>
          <p:cNvGraphicFramePr>
            <a:graphicFrameLocks noChangeAspect="1"/>
          </p:cNvGraphicFramePr>
          <p:nvPr>
            <p:extLst>
              <p:ext uri="{D42A27DB-BD31-4B8C-83A1-F6EECF244321}">
                <p14:modId xmlns:p14="http://schemas.microsoft.com/office/powerpoint/2010/main" val="1102273652"/>
              </p:ext>
            </p:extLst>
          </p:nvPr>
        </p:nvGraphicFramePr>
        <p:xfrm>
          <a:off x="335159" y="279007"/>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35159" y="27900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4056036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51FB5F-1833-4F9C-94A1-5648EFAB4E4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678015" y="1325722"/>
            <a:ext cx="6080301" cy="4206556"/>
          </a:xfrm>
          <a:prstGeom prst="rect">
            <a:avLst/>
          </a:prstGeom>
        </p:spPr>
      </p:pic>
      <p:sp>
        <p:nvSpPr>
          <p:cNvPr id="13" name="TextBox 12">
            <a:extLst>
              <a:ext uri="{FF2B5EF4-FFF2-40B4-BE49-F238E27FC236}">
                <a16:creationId xmlns:a16="http://schemas.microsoft.com/office/drawing/2014/main" id="{71952A5E-0461-404A-A4DB-1D96BD138540}"/>
              </a:ext>
            </a:extLst>
          </p:cNvPr>
          <p:cNvSpPr txBox="1"/>
          <p:nvPr/>
        </p:nvSpPr>
        <p:spPr>
          <a:xfrm>
            <a:off x="7447547" y="5691328"/>
            <a:ext cx="3717758" cy="307777"/>
          </a:xfrm>
          <a:prstGeom prst="rect">
            <a:avLst/>
          </a:prstGeom>
          <a:noFill/>
        </p:spPr>
        <p:txBody>
          <a:bodyPr wrap="square">
            <a:spAutoFit/>
          </a:bodyPr>
          <a:lstStyle/>
          <a:p>
            <a:r>
              <a:rPr lang="en-US" sz="1400" i="1" dirty="0">
                <a:latin typeface="Times New Roman" panose="02020603050405020304" pitchFamily="18" charset="0"/>
                <a:cs typeface="Times New Roman" panose="02020603050405020304" pitchFamily="18" charset="0"/>
              </a:rPr>
              <a:t>Figure 6.9: </a:t>
            </a:r>
            <a:r>
              <a:rPr lang="en-US" sz="1400" dirty="0">
                <a:latin typeface="Times New Roman" panose="02020603050405020304" pitchFamily="18" charset="0"/>
                <a:cs typeface="Times New Roman" panose="02020603050405020304" pitchFamily="18" charset="0"/>
              </a:rPr>
              <a:t>Design rod map.</a:t>
            </a:r>
          </a:p>
        </p:txBody>
      </p:sp>
      <p:sp>
        <p:nvSpPr>
          <p:cNvPr id="7" name="TextBox 6">
            <a:extLst>
              <a:ext uri="{FF2B5EF4-FFF2-40B4-BE49-F238E27FC236}">
                <a16:creationId xmlns:a16="http://schemas.microsoft.com/office/drawing/2014/main" id="{E573F4A8-8408-4C79-89DE-E3D495A85633}"/>
              </a:ext>
            </a:extLst>
          </p:cNvPr>
          <p:cNvSpPr txBox="1"/>
          <p:nvPr/>
        </p:nvSpPr>
        <p:spPr>
          <a:xfrm>
            <a:off x="575807" y="2631935"/>
            <a:ext cx="4561448" cy="646331"/>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A road map for the levels of decomposition is shown in Figure 6.9.</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3E27288E-28EC-F999-8AF4-47E69AED0041}"/>
              </a:ext>
            </a:extLst>
          </p:cNvPr>
          <p:cNvGraphicFramePr>
            <a:graphicFrameLocks noChangeAspect="1"/>
          </p:cNvGraphicFramePr>
          <p:nvPr>
            <p:extLst>
              <p:ext uri="{D42A27DB-BD31-4B8C-83A1-F6EECF244321}">
                <p14:modId xmlns:p14="http://schemas.microsoft.com/office/powerpoint/2010/main" val="549309880"/>
              </p:ext>
            </p:extLst>
          </p:nvPr>
        </p:nvGraphicFramePr>
        <p:xfrm>
          <a:off x="263239" y="20924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63239" y="20924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640016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DDE265-478E-4F95-AA9A-D5A2E0EDE88E}"/>
              </a:ext>
            </a:extLst>
          </p:cNvPr>
          <p:cNvSpPr txBox="1"/>
          <p:nvPr/>
        </p:nvSpPr>
        <p:spPr>
          <a:xfrm>
            <a:off x="1791066" y="1404499"/>
            <a:ext cx="9559647" cy="923330"/>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Next, using zigzagging and maintaining independence within each matrix, the additional FR levels were developed. Since all the FRs will follow a similar decomposition format, for briefness, only FR1 (Allows flexion and extension) decomposition will be shown.</a:t>
            </a: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8A6D580-D6B2-463E-B02B-B76D30017C78}"/>
              </a:ext>
            </a:extLst>
          </p:cNvPr>
          <p:cNvPicPr>
            <a:picLocks noChangeAspect="1"/>
          </p:cNvPicPr>
          <p:nvPr/>
        </p:nvPicPr>
        <p:blipFill>
          <a:blip r:embed="rId2"/>
          <a:stretch>
            <a:fillRect/>
          </a:stretch>
        </p:blipFill>
        <p:spPr>
          <a:xfrm>
            <a:off x="1744815" y="2616541"/>
            <a:ext cx="9652151" cy="3315487"/>
          </a:xfrm>
          <a:prstGeom prst="rect">
            <a:avLst/>
          </a:prstGeom>
        </p:spPr>
      </p:pic>
      <p:graphicFrame>
        <p:nvGraphicFramePr>
          <p:cNvPr id="4" name="Object 3">
            <a:extLst>
              <a:ext uri="{FF2B5EF4-FFF2-40B4-BE49-F238E27FC236}">
                <a16:creationId xmlns:a16="http://schemas.microsoft.com/office/drawing/2014/main" id="{8AF44C6C-4D78-C1C5-BFB9-AEAF1A96DAC1}"/>
              </a:ext>
            </a:extLst>
          </p:cNvPr>
          <p:cNvGraphicFramePr>
            <a:graphicFrameLocks noChangeAspect="1"/>
          </p:cNvGraphicFramePr>
          <p:nvPr>
            <p:extLst>
              <p:ext uri="{D42A27DB-BD31-4B8C-83A1-F6EECF244321}">
                <p14:modId xmlns:p14="http://schemas.microsoft.com/office/powerpoint/2010/main" val="814213376"/>
              </p:ext>
            </p:extLst>
          </p:nvPr>
        </p:nvGraphicFramePr>
        <p:xfrm>
          <a:off x="345433" y="200485"/>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45433" y="20048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250220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214664-C7B4-468A-B3C7-EBDBCD0A036E}"/>
              </a:ext>
            </a:extLst>
          </p:cNvPr>
          <p:cNvPicPr>
            <a:picLocks noChangeAspect="1"/>
          </p:cNvPicPr>
          <p:nvPr/>
        </p:nvPicPr>
        <p:blipFill>
          <a:blip r:embed="rId2"/>
          <a:stretch>
            <a:fillRect/>
          </a:stretch>
        </p:blipFill>
        <p:spPr>
          <a:xfrm>
            <a:off x="1595410" y="2161421"/>
            <a:ext cx="5518047" cy="1541136"/>
          </a:xfrm>
          <a:prstGeom prst="rect">
            <a:avLst/>
          </a:prstGeom>
        </p:spPr>
      </p:pic>
      <p:sp>
        <p:nvSpPr>
          <p:cNvPr id="10" name="TextBox 9">
            <a:extLst>
              <a:ext uri="{FF2B5EF4-FFF2-40B4-BE49-F238E27FC236}">
                <a16:creationId xmlns:a16="http://schemas.microsoft.com/office/drawing/2014/main" id="{AC7A6CF5-5305-4ACF-8FFE-E910337B54FE}"/>
              </a:ext>
            </a:extLst>
          </p:cNvPr>
          <p:cNvSpPr txBox="1"/>
          <p:nvPr/>
        </p:nvSpPr>
        <p:spPr>
          <a:xfrm>
            <a:off x="1791328" y="1339781"/>
            <a:ext cx="8805262" cy="1754326"/>
          </a:xfrm>
          <a:prstGeom prst="rect">
            <a:avLst/>
          </a:prstGeom>
          <a:noFill/>
        </p:spPr>
        <p:txBody>
          <a:bodyPr wrap="square">
            <a:spAutoFit/>
          </a:bodyPr>
          <a:lstStyle/>
          <a:p>
            <a:r>
              <a:rPr lang="en-US" sz="1800" b="0" i="0" u="none" strike="noStrike" baseline="0" dirty="0">
                <a:latin typeface="Arial" panose="020B0604020202020204" pitchFamily="34" charset="0"/>
                <a:cs typeface="Arial" panose="020B0604020202020204" pitchFamily="34" charset="0"/>
              </a:rPr>
              <a:t>The following design matrix has been developed to ensure the independent axiom is not violated.</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dirty="0">
                <a:latin typeface="Times New Roman" panose="02020603050405020304" pitchFamily="18" charset="0"/>
                <a:cs typeface="Times New Roman" panose="02020603050405020304" pitchFamily="18" charset="0"/>
              </a:rPr>
              <a:t>(6.7)                 </a:t>
            </a:r>
          </a:p>
        </p:txBody>
      </p:sp>
      <p:sp>
        <p:nvSpPr>
          <p:cNvPr id="14" name="TextBox 13">
            <a:extLst>
              <a:ext uri="{FF2B5EF4-FFF2-40B4-BE49-F238E27FC236}">
                <a16:creationId xmlns:a16="http://schemas.microsoft.com/office/drawing/2014/main" id="{2FB28038-3AD4-4A79-B31B-C7904B1E768E}"/>
              </a:ext>
            </a:extLst>
          </p:cNvPr>
          <p:cNvSpPr txBox="1"/>
          <p:nvPr/>
        </p:nvSpPr>
        <p:spPr>
          <a:xfrm>
            <a:off x="1791328" y="3924032"/>
            <a:ext cx="8805262" cy="923330"/>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Eq. 6.7 shows that the design is uncoupled at the second level and the independence axiom is not violated. Figure 6.10 shows the remaining part of the decomposition of the high-level functional requirement of FR1.</a:t>
            </a:r>
          </a:p>
        </p:txBody>
      </p:sp>
      <p:graphicFrame>
        <p:nvGraphicFramePr>
          <p:cNvPr id="2" name="Object 1">
            <a:extLst>
              <a:ext uri="{FF2B5EF4-FFF2-40B4-BE49-F238E27FC236}">
                <a16:creationId xmlns:a16="http://schemas.microsoft.com/office/drawing/2014/main" id="{FFD20658-A4F6-578A-5FC0-5875D25FABF8}"/>
              </a:ext>
            </a:extLst>
          </p:cNvPr>
          <p:cNvGraphicFramePr>
            <a:graphicFrameLocks noChangeAspect="1"/>
          </p:cNvGraphicFramePr>
          <p:nvPr>
            <p:extLst>
              <p:ext uri="{D42A27DB-BD31-4B8C-83A1-F6EECF244321}">
                <p14:modId xmlns:p14="http://schemas.microsoft.com/office/powerpoint/2010/main" val="581221978"/>
              </p:ext>
            </p:extLst>
          </p:nvPr>
        </p:nvGraphicFramePr>
        <p:xfrm>
          <a:off x="335159" y="199331"/>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35159" y="19933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905993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id="{CE035AF9-74DE-4833-9DCD-B14FC0E7FD3B}"/>
              </a:ext>
            </a:extLst>
          </p:cNvPr>
          <p:cNvSpPr txBox="1"/>
          <p:nvPr/>
        </p:nvSpPr>
        <p:spPr>
          <a:xfrm>
            <a:off x="2442968" y="3040372"/>
            <a:ext cx="8632248" cy="163121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b="0" i="0" dirty="0">
                <a:effectLst/>
                <a:latin typeface="Arial" panose="020B0604020202020204" pitchFamily="34" charset="0"/>
              </a:rPr>
              <a:t>Copyright © 2021 by the authors (A. Ertas and U. Gulbulak). This is an open access article distributed under the Creative Commons Attribution License (https://creativecommons.org/licenses/by/4.0/), which permits unrestricted use, distribution, and reproduction in any medium, provided the original work is properly cited.</a:t>
            </a:r>
          </a:p>
        </p:txBody>
      </p:sp>
      <p:pic>
        <p:nvPicPr>
          <p:cNvPr id="8" name="Picture 7">
            <a:extLst>
              <a:ext uri="{FF2B5EF4-FFF2-40B4-BE49-F238E27FC236}">
                <a16:creationId xmlns:a16="http://schemas.microsoft.com/office/drawing/2014/main" id="{7737ADE4-BAC6-4CBB-9C2F-692175443687}"/>
              </a:ext>
            </a:extLst>
          </p:cNvPr>
          <p:cNvPicPr/>
          <p:nvPr/>
        </p:nvPicPr>
        <p:blipFill>
          <a:blip r:embed="rId2"/>
          <a:stretch>
            <a:fillRect/>
          </a:stretch>
        </p:blipFill>
        <p:spPr>
          <a:xfrm>
            <a:off x="2567027" y="2553778"/>
            <a:ext cx="1358767" cy="507179"/>
          </a:xfrm>
          <a:prstGeom prst="rect">
            <a:avLst/>
          </a:prstGeom>
        </p:spPr>
      </p:pic>
      <p:graphicFrame>
        <p:nvGraphicFramePr>
          <p:cNvPr id="2" name="Object 1">
            <a:extLst>
              <a:ext uri="{FF2B5EF4-FFF2-40B4-BE49-F238E27FC236}">
                <a16:creationId xmlns:a16="http://schemas.microsoft.com/office/drawing/2014/main" id="{05627FD4-1AD0-4537-3A32-1B60AC711DE6}"/>
              </a:ext>
            </a:extLst>
          </p:cNvPr>
          <p:cNvGraphicFramePr>
            <a:graphicFrameLocks noChangeAspect="1"/>
          </p:cNvGraphicFramePr>
          <p:nvPr>
            <p:extLst>
              <p:ext uri="{D42A27DB-BD31-4B8C-83A1-F6EECF244321}">
                <p14:modId xmlns:p14="http://schemas.microsoft.com/office/powerpoint/2010/main" val="2858752408"/>
              </p:ext>
            </p:extLst>
          </p:nvPr>
        </p:nvGraphicFramePr>
        <p:xfrm>
          <a:off x="263240" y="219521"/>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63240" y="21952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807534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1E2E19-7728-4106-927B-59C52D11D84A}"/>
              </a:ext>
            </a:extLst>
          </p:cNvPr>
          <p:cNvPicPr>
            <a:picLocks noChangeAspect="1"/>
          </p:cNvPicPr>
          <p:nvPr/>
        </p:nvPicPr>
        <p:blipFill>
          <a:blip r:embed="rId2"/>
          <a:stretch>
            <a:fillRect/>
          </a:stretch>
        </p:blipFill>
        <p:spPr>
          <a:xfrm>
            <a:off x="2349107" y="965585"/>
            <a:ext cx="6834103" cy="4763410"/>
          </a:xfrm>
          <a:prstGeom prst="rect">
            <a:avLst/>
          </a:prstGeom>
        </p:spPr>
      </p:pic>
      <p:sp>
        <p:nvSpPr>
          <p:cNvPr id="13" name="TextBox 12">
            <a:extLst>
              <a:ext uri="{FF2B5EF4-FFF2-40B4-BE49-F238E27FC236}">
                <a16:creationId xmlns:a16="http://schemas.microsoft.com/office/drawing/2014/main" id="{FD8E70C7-82E7-48F5-90A3-3FB12D7EAC8E}"/>
              </a:ext>
            </a:extLst>
          </p:cNvPr>
          <p:cNvSpPr txBox="1"/>
          <p:nvPr/>
        </p:nvSpPr>
        <p:spPr>
          <a:xfrm>
            <a:off x="3680670" y="5868864"/>
            <a:ext cx="4390434" cy="369332"/>
          </a:xfrm>
          <a:prstGeom prst="rect">
            <a:avLst/>
          </a:prstGeom>
          <a:noFill/>
        </p:spPr>
        <p:txBody>
          <a:bodyPr wrap="square">
            <a:spAutoFit/>
          </a:bodyPr>
          <a:lstStyle/>
          <a:p>
            <a:r>
              <a:rPr lang="en-US" i="1" dirty="0">
                <a:latin typeface="Times New Roman" panose="02020603050405020304" pitchFamily="18" charset="0"/>
                <a:cs typeface="Times New Roman" panose="02020603050405020304" pitchFamily="18" charset="0"/>
              </a:rPr>
              <a:t>Figure 6.10</a:t>
            </a:r>
            <a:r>
              <a:rPr lang="en-US" dirty="0">
                <a:latin typeface="Times New Roman" panose="02020603050405020304" pitchFamily="18" charset="0"/>
                <a:cs typeface="Times New Roman" panose="02020603050405020304" pitchFamily="18" charset="0"/>
              </a:rPr>
              <a:t>: Decomposition of FR1.</a:t>
            </a:r>
          </a:p>
        </p:txBody>
      </p:sp>
      <p:graphicFrame>
        <p:nvGraphicFramePr>
          <p:cNvPr id="2" name="Object 1">
            <a:extLst>
              <a:ext uri="{FF2B5EF4-FFF2-40B4-BE49-F238E27FC236}">
                <a16:creationId xmlns:a16="http://schemas.microsoft.com/office/drawing/2014/main" id="{E902D75C-4BE9-2508-75A6-6676EBA2E1F8}"/>
              </a:ext>
            </a:extLst>
          </p:cNvPr>
          <p:cNvGraphicFramePr>
            <a:graphicFrameLocks noChangeAspect="1"/>
          </p:cNvGraphicFramePr>
          <p:nvPr>
            <p:extLst>
              <p:ext uri="{D42A27DB-BD31-4B8C-83A1-F6EECF244321}">
                <p14:modId xmlns:p14="http://schemas.microsoft.com/office/powerpoint/2010/main" val="3959001292"/>
              </p:ext>
            </p:extLst>
          </p:nvPr>
        </p:nvGraphicFramePr>
        <p:xfrm>
          <a:off x="365981" y="24009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65981" y="24009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115969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4B16C9-A9F4-43E0-9B52-F1B59B0967E5}"/>
              </a:ext>
            </a:extLst>
          </p:cNvPr>
          <p:cNvSpPr txBox="1"/>
          <p:nvPr/>
        </p:nvSpPr>
        <p:spPr>
          <a:xfrm>
            <a:off x="536890" y="2453688"/>
            <a:ext cx="3998192" cy="923330"/>
          </a:xfrm>
          <a:prstGeom prst="rect">
            <a:avLst/>
          </a:prstGeom>
          <a:noFill/>
        </p:spPr>
        <p:txBody>
          <a:bodyPr wrap="square">
            <a:spAutoFit/>
          </a:bodyPr>
          <a:lstStyle/>
          <a:p>
            <a:r>
              <a:rPr lang="en-US" sz="1800" b="0" i="0" u="none" strike="noStrike" baseline="0" dirty="0">
                <a:latin typeface="Arial" panose="020B0604020202020204" pitchFamily="34" charset="0"/>
                <a:cs typeface="Arial" panose="020B0604020202020204" pitchFamily="34" charset="0"/>
              </a:rPr>
              <a:t>Figure </a:t>
            </a:r>
            <a:r>
              <a:rPr lang="en-US" dirty="0">
                <a:latin typeface="Arial" panose="020B0604020202020204" pitchFamily="34" charset="0"/>
                <a:cs typeface="Arial" panose="020B0604020202020204" pitchFamily="34" charset="0"/>
              </a:rPr>
              <a:t>6.11</a:t>
            </a:r>
            <a:r>
              <a:rPr lang="en-US" sz="1800" b="0" i="0" u="none" strike="noStrike" baseline="0" dirty="0">
                <a:latin typeface="Arial" panose="020B0604020202020204" pitchFamily="34" charset="0"/>
                <a:cs typeface="Arial" panose="020B0604020202020204" pitchFamily="34" charset="0"/>
              </a:rPr>
              <a:t> shows the decomposition of high-level functional requirement of FR2</a:t>
            </a:r>
            <a:r>
              <a:rPr lang="en-US" sz="1800" b="0" i="0" u="none" strike="noStrike" baseline="0" dirty="0">
                <a:latin typeface="LMSans10-Regular"/>
              </a:rPr>
              <a:t>.</a:t>
            </a:r>
            <a:endParaRPr lang="en-US" dirty="0"/>
          </a:p>
        </p:txBody>
      </p:sp>
      <p:sp>
        <p:nvSpPr>
          <p:cNvPr id="4" name="TextBox 3">
            <a:extLst>
              <a:ext uri="{FF2B5EF4-FFF2-40B4-BE49-F238E27FC236}">
                <a16:creationId xmlns:a16="http://schemas.microsoft.com/office/drawing/2014/main" id="{3A6F41EE-619B-47C8-8169-91C4F0962205}"/>
              </a:ext>
            </a:extLst>
          </p:cNvPr>
          <p:cNvSpPr txBox="1"/>
          <p:nvPr/>
        </p:nvSpPr>
        <p:spPr>
          <a:xfrm>
            <a:off x="6838950" y="6248109"/>
            <a:ext cx="6094476" cy="338554"/>
          </a:xfrm>
          <a:prstGeom prst="rect">
            <a:avLst/>
          </a:prstGeom>
          <a:noFill/>
        </p:spPr>
        <p:txBody>
          <a:bodyPr wrap="square">
            <a:spAutoFit/>
          </a:bodyPr>
          <a:lstStyle/>
          <a:p>
            <a:r>
              <a:rPr lang="en-US" sz="1600" b="1" i="1" u="none" strike="noStrike" baseline="0" dirty="0">
                <a:latin typeface="Times New Roman" panose="02020603050405020304" pitchFamily="18" charset="0"/>
                <a:cs typeface="Times New Roman" panose="02020603050405020304" pitchFamily="18" charset="0"/>
              </a:rPr>
              <a:t>Figure </a:t>
            </a:r>
            <a:r>
              <a:rPr lang="en-US" sz="1600" b="1" i="1" dirty="0">
                <a:latin typeface="Times New Roman" panose="02020603050405020304" pitchFamily="18" charset="0"/>
                <a:cs typeface="Times New Roman" panose="02020603050405020304" pitchFamily="18" charset="0"/>
              </a:rPr>
              <a:t>6.1</a:t>
            </a:r>
            <a:r>
              <a:rPr lang="en-US" sz="1600" b="1" i="1" u="none" strike="noStrike" baseline="0" dirty="0">
                <a:latin typeface="Times New Roman" panose="02020603050405020304" pitchFamily="18" charset="0"/>
                <a:cs typeface="Times New Roman" panose="02020603050405020304" pitchFamily="18" charset="0"/>
              </a:rPr>
              <a:t>1: </a:t>
            </a:r>
            <a:r>
              <a:rPr lang="en-US" sz="1600" b="0" i="0" u="none" strike="noStrike" baseline="0" dirty="0">
                <a:latin typeface="Times New Roman" panose="02020603050405020304" pitchFamily="18" charset="0"/>
                <a:cs typeface="Times New Roman" panose="02020603050405020304" pitchFamily="18" charset="0"/>
              </a:rPr>
              <a:t>Decomposition of FR2.</a:t>
            </a:r>
            <a:endParaRPr lang="en-US" sz="16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ACCEF122-AA18-46A4-95A0-8F3098CB7B7A}"/>
              </a:ext>
            </a:extLst>
          </p:cNvPr>
          <p:cNvPicPr>
            <a:picLocks noChangeAspect="1"/>
          </p:cNvPicPr>
          <p:nvPr/>
        </p:nvPicPr>
        <p:blipFill>
          <a:blip r:embed="rId2"/>
          <a:stretch>
            <a:fillRect/>
          </a:stretch>
        </p:blipFill>
        <p:spPr>
          <a:xfrm>
            <a:off x="4850123" y="1019558"/>
            <a:ext cx="6492253" cy="5092787"/>
          </a:xfrm>
          <a:prstGeom prst="rect">
            <a:avLst/>
          </a:prstGeom>
        </p:spPr>
      </p:pic>
      <p:graphicFrame>
        <p:nvGraphicFramePr>
          <p:cNvPr id="2" name="Object 1">
            <a:extLst>
              <a:ext uri="{FF2B5EF4-FFF2-40B4-BE49-F238E27FC236}">
                <a16:creationId xmlns:a16="http://schemas.microsoft.com/office/drawing/2014/main" id="{850D8B25-2B31-86AE-3830-9A62021157B4}"/>
              </a:ext>
            </a:extLst>
          </p:cNvPr>
          <p:cNvGraphicFramePr>
            <a:graphicFrameLocks noChangeAspect="1"/>
          </p:cNvGraphicFramePr>
          <p:nvPr>
            <p:extLst>
              <p:ext uri="{D42A27DB-BD31-4B8C-83A1-F6EECF244321}">
                <p14:modId xmlns:p14="http://schemas.microsoft.com/office/powerpoint/2010/main" val="4069748027"/>
              </p:ext>
            </p:extLst>
          </p:nvPr>
        </p:nvGraphicFramePr>
        <p:xfrm>
          <a:off x="263240" y="280617"/>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63240" y="28061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202238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0000651-57F0-41A3-A55A-E4B0BA6BC0DA}"/>
              </a:ext>
            </a:extLst>
          </p:cNvPr>
          <p:cNvSpPr txBox="1"/>
          <p:nvPr/>
        </p:nvSpPr>
        <p:spPr>
          <a:xfrm>
            <a:off x="390976" y="2697810"/>
            <a:ext cx="5559552" cy="1089529"/>
          </a:xfrm>
          <a:prstGeom prst="rect">
            <a:avLst/>
          </a:prstGeom>
          <a:noFill/>
        </p:spPr>
        <p:txBody>
          <a:bodyPr wrap="square">
            <a:spAutoFit/>
          </a:bodyPr>
          <a:lstStyle/>
          <a:p>
            <a:pPr>
              <a:lnSpc>
                <a:spcPct val="90000"/>
              </a:lnSpc>
              <a:spcAft>
                <a:spcPts val="600"/>
              </a:spcAft>
            </a:pPr>
            <a:r>
              <a:rPr lang="en-US" b="0" i="0" u="none" strike="noStrike" baseline="0" dirty="0">
                <a:latin typeface="Arial" panose="020B0604020202020204" pitchFamily="34" charset="0"/>
                <a:cs typeface="Arial" panose="020B0604020202020204" pitchFamily="34" charset="0"/>
              </a:rPr>
              <a:t>Figure </a:t>
            </a:r>
            <a:r>
              <a:rPr lang="en-US" dirty="0">
                <a:latin typeface="Arial" panose="020B0604020202020204" pitchFamily="34" charset="0"/>
                <a:cs typeface="Arial" panose="020B0604020202020204" pitchFamily="34" charset="0"/>
              </a:rPr>
              <a:t>6.12</a:t>
            </a:r>
            <a:r>
              <a:rPr lang="en-US" b="0" i="0" u="none" strike="noStrike" baseline="0" dirty="0">
                <a:latin typeface="Arial" panose="020B0604020202020204" pitchFamily="34" charset="0"/>
                <a:cs typeface="Arial" panose="020B0604020202020204" pitchFamily="34" charset="0"/>
              </a:rPr>
              <a:t> shows the combined design matrix of all the levels of FRs and DPs. It represents an uncoupled design. That is, each FR is satisfied by only one DP.</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C18FFE9-FE9E-4CAF-9F46-9BE209199DB5}"/>
              </a:ext>
            </a:extLst>
          </p:cNvPr>
          <p:cNvPicPr>
            <a:picLocks noChangeAspect="1"/>
          </p:cNvPicPr>
          <p:nvPr/>
        </p:nvPicPr>
        <p:blipFill>
          <a:blip r:embed="rId2"/>
          <a:stretch>
            <a:fillRect/>
          </a:stretch>
        </p:blipFill>
        <p:spPr>
          <a:xfrm>
            <a:off x="6505356" y="1192599"/>
            <a:ext cx="4916017" cy="4690882"/>
          </a:xfrm>
          <a:prstGeom prst="rect">
            <a:avLst/>
          </a:prstGeom>
        </p:spPr>
      </p:pic>
      <p:sp>
        <p:nvSpPr>
          <p:cNvPr id="8" name="TextBox 7">
            <a:extLst>
              <a:ext uri="{FF2B5EF4-FFF2-40B4-BE49-F238E27FC236}">
                <a16:creationId xmlns:a16="http://schemas.microsoft.com/office/drawing/2014/main" id="{91FE13C9-5B17-4B71-AE9D-BCEE66E321EE}"/>
              </a:ext>
            </a:extLst>
          </p:cNvPr>
          <p:cNvSpPr txBox="1"/>
          <p:nvPr/>
        </p:nvSpPr>
        <p:spPr>
          <a:xfrm>
            <a:off x="7241286" y="6078831"/>
            <a:ext cx="3841242" cy="338554"/>
          </a:xfrm>
          <a:prstGeom prst="rect">
            <a:avLst/>
          </a:prstGeom>
          <a:noFill/>
        </p:spPr>
        <p:txBody>
          <a:bodyPr wrap="square">
            <a:spAutoFit/>
          </a:bodyPr>
          <a:lstStyle/>
          <a:p>
            <a:r>
              <a:rPr lang="en-US" sz="1600" b="1" i="1" u="none" strike="noStrike" baseline="0" dirty="0">
                <a:latin typeface="Times New Roman" panose="02020603050405020304" pitchFamily="18" charset="0"/>
                <a:cs typeface="Times New Roman" panose="02020603050405020304" pitchFamily="18" charset="0"/>
              </a:rPr>
              <a:t>Figure </a:t>
            </a:r>
            <a:r>
              <a:rPr lang="en-US" sz="1600" b="1" i="1" dirty="0">
                <a:latin typeface="Times New Roman" panose="02020603050405020304" pitchFamily="18" charset="0"/>
                <a:cs typeface="Times New Roman" panose="02020603050405020304" pitchFamily="18" charset="0"/>
              </a:rPr>
              <a:t>6.12</a:t>
            </a:r>
            <a:r>
              <a:rPr lang="en-US" sz="1600" b="1" i="1" u="none" strike="noStrike" baseline="0" dirty="0">
                <a:latin typeface="Times New Roman" panose="02020603050405020304" pitchFamily="18" charset="0"/>
                <a:cs typeface="Times New Roman" panose="02020603050405020304" pitchFamily="18" charset="0"/>
              </a:rPr>
              <a:t>: </a:t>
            </a:r>
            <a:r>
              <a:rPr lang="en-US" sz="1600" b="0" i="0" u="none" strike="noStrike" baseline="0" dirty="0">
                <a:latin typeface="Times New Roman" panose="02020603050405020304" pitchFamily="18" charset="0"/>
                <a:cs typeface="Times New Roman" panose="02020603050405020304" pitchFamily="18" charset="0"/>
              </a:rPr>
              <a:t>Combined design matrix.</a:t>
            </a:r>
            <a:endParaRPr lang="en-US" sz="1600" dirty="0">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3BE30CF4-ABDE-CC29-9762-1077581F06D0}"/>
              </a:ext>
            </a:extLst>
          </p:cNvPr>
          <p:cNvGraphicFramePr>
            <a:graphicFrameLocks noChangeAspect="1"/>
          </p:cNvGraphicFramePr>
          <p:nvPr>
            <p:extLst>
              <p:ext uri="{D42A27DB-BD31-4B8C-83A1-F6EECF244321}">
                <p14:modId xmlns:p14="http://schemas.microsoft.com/office/powerpoint/2010/main" val="1852657118"/>
              </p:ext>
            </p:extLst>
          </p:nvPr>
        </p:nvGraphicFramePr>
        <p:xfrm>
          <a:off x="211869" y="20924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11869" y="20924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714657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FFAEC6-E236-45A5-AEEA-88DD7D60B30F}"/>
              </a:ext>
            </a:extLst>
          </p:cNvPr>
          <p:cNvSpPr txBox="1"/>
          <p:nvPr/>
        </p:nvSpPr>
        <p:spPr>
          <a:xfrm>
            <a:off x="2521628" y="1830821"/>
            <a:ext cx="7775764" cy="2674981"/>
          </a:xfrm>
          <a:prstGeom prst="rect">
            <a:avLst/>
          </a:prstGeom>
        </p:spPr>
        <p:txBody>
          <a:bodyPr vert="horz" lIns="91440" tIns="45720" rIns="91440" bIns="45720" rtlCol="0" anchor="ctr">
            <a:normAutofit/>
          </a:bodyPr>
          <a:lstStyle/>
          <a:p>
            <a:pPr algn="just">
              <a:lnSpc>
                <a:spcPct val="90000"/>
              </a:lnSpc>
              <a:spcAft>
                <a:spcPts val="600"/>
              </a:spcAft>
            </a:pPr>
            <a:r>
              <a:rPr lang="en-US" sz="2400" b="0" i="0" u="none" strike="noStrike" baseline="0" dirty="0">
                <a:latin typeface="Arial" panose="020B0604020202020204" pitchFamily="34" charset="0"/>
                <a:cs typeface="Arial" panose="020B0604020202020204" pitchFamily="34" charset="0"/>
              </a:rPr>
              <a:t>Axiomatic design (AD) provides discipline-independent representations of a generic design process, general criteria for effective decision making, and scalability for complex systems development.</a:t>
            </a:r>
          </a:p>
          <a:p>
            <a:pPr algn="just">
              <a:lnSpc>
                <a:spcPct val="90000"/>
              </a:lnSpc>
              <a:spcAft>
                <a:spcPts val="600"/>
              </a:spcAft>
            </a:pPr>
            <a:endParaRPr lang="en-US" sz="2400" dirty="0">
              <a:effectLst/>
              <a:latin typeface="Arial" panose="020B0604020202020204" pitchFamily="34" charset="0"/>
              <a:cs typeface="Arial" panose="020B0604020202020204" pitchFamily="34" charset="0"/>
            </a:endParaRPr>
          </a:p>
          <a:p>
            <a:pPr algn="just">
              <a:lnSpc>
                <a:spcPct val="90000"/>
              </a:lnSpc>
              <a:spcAft>
                <a:spcPts val="600"/>
              </a:spcAft>
            </a:pPr>
            <a:r>
              <a:rPr lang="en-US" sz="2400" dirty="0">
                <a:effectLst/>
                <a:latin typeface="Arial" panose="020B0604020202020204" pitchFamily="34" charset="0"/>
                <a:cs typeface="Arial" panose="020B0604020202020204" pitchFamily="34" charset="0"/>
              </a:rPr>
              <a:t>Axiomatic design process reduces product development risk, reduces cost, and speeds time to market. </a:t>
            </a:r>
          </a:p>
        </p:txBody>
      </p:sp>
      <p:graphicFrame>
        <p:nvGraphicFramePr>
          <p:cNvPr id="2" name="Object 1">
            <a:extLst>
              <a:ext uri="{FF2B5EF4-FFF2-40B4-BE49-F238E27FC236}">
                <a16:creationId xmlns:a16="http://schemas.microsoft.com/office/drawing/2014/main" id="{49C13562-490D-031D-14EB-52368D53EC19}"/>
              </a:ext>
            </a:extLst>
          </p:cNvPr>
          <p:cNvGraphicFramePr>
            <a:graphicFrameLocks noChangeAspect="1"/>
          </p:cNvGraphicFramePr>
          <p:nvPr>
            <p:extLst>
              <p:ext uri="{D42A27DB-BD31-4B8C-83A1-F6EECF244321}">
                <p14:modId xmlns:p14="http://schemas.microsoft.com/office/powerpoint/2010/main" val="3366436805"/>
              </p:ext>
            </p:extLst>
          </p:nvPr>
        </p:nvGraphicFramePr>
        <p:xfrm>
          <a:off x="263239" y="178425"/>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63239" y="17842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649385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5AB4D6-4835-4D3C-B1DE-B4F3085ECD68}"/>
              </a:ext>
            </a:extLst>
          </p:cNvPr>
          <p:cNvSpPr txBox="1"/>
          <p:nvPr/>
        </p:nvSpPr>
        <p:spPr>
          <a:xfrm>
            <a:off x="790368" y="2397397"/>
            <a:ext cx="3882153" cy="1754326"/>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As shown in Figure 6.1, to move between any two nearby domains, the domain to the left signifies “what we want to achieve”, and the domain to the right signifies “how it will be achieved.”</a:t>
            </a: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2F602D8-5281-45E9-9C5C-E8E95492339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394953" y="1733376"/>
            <a:ext cx="6289739" cy="2994584"/>
          </a:xfrm>
          <a:prstGeom prst="rect">
            <a:avLst/>
          </a:prstGeom>
        </p:spPr>
      </p:pic>
      <p:sp>
        <p:nvSpPr>
          <p:cNvPr id="14" name="TextBox 13">
            <a:extLst>
              <a:ext uri="{FF2B5EF4-FFF2-40B4-BE49-F238E27FC236}">
                <a16:creationId xmlns:a16="http://schemas.microsoft.com/office/drawing/2014/main" id="{387AB9C5-10DA-4328-9E56-7AAC3D069BFB}"/>
              </a:ext>
            </a:extLst>
          </p:cNvPr>
          <p:cNvSpPr txBox="1"/>
          <p:nvPr/>
        </p:nvSpPr>
        <p:spPr>
          <a:xfrm>
            <a:off x="7022288" y="5119653"/>
            <a:ext cx="3882153" cy="307777"/>
          </a:xfrm>
          <a:prstGeom prst="rect">
            <a:avLst/>
          </a:prstGeom>
          <a:noFill/>
        </p:spPr>
        <p:txBody>
          <a:bodyPr wrap="square">
            <a:spAutoFit/>
          </a:bodyPr>
          <a:lstStyle/>
          <a:p>
            <a:r>
              <a:rPr lang="en-US" sz="1400" b="1" i="1" u="none" strike="noStrike" baseline="0" dirty="0">
                <a:latin typeface="Arial" panose="020B0604020202020204" pitchFamily="34" charset="0"/>
                <a:cs typeface="Arial" panose="020B0604020202020204" pitchFamily="34" charset="0"/>
              </a:rPr>
              <a:t>Figure 6.1: </a:t>
            </a:r>
            <a:r>
              <a:rPr lang="en-US" sz="1400" b="0" i="0" u="none" strike="noStrike" baseline="0" dirty="0">
                <a:latin typeface="Arial" panose="020B0604020202020204" pitchFamily="34" charset="0"/>
                <a:cs typeface="Arial" panose="020B0604020202020204" pitchFamily="34" charset="0"/>
              </a:rPr>
              <a:t>Four domains of the design.</a:t>
            </a:r>
            <a:endParaRPr lang="en-US" sz="14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CF63EDD4-0FDF-2E80-03BE-1FAFE4A6F2D6}"/>
              </a:ext>
            </a:extLst>
          </p:cNvPr>
          <p:cNvGraphicFramePr>
            <a:graphicFrameLocks noChangeAspect="1"/>
          </p:cNvGraphicFramePr>
          <p:nvPr>
            <p:extLst>
              <p:ext uri="{D42A27DB-BD31-4B8C-83A1-F6EECF244321}">
                <p14:modId xmlns:p14="http://schemas.microsoft.com/office/powerpoint/2010/main" val="2741315671"/>
              </p:ext>
            </p:extLst>
          </p:nvPr>
        </p:nvGraphicFramePr>
        <p:xfrm>
          <a:off x="273514" y="188699"/>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73514" y="188699"/>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92574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52975A1-3819-49EA-8CFD-5C1358FE98F2}"/>
              </a:ext>
            </a:extLst>
          </p:cNvPr>
          <p:cNvSpPr txBox="1"/>
          <p:nvPr/>
        </p:nvSpPr>
        <p:spPr>
          <a:xfrm>
            <a:off x="8015057" y="6141890"/>
            <a:ext cx="2870735" cy="307777"/>
          </a:xfrm>
          <a:prstGeom prst="rect">
            <a:avLst/>
          </a:prstGeom>
          <a:noFill/>
        </p:spPr>
        <p:txBody>
          <a:bodyPr wrap="square">
            <a:spAutoFit/>
          </a:bodyPr>
          <a:lstStyle/>
          <a:p>
            <a:r>
              <a:rPr lang="en-US" sz="1400" b="1" i="1" u="none" strike="noStrike" baseline="0" dirty="0">
                <a:latin typeface="Arial" panose="020B0604020202020204" pitchFamily="34" charset="0"/>
                <a:cs typeface="Arial" panose="020B0604020202020204" pitchFamily="34" charset="0"/>
              </a:rPr>
              <a:t>Figure 6.2: </a:t>
            </a:r>
            <a:r>
              <a:rPr lang="en-US" sz="1400" b="0" i="0" u="none" strike="noStrike" baseline="0" dirty="0">
                <a:latin typeface="Arial" panose="020B0604020202020204" pitchFamily="34" charset="0"/>
                <a:cs typeface="Arial" panose="020B0604020202020204" pitchFamily="34" charset="0"/>
              </a:rPr>
              <a:t>Design domains.</a:t>
            </a:r>
            <a:endParaRPr lang="en-US" sz="1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9EF3394-9724-4DCA-A416-9B7C98B599D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089332" y="716110"/>
            <a:ext cx="4220351" cy="5123574"/>
          </a:xfrm>
          <a:prstGeom prst="rect">
            <a:avLst/>
          </a:prstGeom>
        </p:spPr>
      </p:pic>
      <p:sp>
        <p:nvSpPr>
          <p:cNvPr id="10" name="TextBox 9">
            <a:extLst>
              <a:ext uri="{FF2B5EF4-FFF2-40B4-BE49-F238E27FC236}">
                <a16:creationId xmlns:a16="http://schemas.microsoft.com/office/drawing/2014/main" id="{3D3E02B1-E163-4A37-A815-EB8953CC6777}"/>
              </a:ext>
            </a:extLst>
          </p:cNvPr>
          <p:cNvSpPr txBox="1"/>
          <p:nvPr/>
        </p:nvSpPr>
        <p:spPr>
          <a:xfrm>
            <a:off x="631422" y="1723203"/>
            <a:ext cx="6093912" cy="646331"/>
          </a:xfrm>
          <a:prstGeom prst="rect">
            <a:avLst/>
          </a:prstGeom>
          <a:noFill/>
        </p:spPr>
        <p:txBody>
          <a:bodyPr wrap="square">
            <a:spAutoFit/>
          </a:bodyPr>
          <a:lstStyle/>
          <a:p>
            <a:r>
              <a:rPr lang="en-US" sz="1800" b="0" i="0" u="none" strike="noStrike" baseline="0" dirty="0">
                <a:latin typeface="Arial" panose="020B0604020202020204" pitchFamily="34" charset="0"/>
                <a:cs typeface="Arial" panose="020B0604020202020204" pitchFamily="34" charset="0"/>
              </a:rPr>
              <a:t>As shown in Figure 6.2, the mapping between domains is defined by a set of matrices as:</a:t>
            </a:r>
            <a:endParaRPr lang="en-US"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55C74D24-C14D-4BFE-9672-FD1055A20860}"/>
              </a:ext>
            </a:extLst>
          </p:cNvPr>
          <p:cNvPicPr>
            <a:picLocks noChangeAspect="1"/>
          </p:cNvPicPr>
          <p:nvPr/>
        </p:nvPicPr>
        <p:blipFill>
          <a:blip r:embed="rId3"/>
          <a:stretch>
            <a:fillRect/>
          </a:stretch>
        </p:blipFill>
        <p:spPr>
          <a:xfrm>
            <a:off x="115767" y="2704389"/>
            <a:ext cx="5932652" cy="1520948"/>
          </a:xfrm>
          <a:prstGeom prst="rect">
            <a:avLst/>
          </a:prstGeom>
        </p:spPr>
      </p:pic>
      <p:sp>
        <p:nvSpPr>
          <p:cNvPr id="14" name="TextBox 13">
            <a:extLst>
              <a:ext uri="{FF2B5EF4-FFF2-40B4-BE49-F238E27FC236}">
                <a16:creationId xmlns:a16="http://schemas.microsoft.com/office/drawing/2014/main" id="{5607D7A0-CFF9-4F07-9EDF-412B58FD5458}"/>
              </a:ext>
            </a:extLst>
          </p:cNvPr>
          <p:cNvSpPr txBox="1"/>
          <p:nvPr/>
        </p:nvSpPr>
        <p:spPr>
          <a:xfrm>
            <a:off x="631422" y="4652583"/>
            <a:ext cx="6093912" cy="646331"/>
          </a:xfrm>
          <a:prstGeom prst="rect">
            <a:avLst/>
          </a:prstGeom>
          <a:noFill/>
        </p:spPr>
        <p:txBody>
          <a:bodyPr wrap="square">
            <a:spAutoFit/>
          </a:bodyPr>
          <a:lstStyle/>
          <a:p>
            <a:r>
              <a:rPr lang="en-US" sz="1800" b="0" i="0" u="none" strike="noStrike" baseline="0" dirty="0">
                <a:latin typeface="Arial" panose="020B0604020202020204" pitchFamily="34" charset="0"/>
                <a:cs typeface="Arial" panose="020B0604020202020204" pitchFamily="34" charset="0"/>
              </a:rPr>
              <a:t>where, [</a:t>
            </a:r>
            <a:r>
              <a:rPr lang="en-US" sz="1800" b="0" i="1" u="none" strike="noStrike" baseline="0" dirty="0">
                <a:latin typeface="Arial" panose="020B0604020202020204" pitchFamily="34" charset="0"/>
                <a:cs typeface="Arial" panose="020B0604020202020204" pitchFamily="34" charset="0"/>
              </a:rPr>
              <a:t>R</a:t>
            </a:r>
            <a:r>
              <a:rPr lang="en-US" sz="1800" b="0" i="0" u="none" strike="noStrike" baseline="0" dirty="0">
                <a:latin typeface="Arial" panose="020B0604020202020204" pitchFamily="34" charset="0"/>
                <a:cs typeface="Arial" panose="020B0604020202020204" pitchFamily="34" charset="0"/>
              </a:rPr>
              <a:t>] is the requirement matrix, [</a:t>
            </a:r>
            <a:r>
              <a:rPr lang="en-US" sz="1800" b="0" i="1" u="none" strike="noStrike" baseline="0" dirty="0">
                <a:latin typeface="Arial" panose="020B0604020202020204" pitchFamily="34" charset="0"/>
                <a:cs typeface="Arial" panose="020B0604020202020204" pitchFamily="34" charset="0"/>
              </a:rPr>
              <a:t>D</a:t>
            </a:r>
            <a:r>
              <a:rPr lang="en-US" sz="1800" b="0" i="0" u="none" strike="noStrike" baseline="0" dirty="0">
                <a:latin typeface="Arial" panose="020B0604020202020204" pitchFamily="34" charset="0"/>
                <a:cs typeface="Arial" panose="020B0604020202020204" pitchFamily="34" charset="0"/>
              </a:rPr>
              <a:t>] is the </a:t>
            </a:r>
            <a:br>
              <a:rPr lang="en-US" sz="1800" b="0" i="0" u="none" strike="noStrike" baseline="0" dirty="0">
                <a:latin typeface="Arial" panose="020B0604020202020204" pitchFamily="34" charset="0"/>
                <a:cs typeface="Arial" panose="020B0604020202020204" pitchFamily="34" charset="0"/>
              </a:rPr>
            </a:br>
            <a:r>
              <a:rPr lang="en-US" sz="1800" b="0" i="0" u="none" strike="noStrike" baseline="0" dirty="0">
                <a:latin typeface="Arial" panose="020B0604020202020204" pitchFamily="34" charset="0"/>
                <a:cs typeface="Arial" panose="020B0604020202020204" pitchFamily="34" charset="0"/>
              </a:rPr>
              <a:t>design matrix, and [</a:t>
            </a:r>
            <a:r>
              <a:rPr lang="en-US" sz="1800" b="0" i="1" u="none" strike="noStrike" baseline="0" dirty="0">
                <a:latin typeface="Arial" panose="020B0604020202020204" pitchFamily="34" charset="0"/>
                <a:cs typeface="Arial" panose="020B0604020202020204" pitchFamily="34" charset="0"/>
              </a:rPr>
              <a:t>B</a:t>
            </a:r>
            <a:r>
              <a:rPr lang="en-US" sz="1800" b="0" i="0" u="none" strike="noStrike" baseline="0" dirty="0">
                <a:latin typeface="Arial" panose="020B0604020202020204" pitchFamily="34" charset="0"/>
                <a:cs typeface="Arial" panose="020B0604020202020204" pitchFamily="34" charset="0"/>
              </a:rPr>
              <a:t>] is the component matrix.</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7348A639-A564-8547-F1B2-103AB6F1770F}"/>
              </a:ext>
            </a:extLst>
          </p:cNvPr>
          <p:cNvGraphicFramePr>
            <a:graphicFrameLocks noChangeAspect="1"/>
          </p:cNvGraphicFramePr>
          <p:nvPr>
            <p:extLst>
              <p:ext uri="{D42A27DB-BD31-4B8C-83A1-F6EECF244321}">
                <p14:modId xmlns:p14="http://schemas.microsoft.com/office/powerpoint/2010/main" val="1641449169"/>
              </p:ext>
            </p:extLst>
          </p:nvPr>
        </p:nvGraphicFramePr>
        <p:xfrm>
          <a:off x="335159" y="218935"/>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335159" y="21893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500487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AD4351-2A58-4A5F-AB3B-D8F0E68E0D1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506090" y="1803967"/>
            <a:ext cx="5586532" cy="3594929"/>
          </a:xfrm>
          <a:prstGeom prst="rect">
            <a:avLst/>
          </a:prstGeom>
        </p:spPr>
      </p:pic>
      <p:sp>
        <p:nvSpPr>
          <p:cNvPr id="3" name="TextBox 2">
            <a:extLst>
              <a:ext uri="{FF2B5EF4-FFF2-40B4-BE49-F238E27FC236}">
                <a16:creationId xmlns:a16="http://schemas.microsoft.com/office/drawing/2014/main" id="{7391352E-E68D-4EDA-BF74-9B3492109A22}"/>
              </a:ext>
            </a:extLst>
          </p:cNvPr>
          <p:cNvSpPr txBox="1"/>
          <p:nvPr/>
        </p:nvSpPr>
        <p:spPr>
          <a:xfrm>
            <a:off x="703741" y="1657436"/>
            <a:ext cx="6093912" cy="369332"/>
          </a:xfrm>
          <a:prstGeom prst="rect">
            <a:avLst/>
          </a:prstGeom>
          <a:noFill/>
        </p:spPr>
        <p:txBody>
          <a:bodyPr wrap="square">
            <a:spAutoFit/>
          </a:bodyPr>
          <a:lstStyle/>
          <a:p>
            <a:r>
              <a:rPr lang="en-US" sz="1800" b="1" i="0" u="none" strike="noStrike" baseline="0" dirty="0">
                <a:latin typeface="NimbusSanL-Bold"/>
              </a:rPr>
              <a:t>Uncoupled, De-coupled, and Coupled Design</a:t>
            </a:r>
            <a:endParaRPr lang="en-US" dirty="0"/>
          </a:p>
        </p:txBody>
      </p:sp>
      <p:sp>
        <p:nvSpPr>
          <p:cNvPr id="4" name="TextBox 3">
            <a:extLst>
              <a:ext uri="{FF2B5EF4-FFF2-40B4-BE49-F238E27FC236}">
                <a16:creationId xmlns:a16="http://schemas.microsoft.com/office/drawing/2014/main" id="{62B8A8B9-3691-4F83-ABC4-1FAAB6E029DB}"/>
              </a:ext>
            </a:extLst>
          </p:cNvPr>
          <p:cNvSpPr txBox="1"/>
          <p:nvPr/>
        </p:nvSpPr>
        <p:spPr>
          <a:xfrm>
            <a:off x="703741" y="2270705"/>
            <a:ext cx="5477787" cy="3139321"/>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Two fundamental AD axioms offer a rational basis for the evaluation of given solution alternatives.</a:t>
            </a:r>
          </a:p>
          <a:p>
            <a:pPr algn="l"/>
            <a:endParaRPr lang="en-US" dirty="0">
              <a:latin typeface="Arial" panose="020B0604020202020204" pitchFamily="34" charset="0"/>
              <a:cs typeface="Arial" panose="020B0604020202020204" pitchFamily="34" charset="0"/>
            </a:endParaRPr>
          </a:p>
          <a:p>
            <a:pPr marL="342900" indent="-342900" algn="l">
              <a:buAutoNum type="arabicPeriod"/>
            </a:pPr>
            <a:r>
              <a:rPr lang="en-US" sz="1800" b="1" i="0" u="none" strike="noStrike" baseline="0" dirty="0">
                <a:latin typeface="Arial" panose="020B0604020202020204" pitchFamily="34" charset="0"/>
                <a:cs typeface="Arial" panose="020B0604020202020204" pitchFamily="34" charset="0"/>
              </a:rPr>
              <a:t>Independence Axiom</a:t>
            </a:r>
          </a:p>
          <a:p>
            <a:pPr algn="just"/>
            <a:r>
              <a:rPr lang="en-US" sz="1800" b="0" i="0" u="none" strike="noStrike" baseline="0" dirty="0">
                <a:latin typeface="Arial" panose="020B0604020202020204" pitchFamily="34" charset="0"/>
                <a:cs typeface="Arial" panose="020B0604020202020204" pitchFamily="34" charset="0"/>
              </a:rPr>
              <a:t>“Maintain the independence of the functional requirements (FRs).” Each functional requirement should be satisfied by its corresponding design parameters (DP) without affecting the other functional requirements. In other words, one design parameter satisfies one and only one</a:t>
            </a:r>
            <a:r>
              <a:rPr lang="en-US" b="1" dirty="0">
                <a:latin typeface="Arial" panose="020B0604020202020204" pitchFamily="34" charset="0"/>
                <a:cs typeface="Arial" panose="020B0604020202020204" pitchFamily="34" charset="0"/>
              </a:rPr>
              <a:t> </a:t>
            </a:r>
            <a:r>
              <a:rPr lang="en-US" sz="1800" b="0" i="0" u="none" strike="noStrike" baseline="0" dirty="0">
                <a:latin typeface="Arial" panose="020B0604020202020204" pitchFamily="34" charset="0"/>
                <a:cs typeface="Arial" panose="020B0604020202020204" pitchFamily="34" charset="0"/>
              </a:rPr>
              <a:t>functional requirement. </a:t>
            </a:r>
            <a:endParaRPr lang="en-US" dirty="0">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id="{E4A85DE9-710C-78F8-C741-C27402D38230}"/>
              </a:ext>
            </a:extLst>
          </p:cNvPr>
          <p:cNvGraphicFramePr>
            <a:graphicFrameLocks noChangeAspect="1"/>
          </p:cNvGraphicFramePr>
          <p:nvPr>
            <p:extLst>
              <p:ext uri="{D42A27DB-BD31-4B8C-83A1-F6EECF244321}">
                <p14:modId xmlns:p14="http://schemas.microsoft.com/office/powerpoint/2010/main" val="4004188545"/>
              </p:ext>
            </p:extLst>
          </p:nvPr>
        </p:nvGraphicFramePr>
        <p:xfrm>
          <a:off x="335159" y="219522"/>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35159" y="219522"/>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320725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AD4351-2A58-4A5F-AB3B-D8F0E68E0D1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383484" y="1793576"/>
            <a:ext cx="5586532" cy="3594929"/>
          </a:xfrm>
          <a:prstGeom prst="rect">
            <a:avLst/>
          </a:prstGeom>
        </p:spPr>
      </p:pic>
      <p:sp>
        <p:nvSpPr>
          <p:cNvPr id="6" name="TextBox 5">
            <a:extLst>
              <a:ext uri="{FF2B5EF4-FFF2-40B4-BE49-F238E27FC236}">
                <a16:creationId xmlns:a16="http://schemas.microsoft.com/office/drawing/2014/main" id="{AA265B1E-787E-465E-A647-1E8D2FB4960F}"/>
              </a:ext>
            </a:extLst>
          </p:cNvPr>
          <p:cNvSpPr txBox="1"/>
          <p:nvPr/>
        </p:nvSpPr>
        <p:spPr>
          <a:xfrm>
            <a:off x="1262006" y="1793576"/>
            <a:ext cx="4614108" cy="369332"/>
          </a:xfrm>
          <a:prstGeom prst="rect">
            <a:avLst/>
          </a:prstGeom>
          <a:noFill/>
        </p:spPr>
        <p:txBody>
          <a:bodyPr wrap="square">
            <a:spAutoFit/>
          </a:bodyPr>
          <a:lstStyle/>
          <a:p>
            <a:r>
              <a:rPr lang="en-US" sz="1800" b="1" i="0" u="none" strike="noStrike" baseline="0" dirty="0">
                <a:latin typeface="NimbusSanL-Bold"/>
              </a:rPr>
              <a:t>Uncoupled, De-coupled, and Coupled Design</a:t>
            </a:r>
            <a:endParaRPr lang="en-US" dirty="0"/>
          </a:p>
        </p:txBody>
      </p:sp>
      <p:sp>
        <p:nvSpPr>
          <p:cNvPr id="7" name="TextBox 6">
            <a:extLst>
              <a:ext uri="{FF2B5EF4-FFF2-40B4-BE49-F238E27FC236}">
                <a16:creationId xmlns:a16="http://schemas.microsoft.com/office/drawing/2014/main" id="{1AAAE4F0-FF0E-47AC-AEE6-358F751BB9AF}"/>
              </a:ext>
            </a:extLst>
          </p:cNvPr>
          <p:cNvSpPr txBox="1"/>
          <p:nvPr/>
        </p:nvSpPr>
        <p:spPr>
          <a:xfrm>
            <a:off x="848120" y="2162908"/>
            <a:ext cx="5133653" cy="3816429"/>
          </a:xfrm>
          <a:prstGeom prst="rect">
            <a:avLst/>
          </a:prstGeom>
          <a:noFill/>
        </p:spPr>
        <p:txBody>
          <a:bodyPr wrap="square">
            <a:spAutoFit/>
          </a:bodyPr>
          <a:lstStyle/>
          <a:p>
            <a:pPr algn="just"/>
            <a:r>
              <a:rPr lang="en-US" sz="1600" b="0" i="0" u="none" strike="noStrike" baseline="0" dirty="0">
                <a:latin typeface="Arial" panose="020B0604020202020204" pitchFamily="34" charset="0"/>
                <a:cs typeface="Arial" panose="020B0604020202020204" pitchFamily="34" charset="0"/>
              </a:rPr>
              <a:t>When design parameters are constrained, for example, by weight, size, cost, etc., they will have secondary effects on the other functional requirements as shown in Figure 6.3(b) – DP1 is affecting FR1 and FR2, DP2 is affecting FR2 and FR4, and DP3 is affecting FR3 and FR4. A triangular matrix is shown in Figure 6.3(b) represents a decoupled design.</a:t>
            </a:r>
          </a:p>
          <a:p>
            <a:pPr algn="just"/>
            <a:endParaRPr lang="en-US" dirty="0">
              <a:latin typeface="Arial" panose="020B0604020202020204" pitchFamily="34" charset="0"/>
              <a:cs typeface="Arial" panose="020B0604020202020204" pitchFamily="34" charset="0"/>
            </a:endParaRPr>
          </a:p>
          <a:p>
            <a:pPr algn="l"/>
            <a:r>
              <a:rPr lang="en-US" sz="1600" b="0" i="0" u="none" strike="noStrike" baseline="0" dirty="0">
                <a:latin typeface="Arial" panose="020B0604020202020204" pitchFamily="34" charset="0"/>
                <a:cs typeface="Arial" panose="020B0604020202020204" pitchFamily="34" charset="0"/>
              </a:rPr>
              <a:t>Figure 6.3(c) is a coupled design as it has two cycles shown with dashed lines. In other words, the relationship between the design parameters and their functional requirements is circular – DP1 affects FR1 and FR2 and similarly, DP2 affects the same functional requirements (shown in square dashed lines). The other cycle is between DP1, DP3, and DP4. </a:t>
            </a:r>
            <a:endParaRPr lang="en-US" sz="1600"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6AFDFB7F-1F5E-E560-C93C-11986F64EEA8}"/>
              </a:ext>
            </a:extLst>
          </p:cNvPr>
          <p:cNvGraphicFramePr>
            <a:graphicFrameLocks noChangeAspect="1"/>
          </p:cNvGraphicFramePr>
          <p:nvPr>
            <p:extLst>
              <p:ext uri="{D42A27DB-BD31-4B8C-83A1-F6EECF244321}">
                <p14:modId xmlns:p14="http://schemas.microsoft.com/office/powerpoint/2010/main" val="2948176472"/>
              </p:ext>
            </p:extLst>
          </p:nvPr>
        </p:nvGraphicFramePr>
        <p:xfrm>
          <a:off x="181046" y="281166"/>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181046" y="28116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170082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77CFC-35AF-42C9-8349-369FEF174549}"/>
              </a:ext>
            </a:extLst>
          </p:cNvPr>
          <p:cNvSpPr txBox="1"/>
          <p:nvPr/>
        </p:nvSpPr>
        <p:spPr>
          <a:xfrm>
            <a:off x="982873" y="1981405"/>
            <a:ext cx="6093912" cy="369332"/>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2. Information Content Axiom</a:t>
            </a:r>
          </a:p>
        </p:txBody>
      </p:sp>
      <p:sp>
        <p:nvSpPr>
          <p:cNvPr id="4" name="TextBox 3">
            <a:extLst>
              <a:ext uri="{FF2B5EF4-FFF2-40B4-BE49-F238E27FC236}">
                <a16:creationId xmlns:a16="http://schemas.microsoft.com/office/drawing/2014/main" id="{348C0E33-A6A6-4073-A37C-9D7494EB99C8}"/>
              </a:ext>
            </a:extLst>
          </p:cNvPr>
          <p:cNvSpPr txBox="1"/>
          <p:nvPr/>
        </p:nvSpPr>
        <p:spPr>
          <a:xfrm>
            <a:off x="982873" y="2460634"/>
            <a:ext cx="10012210" cy="1477328"/>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“Minimize the information content of the design”. After satisfying the Independence Axiom, the</a:t>
            </a:r>
          </a:p>
          <a:p>
            <a:pPr algn="l"/>
            <a:r>
              <a:rPr lang="en-US" sz="1800" b="0" i="0" u="none" strike="noStrike" baseline="0" dirty="0">
                <a:latin typeface="Arial" panose="020B0604020202020204" pitchFamily="34" charset="0"/>
                <a:cs typeface="Arial" panose="020B0604020202020204" pitchFamily="34" charset="0"/>
              </a:rPr>
              <a:t>Information Axiom is used to select the best design among several acceptable design choices.</a:t>
            </a:r>
          </a:p>
          <a:p>
            <a:pPr algn="l"/>
            <a:endParaRPr lang="en-US"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Among all the design alternatives that satisfy the independence axiom the one that possesses the least information is the best choice.</a:t>
            </a:r>
            <a:endParaRPr lang="en-US"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043590A-4F46-4240-A5F1-450F648D0F9E}"/>
              </a:ext>
            </a:extLst>
          </p:cNvPr>
          <p:cNvSpPr txBox="1"/>
          <p:nvPr/>
        </p:nvSpPr>
        <p:spPr>
          <a:xfrm>
            <a:off x="982873" y="4394381"/>
            <a:ext cx="9653988"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The Information Axiom is related to the complexity of a design. It indicates that the simpler design is the better one. </a:t>
            </a:r>
          </a:p>
        </p:txBody>
      </p:sp>
      <p:graphicFrame>
        <p:nvGraphicFramePr>
          <p:cNvPr id="2" name="Object 1">
            <a:extLst>
              <a:ext uri="{FF2B5EF4-FFF2-40B4-BE49-F238E27FC236}">
                <a16:creationId xmlns:a16="http://schemas.microsoft.com/office/drawing/2014/main" id="{9FCBBEB1-C2C2-FC72-ADFC-AD8B3D1D4D2A}"/>
              </a:ext>
            </a:extLst>
          </p:cNvPr>
          <p:cNvGraphicFramePr>
            <a:graphicFrameLocks noChangeAspect="1"/>
          </p:cNvGraphicFramePr>
          <p:nvPr>
            <p:extLst>
              <p:ext uri="{D42A27DB-BD31-4B8C-83A1-F6EECF244321}">
                <p14:modId xmlns:p14="http://schemas.microsoft.com/office/powerpoint/2010/main" val="1264047970"/>
              </p:ext>
            </p:extLst>
          </p:nvPr>
        </p:nvGraphicFramePr>
        <p:xfrm>
          <a:off x="294062" y="198973"/>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94062" y="19897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391082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87E453-DD12-4EF0-999E-73680B139B78}"/>
              </a:ext>
            </a:extLst>
          </p:cNvPr>
          <p:cNvSpPr txBox="1"/>
          <p:nvPr/>
        </p:nvSpPr>
        <p:spPr>
          <a:xfrm>
            <a:off x="540111" y="2285141"/>
            <a:ext cx="4763409" cy="923330"/>
          </a:xfrm>
          <a:prstGeom prst="rect">
            <a:avLst/>
          </a:prstGeom>
          <a:noFill/>
        </p:spPr>
        <p:txBody>
          <a:bodyPr wrap="square">
            <a:spAutoFit/>
          </a:bodyPr>
          <a:lstStyle/>
          <a:p>
            <a:pPr algn="l"/>
            <a:r>
              <a:rPr lang="en-US" sz="1800" b="1" i="0" u="none" strike="noStrike" baseline="0" dirty="0">
                <a:latin typeface="Arial" panose="020B0604020202020204" pitchFamily="34" charset="0"/>
                <a:cs typeface="Arial" panose="020B0604020202020204" pitchFamily="34" charset="0"/>
              </a:rPr>
              <a:t>EXAMPLE</a:t>
            </a:r>
          </a:p>
          <a:p>
            <a:pPr algn="l"/>
            <a:r>
              <a:rPr lang="en-US" sz="1800" i="0" u="none" strike="noStrike" baseline="0" dirty="0">
                <a:latin typeface="Arial" panose="020B0604020202020204" pitchFamily="34" charset="0"/>
                <a:cs typeface="Arial" panose="020B0604020202020204" pitchFamily="34" charset="0"/>
              </a:rPr>
              <a:t>Use independence axiom for a typical water </a:t>
            </a:r>
            <a:br>
              <a:rPr lang="en-US" sz="1800" i="0" u="none" strike="noStrike" baseline="0" dirty="0">
                <a:latin typeface="Arial" panose="020B0604020202020204" pitchFamily="34" charset="0"/>
                <a:cs typeface="Arial" panose="020B0604020202020204" pitchFamily="34" charset="0"/>
              </a:rPr>
            </a:br>
            <a:r>
              <a:rPr lang="en-US" sz="1800" i="0" u="none" strike="noStrike" baseline="0" dirty="0">
                <a:latin typeface="Arial" panose="020B0604020202020204" pitchFamily="34" charset="0"/>
                <a:cs typeface="Arial" panose="020B0604020202020204" pitchFamily="34" charset="0"/>
              </a:rPr>
              <a:t>faucet shown in Figure 6.4.</a:t>
            </a:r>
          </a:p>
        </p:txBody>
      </p:sp>
      <p:sp>
        <p:nvSpPr>
          <p:cNvPr id="6" name="TextBox 5">
            <a:extLst>
              <a:ext uri="{FF2B5EF4-FFF2-40B4-BE49-F238E27FC236}">
                <a16:creationId xmlns:a16="http://schemas.microsoft.com/office/drawing/2014/main" id="{227C2526-3E37-45B0-94D6-1A0DEEE967EA}"/>
              </a:ext>
            </a:extLst>
          </p:cNvPr>
          <p:cNvSpPr txBox="1"/>
          <p:nvPr/>
        </p:nvSpPr>
        <p:spPr>
          <a:xfrm>
            <a:off x="540111" y="3771502"/>
            <a:ext cx="4889065" cy="1754326"/>
          </a:xfrm>
          <a:prstGeom prst="rect">
            <a:avLst/>
          </a:prstGeom>
          <a:noFill/>
        </p:spPr>
        <p:txBody>
          <a:bodyPr wrap="square">
            <a:spAutoFit/>
          </a:bodyPr>
          <a:lstStyle/>
          <a:p>
            <a:pPr algn="l"/>
            <a:r>
              <a:rPr lang="en-US" sz="1800" b="0" i="0" u="none" strike="noStrike" baseline="0" dirty="0">
                <a:latin typeface="Arial" panose="020B0604020202020204" pitchFamily="34" charset="0"/>
                <a:cs typeface="Arial" panose="020B0604020202020204" pitchFamily="34" charset="0"/>
              </a:rPr>
              <a:t>There are two functional requirements for </a:t>
            </a:r>
            <a:br>
              <a:rPr lang="en-US" sz="1800" b="0" i="0" u="none" strike="noStrike" baseline="0" dirty="0">
                <a:latin typeface="Arial" panose="020B0604020202020204" pitchFamily="34" charset="0"/>
                <a:cs typeface="Arial" panose="020B0604020202020204" pitchFamily="34" charset="0"/>
              </a:rPr>
            </a:br>
            <a:r>
              <a:rPr lang="en-US" sz="1800" b="0" i="0" u="none" strike="noStrike" baseline="0" dirty="0">
                <a:latin typeface="Arial" panose="020B0604020202020204" pitchFamily="34" charset="0"/>
                <a:cs typeface="Arial" panose="020B0604020202020204" pitchFamily="34" charset="0"/>
              </a:rPr>
              <a:t>the water faucet is shown in Figure 6.4. They are:</a:t>
            </a:r>
          </a:p>
          <a:p>
            <a:pPr algn="l"/>
            <a:endParaRPr lang="en-US" sz="1800" b="0" i="0" u="none" strike="noStrike" baseline="0" dirty="0">
              <a:latin typeface="Arial" panose="020B0604020202020204" pitchFamily="34" charset="0"/>
              <a:cs typeface="Arial" panose="020B0604020202020204" pitchFamily="34" charset="0"/>
            </a:endParaRPr>
          </a:p>
          <a:p>
            <a:pPr algn="l"/>
            <a:r>
              <a:rPr lang="en-US" sz="1800" b="0" i="0" u="none" strike="noStrike" baseline="0" dirty="0">
                <a:latin typeface="Arial" panose="020B0604020202020204" pitchFamily="34" charset="0"/>
                <a:cs typeface="Arial" panose="020B0604020202020204" pitchFamily="34" charset="0"/>
              </a:rPr>
              <a:t> FR1: Control flow rate (Q) of water</a:t>
            </a:r>
          </a:p>
          <a:p>
            <a:pPr algn="l"/>
            <a:r>
              <a:rPr lang="en-US" sz="1800" b="0" i="0" u="none" strike="noStrike" baseline="0" dirty="0">
                <a:latin typeface="Arial" panose="020B0604020202020204" pitchFamily="34" charset="0"/>
                <a:cs typeface="Arial" panose="020B0604020202020204" pitchFamily="34" charset="0"/>
              </a:rPr>
              <a:t> FR2: Control temperature (T) of water</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18D4716-90DF-438F-B8B8-68D849368B3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429176" y="1901822"/>
            <a:ext cx="6513181" cy="3381615"/>
          </a:xfrm>
          <a:prstGeom prst="rect">
            <a:avLst/>
          </a:prstGeom>
        </p:spPr>
      </p:pic>
      <p:graphicFrame>
        <p:nvGraphicFramePr>
          <p:cNvPr id="3" name="Object 2">
            <a:extLst>
              <a:ext uri="{FF2B5EF4-FFF2-40B4-BE49-F238E27FC236}">
                <a16:creationId xmlns:a16="http://schemas.microsoft.com/office/drawing/2014/main" id="{EC4E6E7C-DCDB-400B-2EE0-FCC3ED256A1F}"/>
              </a:ext>
            </a:extLst>
          </p:cNvPr>
          <p:cNvGraphicFramePr>
            <a:graphicFrameLocks noChangeAspect="1"/>
          </p:cNvGraphicFramePr>
          <p:nvPr>
            <p:extLst>
              <p:ext uri="{D42A27DB-BD31-4B8C-83A1-F6EECF244321}">
                <p14:modId xmlns:p14="http://schemas.microsoft.com/office/powerpoint/2010/main" val="132777673"/>
              </p:ext>
            </p:extLst>
          </p:nvPr>
        </p:nvGraphicFramePr>
        <p:xfrm>
          <a:off x="252965" y="24922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52965" y="24922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554723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1285</Words>
  <Application>Microsoft Office PowerPoint</Application>
  <PresentationFormat>Widescreen</PresentationFormat>
  <Paragraphs>78</Paragraphs>
  <Slides>22</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34" baseType="lpstr">
      <vt:lpstr>Arial</vt:lpstr>
      <vt:lpstr>Calibri</vt:lpstr>
      <vt:lpstr>Calibri Light</vt:lpstr>
      <vt:lpstr>Cambria Math</vt:lpstr>
      <vt:lpstr>LMRoman10-BoldItalic</vt:lpstr>
      <vt:lpstr>LMRoman10-Regular</vt:lpstr>
      <vt:lpstr>LMSans10-Regular</vt:lpstr>
      <vt:lpstr>NimbusSanL-Bold</vt:lpstr>
      <vt:lpstr>Times New Roman</vt:lpstr>
      <vt:lpstr>Office Theme</vt:lpstr>
      <vt:lpstr>Image</vt:lpstr>
      <vt:lpstr>Adobe Photoshop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atila ertas</dc:creator>
  <cp:lastModifiedBy>Ertas, Atila</cp:lastModifiedBy>
  <cp:revision>37</cp:revision>
  <dcterms:created xsi:type="dcterms:W3CDTF">2020-10-22T15:00:20Z</dcterms:created>
  <dcterms:modified xsi:type="dcterms:W3CDTF">2025-01-01T20:50:44Z</dcterms:modified>
</cp:coreProperties>
</file>