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6" r:id="rId4"/>
    <p:sldId id="258"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8" r:id="rId30"/>
    <p:sldId id="289" r:id="rId31"/>
    <p:sldId id="290" r:id="rId32"/>
    <p:sldId id="291" r:id="rId33"/>
    <p:sldId id="292" r:id="rId34"/>
    <p:sldId id="293" r:id="rId35"/>
    <p:sldId id="294" r:id="rId36"/>
    <p:sldId id="295" r:id="rId37"/>
    <p:sldId id="287" r:id="rId38"/>
    <p:sldId id="284" r:id="rId39"/>
    <p:sldId id="285" r:id="rId40"/>
    <p:sldId id="2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49" autoAdjust="0"/>
    <p:restoredTop sz="94660"/>
  </p:normalViewPr>
  <p:slideViewPr>
    <p:cSldViewPr snapToGrid="0">
      <p:cViewPr varScale="1">
        <p:scale>
          <a:sx n="98" d="100"/>
          <a:sy n="98" d="100"/>
        </p:scale>
        <p:origin x="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wm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1B2C99-0691-4A02-B93E-5A1E707CF4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84922" y="208344"/>
            <a:ext cx="8707999" cy="6782764"/>
          </a:xfrm>
          <a:prstGeom prst="rect">
            <a:avLst/>
          </a:prstGeom>
        </p:spPr>
      </p:pic>
      <p:pic>
        <p:nvPicPr>
          <p:cNvPr id="10" name="Picture 9">
            <a:extLst>
              <a:ext uri="{FF2B5EF4-FFF2-40B4-BE49-F238E27FC236}">
                <a16:creationId xmlns:a16="http://schemas.microsoft.com/office/drawing/2014/main" id="{30F74474-211D-4619-9248-432BDEB92E9A}"/>
              </a:ext>
            </a:extLst>
          </p:cNvPr>
          <p:cNvPicPr>
            <a:picLocks noChangeAspect="1"/>
          </p:cNvPicPr>
          <p:nvPr/>
        </p:nvPicPr>
        <p:blipFill>
          <a:blip r:embed="rId3"/>
          <a:stretch>
            <a:fillRect/>
          </a:stretch>
        </p:blipFill>
        <p:spPr>
          <a:xfrm>
            <a:off x="4963106" y="1485900"/>
            <a:ext cx="6329734" cy="4203839"/>
          </a:xfrm>
          <a:prstGeom prst="rect">
            <a:avLst/>
          </a:prstGeom>
        </p:spPr>
      </p:pic>
      <p:sp>
        <p:nvSpPr>
          <p:cNvPr id="11" name="TextBox 8">
            <a:extLst>
              <a:ext uri="{FF2B5EF4-FFF2-40B4-BE49-F238E27FC236}">
                <a16:creationId xmlns:a16="http://schemas.microsoft.com/office/drawing/2014/main" id="{006A89B7-F582-40A7-9E5E-D3C531CFF75B}"/>
              </a:ext>
            </a:extLst>
          </p:cNvPr>
          <p:cNvSpPr txBox="1"/>
          <p:nvPr/>
        </p:nvSpPr>
        <p:spPr>
          <a:xfrm>
            <a:off x="219940" y="2521059"/>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pic>
        <p:nvPicPr>
          <p:cNvPr id="12" name="Picture 11">
            <a:extLst>
              <a:ext uri="{FF2B5EF4-FFF2-40B4-BE49-F238E27FC236}">
                <a16:creationId xmlns:a16="http://schemas.microsoft.com/office/drawing/2014/main" id="{FCABF502-5792-46DE-A3C3-CA98EC4047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73B346-F211-4B88-8138-9C5C6EADA84C}"/>
              </a:ext>
            </a:extLst>
          </p:cNvPr>
          <p:cNvSpPr/>
          <p:nvPr/>
        </p:nvSpPr>
        <p:spPr>
          <a:xfrm>
            <a:off x="2797037" y="1212294"/>
            <a:ext cx="5700600"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Matrix-Based Systems Modeling</a:t>
            </a:r>
          </a:p>
        </p:txBody>
      </p:sp>
      <p:sp>
        <p:nvSpPr>
          <p:cNvPr id="7" name="TextBox 6">
            <a:extLst>
              <a:ext uri="{FF2B5EF4-FFF2-40B4-BE49-F238E27FC236}">
                <a16:creationId xmlns:a16="http://schemas.microsoft.com/office/drawing/2014/main" id="{B8F6B92C-F0B2-4259-94DD-617EA089700A}"/>
              </a:ext>
            </a:extLst>
          </p:cNvPr>
          <p:cNvSpPr txBox="1"/>
          <p:nvPr/>
        </p:nvSpPr>
        <p:spPr>
          <a:xfrm>
            <a:off x="1903419" y="2086767"/>
            <a:ext cx="11279349"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The tasks are listed as close as possible to the order they should be completed.</a:t>
            </a:r>
          </a:p>
        </p:txBody>
      </p:sp>
      <p:pic>
        <p:nvPicPr>
          <p:cNvPr id="8" name="Picture 7">
            <a:extLst>
              <a:ext uri="{FF2B5EF4-FFF2-40B4-BE49-F238E27FC236}">
                <a16:creationId xmlns:a16="http://schemas.microsoft.com/office/drawing/2014/main" id="{5B95CF58-1D51-4BDF-AF9D-AB0FCDF14A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5947" y="2635386"/>
            <a:ext cx="6940105" cy="3450439"/>
          </a:xfrm>
          <a:prstGeom prst="rect">
            <a:avLst/>
          </a:prstGeom>
        </p:spPr>
      </p:pic>
      <p:pic>
        <p:nvPicPr>
          <p:cNvPr id="10" name="Picture 9">
            <a:extLst>
              <a:ext uri="{FF2B5EF4-FFF2-40B4-BE49-F238E27FC236}">
                <a16:creationId xmlns:a16="http://schemas.microsoft.com/office/drawing/2014/main" id="{CEF18F1E-4ADB-4585-9DB6-46C3F698B0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86017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12FDA2-D93D-4D4A-BD78-40C9EC4AE510}"/>
              </a:ext>
            </a:extLst>
          </p:cNvPr>
          <p:cNvSpPr/>
          <p:nvPr/>
        </p:nvSpPr>
        <p:spPr>
          <a:xfrm>
            <a:off x="2485310" y="1107413"/>
            <a:ext cx="5437707"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Domain Mapping Matrix (DMM)</a:t>
            </a:r>
          </a:p>
        </p:txBody>
      </p:sp>
      <p:sp>
        <p:nvSpPr>
          <p:cNvPr id="3" name="TextBox 2">
            <a:extLst>
              <a:ext uri="{FF2B5EF4-FFF2-40B4-BE49-F238E27FC236}">
                <a16:creationId xmlns:a16="http://schemas.microsoft.com/office/drawing/2014/main" id="{67B765A3-80A1-40EF-8D65-9DCA6E4B944B}"/>
              </a:ext>
            </a:extLst>
          </p:cNvPr>
          <p:cNvSpPr txBox="1"/>
          <p:nvPr/>
        </p:nvSpPr>
        <p:spPr>
          <a:xfrm>
            <a:off x="1903419" y="1888808"/>
            <a:ext cx="7271754"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DMM represents relations between elements of different domains.</a:t>
            </a:r>
          </a:p>
        </p:txBody>
      </p:sp>
      <p:pic>
        <p:nvPicPr>
          <p:cNvPr id="6" name="Picture 5">
            <a:extLst>
              <a:ext uri="{FF2B5EF4-FFF2-40B4-BE49-F238E27FC236}">
                <a16:creationId xmlns:a16="http://schemas.microsoft.com/office/drawing/2014/main" id="{F1FA70EA-5646-49BD-8CE2-B9C380D8BD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49530" y="2774491"/>
            <a:ext cx="7471553" cy="3163430"/>
          </a:xfrm>
          <a:prstGeom prst="rect">
            <a:avLst/>
          </a:prstGeom>
        </p:spPr>
      </p:pic>
      <p:pic>
        <p:nvPicPr>
          <p:cNvPr id="10" name="Picture 9">
            <a:extLst>
              <a:ext uri="{FF2B5EF4-FFF2-40B4-BE49-F238E27FC236}">
                <a16:creationId xmlns:a16="http://schemas.microsoft.com/office/drawing/2014/main" id="{F25606E8-873A-46E5-B36D-3ECFF62D33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52329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A13336-31C2-4ECA-AEC5-EBBA3FB2F77E}"/>
              </a:ext>
            </a:extLst>
          </p:cNvPr>
          <p:cNvSpPr/>
          <p:nvPr/>
        </p:nvSpPr>
        <p:spPr>
          <a:xfrm>
            <a:off x="1903419" y="1295419"/>
            <a:ext cx="7135287"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Domain Mapping Matrix (DMM): Example</a:t>
            </a:r>
          </a:p>
        </p:txBody>
      </p:sp>
      <p:sp>
        <p:nvSpPr>
          <p:cNvPr id="7" name="Rectangle 6">
            <a:extLst>
              <a:ext uri="{FF2B5EF4-FFF2-40B4-BE49-F238E27FC236}">
                <a16:creationId xmlns:a16="http://schemas.microsoft.com/office/drawing/2014/main" id="{884CD653-74E1-4389-8716-8574750EA6D2}"/>
              </a:ext>
            </a:extLst>
          </p:cNvPr>
          <p:cNvSpPr/>
          <p:nvPr/>
        </p:nvSpPr>
        <p:spPr>
          <a:xfrm>
            <a:off x="833705" y="2565514"/>
            <a:ext cx="5262295" cy="2861040"/>
          </a:xfrm>
          <a:prstGeom prst="rect">
            <a:avLst/>
          </a:prstGeom>
        </p:spPr>
        <p:txBody>
          <a:bodyPr wrap="square">
            <a:spAutoFit/>
          </a:bodyPr>
          <a:lstStyle/>
          <a:p>
            <a:pPr>
              <a:lnSpc>
                <a:spcPct val="107000"/>
              </a:lnSpc>
              <a:spcAft>
                <a:spcPts val="120"/>
              </a:spcAft>
            </a:pPr>
            <a:r>
              <a:rPr lang="en-US" sz="2200" b="1" i="1" dirty="0">
                <a:solidFill>
                  <a:srgbClr val="222222"/>
                </a:solidFill>
                <a:latin typeface="Arial" panose="020B0604020202020204" pitchFamily="34" charset="0"/>
                <a:ea typeface="Times New Roman" panose="02020603050405020304" pitchFamily="18" charset="0"/>
                <a:cs typeface="Arial" panose="020B0604020202020204" pitchFamily="34" charset="0"/>
              </a:rPr>
              <a:t>Responsible (R)</a:t>
            </a:r>
            <a:r>
              <a:rPr lang="en-US" sz="2200" b="1" dirty="0">
                <a:solidFill>
                  <a:srgbClr val="222222"/>
                </a:solidFill>
                <a:latin typeface="Arial" panose="020B0604020202020204" pitchFamily="34" charset="0"/>
                <a:ea typeface="Times New Roman" panose="02020603050405020304" pitchFamily="18" charset="0"/>
                <a:cs typeface="Arial" panose="020B0604020202020204" pitchFamily="34" charset="0"/>
              </a:rPr>
              <a:t>:</a:t>
            </a:r>
            <a:r>
              <a:rPr 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200" dirty="0">
                <a:solidFill>
                  <a:srgbClr val="222222"/>
                </a:solidFill>
                <a:latin typeface="Arial" panose="020B0604020202020204" pitchFamily="34" charset="0"/>
                <a:ea typeface="Times New Roman" panose="02020603050405020304" pitchFamily="18" charset="0"/>
                <a:cs typeface="Arial" panose="020B0604020202020204" pitchFamily="34" charset="0"/>
              </a:rPr>
              <a:t>Person who does the work to complete the task.</a:t>
            </a:r>
          </a:p>
          <a:p>
            <a:endParaRPr lang="en-US" sz="2200" dirty="0">
              <a:solidFill>
                <a:srgbClr val="222222"/>
              </a:solidFill>
              <a:latin typeface="Arial" panose="020B0604020202020204" pitchFamily="34" charset="0"/>
              <a:cs typeface="Arial" panose="020B0604020202020204" pitchFamily="34" charset="0"/>
            </a:endParaRPr>
          </a:p>
          <a:p>
            <a:pPr algn="just"/>
            <a:r>
              <a:rPr lang="en-US" sz="2200" b="1" i="1" dirty="0">
                <a:latin typeface="Arial" panose="020B0604020202020204" pitchFamily="34" charset="0"/>
                <a:cs typeface="Arial" panose="020B0604020202020204" pitchFamily="34" charset="0"/>
              </a:rPr>
              <a:t>Accountable</a:t>
            </a:r>
            <a:r>
              <a:rPr lang="en-US" sz="2200" b="1"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Approver</a:t>
            </a:r>
            <a:r>
              <a:rPr lang="en-US" sz="2200" b="1" dirty="0">
                <a:latin typeface="Arial" panose="020B0604020202020204" pitchFamily="34" charset="0"/>
                <a:cs typeface="Arial" panose="020B0604020202020204" pitchFamily="34" charset="0"/>
              </a:rPr>
              <a:t>) (A): P</a:t>
            </a:r>
            <a:r>
              <a:rPr lang="en-US" sz="2200" dirty="0">
                <a:latin typeface="Arial" panose="020B0604020202020204" pitchFamily="34" charset="0"/>
                <a:cs typeface="Arial" panose="020B0604020202020204" pitchFamily="34" charset="0"/>
              </a:rPr>
              <a:t>erson finally accountable for the correct and thorough completion of the task (signs and  approves the work that responsible provides) </a:t>
            </a:r>
          </a:p>
        </p:txBody>
      </p:sp>
      <p:pic>
        <p:nvPicPr>
          <p:cNvPr id="8" name="Picture 7">
            <a:extLst>
              <a:ext uri="{FF2B5EF4-FFF2-40B4-BE49-F238E27FC236}">
                <a16:creationId xmlns:a16="http://schemas.microsoft.com/office/drawing/2014/main" id="{CA564CFE-19F0-45D2-9F38-FB9AA7AD36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69507" y="2286086"/>
            <a:ext cx="5188809" cy="3419897"/>
          </a:xfrm>
          <a:prstGeom prst="rect">
            <a:avLst/>
          </a:prstGeom>
        </p:spPr>
      </p:pic>
      <p:pic>
        <p:nvPicPr>
          <p:cNvPr id="10" name="Picture 9">
            <a:extLst>
              <a:ext uri="{FF2B5EF4-FFF2-40B4-BE49-F238E27FC236}">
                <a16:creationId xmlns:a16="http://schemas.microsoft.com/office/drawing/2014/main" id="{C48D266B-B05F-4922-818F-A5E6F9C17A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404917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CDEF5-BFB3-4C9F-B58A-812A7C707D9A}"/>
              </a:ext>
            </a:extLst>
          </p:cNvPr>
          <p:cNvSpPr/>
          <p:nvPr/>
        </p:nvSpPr>
        <p:spPr>
          <a:xfrm>
            <a:off x="3379476" y="971307"/>
            <a:ext cx="3781676" cy="523220"/>
          </a:xfrm>
          <a:prstGeom prst="rect">
            <a:avLst/>
          </a:prstGeom>
        </p:spPr>
        <p:txBody>
          <a:bodyPr wrap="none">
            <a:spAutoFit/>
          </a:bodyPr>
          <a:lstStyle/>
          <a:p>
            <a:r>
              <a:rPr lang="en-US" sz="2800" b="1" i="0" u="none" strike="noStrike" baseline="0" dirty="0">
                <a:latin typeface="LMRoman10-Regular"/>
              </a:rPr>
              <a:t>Multiple Domain </a:t>
            </a:r>
            <a:r>
              <a:rPr lang="en-US" sz="2800" b="1" dirty="0">
                <a:latin typeface="LMRoman10-Regular"/>
              </a:rPr>
              <a:t>M</a:t>
            </a:r>
            <a:r>
              <a:rPr lang="en-US" sz="2800" b="1" i="0" u="none" strike="noStrike" baseline="0" dirty="0">
                <a:latin typeface="LMRoman10-Regular"/>
              </a:rPr>
              <a:t>atrix</a:t>
            </a:r>
            <a:endParaRPr 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A3459B4-D3F2-4989-B9D2-688DEC3AB4CD}"/>
              </a:ext>
            </a:extLst>
          </p:cNvPr>
          <p:cNvSpPr txBox="1"/>
          <p:nvPr/>
        </p:nvSpPr>
        <p:spPr>
          <a:xfrm>
            <a:off x="960692" y="2697001"/>
            <a:ext cx="4837568" cy="2246769"/>
          </a:xfrm>
          <a:prstGeom prst="rect">
            <a:avLst/>
          </a:prstGeom>
          <a:noFill/>
        </p:spPr>
        <p:txBody>
          <a:bodyPr wrap="square">
            <a:spAutoFit/>
          </a:bodyPr>
          <a:lstStyle/>
          <a:p>
            <a:pPr algn="l"/>
            <a:r>
              <a:rPr lang="en-US" sz="2000" b="1" i="0" u="none" strike="noStrike" baseline="0" dirty="0">
                <a:latin typeface="Arial" panose="020B0604020202020204" pitchFamily="34" charset="0"/>
                <a:cs typeface="Arial" panose="020B0604020202020204" pitchFamily="34" charset="0"/>
              </a:rPr>
              <a:t>MDM </a:t>
            </a:r>
            <a:r>
              <a:rPr lang="en-US" sz="2000" b="0" i="0" u="none" strike="noStrike" baseline="0" dirty="0">
                <a:latin typeface="Arial" panose="020B0604020202020204" pitchFamily="34" charset="0"/>
                <a:cs typeface="Arial" panose="020B0604020202020204" pitchFamily="34" charset="0"/>
              </a:rPr>
              <a:t>combines DSM and DMM to show the interactions among different types of dependencies and domains.</a:t>
            </a:r>
          </a:p>
          <a:p>
            <a:pPr algn="l"/>
            <a:endParaRPr lang="en-US" sz="2000" dirty="0">
              <a:latin typeface="Arial" panose="020B0604020202020204" pitchFamily="34" charset="0"/>
              <a:cs typeface="Arial" panose="020B0604020202020204" pitchFamily="34" charset="0"/>
            </a:endParaRPr>
          </a:p>
          <a:p>
            <a:pPr algn="l"/>
            <a:r>
              <a:rPr lang="en-US" sz="2000" b="1" i="0" u="none" strike="noStrike" baseline="0" dirty="0">
                <a:latin typeface="Arial" panose="020B0604020202020204" pitchFamily="34" charset="0"/>
                <a:cs typeface="Arial" panose="020B0604020202020204" pitchFamily="34" charset="0"/>
              </a:rPr>
              <a:t>MDM</a:t>
            </a:r>
            <a:r>
              <a:rPr lang="en-US" sz="2000" b="0" i="0" u="none" strike="noStrike" baseline="0" dirty="0">
                <a:latin typeface="Arial" panose="020B0604020202020204" pitchFamily="34" charset="0"/>
                <a:cs typeface="Arial" panose="020B0604020202020204" pitchFamily="34" charset="0"/>
              </a:rPr>
              <a:t> includes DSMs along its diagonal and DMMs outside the diagonal as shown in Figure 5.6.</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970A8CB-0974-4061-B430-60F05CBDC5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93741" y="1589094"/>
            <a:ext cx="4327286" cy="4297599"/>
          </a:xfrm>
          <a:prstGeom prst="rect">
            <a:avLst/>
          </a:prstGeom>
        </p:spPr>
      </p:pic>
      <p:pic>
        <p:nvPicPr>
          <p:cNvPr id="10" name="Picture 9">
            <a:extLst>
              <a:ext uri="{FF2B5EF4-FFF2-40B4-BE49-F238E27FC236}">
                <a16:creationId xmlns:a16="http://schemas.microsoft.com/office/drawing/2014/main" id="{3CA7A3B3-7A0B-43F4-BCAB-07027CB702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173684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660DE-A79F-40A1-A8BC-6CF19EDDF59F}"/>
              </a:ext>
            </a:extLst>
          </p:cNvPr>
          <p:cNvSpPr/>
          <p:nvPr/>
        </p:nvSpPr>
        <p:spPr>
          <a:xfrm>
            <a:off x="542506" y="1627001"/>
            <a:ext cx="6335389"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Design Structure Matrix Partitioning</a:t>
            </a:r>
            <a:endParaRPr lang="en-US" sz="28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91BA35C-E130-4B77-9A68-88AAD385973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140973" y="907033"/>
            <a:ext cx="4617343" cy="5078987"/>
          </a:xfrm>
          <a:prstGeom prst="rect">
            <a:avLst/>
          </a:prstGeom>
        </p:spPr>
      </p:pic>
      <p:sp>
        <p:nvSpPr>
          <p:cNvPr id="8" name="TextBox 7">
            <a:extLst>
              <a:ext uri="{FF2B5EF4-FFF2-40B4-BE49-F238E27FC236}">
                <a16:creationId xmlns:a16="http://schemas.microsoft.com/office/drawing/2014/main" id="{E6F86435-16DF-4798-89C8-C5C0F62317BE}"/>
              </a:ext>
            </a:extLst>
          </p:cNvPr>
          <p:cNvSpPr txBox="1"/>
          <p:nvPr/>
        </p:nvSpPr>
        <p:spPr>
          <a:xfrm>
            <a:off x="542506" y="2357231"/>
            <a:ext cx="6093912" cy="2585323"/>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The process of the partitioning of a DSM is performed by reordering DSM rows and columns so that the new DSM turns out to be a block-diagonal matrix (i.e., lower triangular matrix).</a:t>
            </a:r>
          </a:p>
          <a:p>
            <a:pPr algn="l"/>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Above the diagonal of DSM (upper triangular matrix), marks of feedback or cycles are not desirable – requires time-consuming iterations.</a:t>
            </a:r>
          </a:p>
          <a:p>
            <a:pPr algn="l"/>
            <a:endParaRPr lang="en-US" sz="1800" b="0" i="0" u="none" strike="noStrike" baseline="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0D8E839-5111-42EA-9F8F-3262593CED59}"/>
              </a:ext>
            </a:extLst>
          </p:cNvPr>
          <p:cNvSpPr/>
          <p:nvPr/>
        </p:nvSpPr>
        <p:spPr>
          <a:xfrm>
            <a:off x="7040623" y="6065081"/>
            <a:ext cx="4818042" cy="430887"/>
          </a:xfrm>
          <a:prstGeom prst="rect">
            <a:avLst/>
          </a:prstGeom>
        </p:spPr>
        <p:txBody>
          <a:bodyPr wrap="square">
            <a:spAutoFit/>
          </a:bodyPr>
          <a:lstStyle/>
          <a:p>
            <a:r>
              <a:rPr lang="en-US" sz="1100" b="1" i="1" dirty="0">
                <a:latin typeface="Arial" panose="020B0604020202020204" pitchFamily="34" charset="0"/>
                <a:cs typeface="Arial" panose="020B0604020202020204" pitchFamily="34" charset="0"/>
              </a:rPr>
              <a:t>Figure 5.7: </a:t>
            </a:r>
            <a:r>
              <a:rPr lang="en-US" sz="1100" dirty="0">
                <a:latin typeface="Arial" panose="020B0604020202020204" pitchFamily="34" charset="0"/>
                <a:cs typeface="Arial" panose="020B0604020202020204" pitchFamily="34" charset="0"/>
              </a:rPr>
              <a:t>(a) Base DSM; (b) Partitioned DSM. (Adapted from: Yassine, A., and Braha, D., 2003.)</a:t>
            </a:r>
          </a:p>
        </p:txBody>
      </p:sp>
      <p:pic>
        <p:nvPicPr>
          <p:cNvPr id="10" name="Picture 9">
            <a:extLst>
              <a:ext uri="{FF2B5EF4-FFF2-40B4-BE49-F238E27FC236}">
                <a16:creationId xmlns:a16="http://schemas.microsoft.com/office/drawing/2014/main" id="{91104299-1F67-4C55-8CE7-C4D2C565D0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860572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2B65E5-67D0-48AB-BE3F-55C97272861A}"/>
              </a:ext>
            </a:extLst>
          </p:cNvPr>
          <p:cNvSpPr/>
          <p:nvPr/>
        </p:nvSpPr>
        <p:spPr>
          <a:xfrm>
            <a:off x="3714980" y="1009811"/>
            <a:ext cx="4118435"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Process of Partitioning</a:t>
            </a:r>
            <a:endParaRPr lang="en-US"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3F42FDD-411F-4920-AAC9-671D7B83493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46835" y="1996117"/>
            <a:ext cx="6103509" cy="4479460"/>
          </a:xfrm>
          <a:prstGeom prst="rect">
            <a:avLst/>
          </a:prstGeom>
        </p:spPr>
      </p:pic>
      <p:pic>
        <p:nvPicPr>
          <p:cNvPr id="8" name="Picture 7">
            <a:extLst>
              <a:ext uri="{FF2B5EF4-FFF2-40B4-BE49-F238E27FC236}">
                <a16:creationId xmlns:a16="http://schemas.microsoft.com/office/drawing/2014/main" id="{E04664A0-51C3-4A2C-B559-EC057B3811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672170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7B3C49-867F-4D62-B6A2-7032508E7ABC}"/>
              </a:ext>
            </a:extLst>
          </p:cNvPr>
          <p:cNvSpPr/>
          <p:nvPr/>
        </p:nvSpPr>
        <p:spPr>
          <a:xfrm>
            <a:off x="2032553" y="908015"/>
            <a:ext cx="4177747"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Example 1: Partitioning</a:t>
            </a:r>
            <a:endParaRPr lang="en-US" sz="2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3F0DF6C-485F-4418-87DF-4850EF8797FF}"/>
              </a:ext>
            </a:extLst>
          </p:cNvPr>
          <p:cNvSpPr txBox="1"/>
          <p:nvPr/>
        </p:nvSpPr>
        <p:spPr>
          <a:xfrm>
            <a:off x="1286283" y="1923492"/>
            <a:ext cx="6093912" cy="923330"/>
          </a:xfrm>
          <a:prstGeom prst="rect">
            <a:avLst/>
          </a:prstGeom>
          <a:noFill/>
        </p:spPr>
        <p:txBody>
          <a:bodyPr wrap="square">
            <a:spAutoFit/>
          </a:bodyPr>
          <a:lstStyle/>
          <a:p>
            <a:pPr algn="l"/>
            <a:r>
              <a:rPr lang="en-US" sz="1800" i="0" u="none" strike="noStrike" baseline="0" dirty="0">
                <a:latin typeface="Arial" panose="020B0604020202020204" pitchFamily="34" charset="0"/>
                <a:cs typeface="Arial" panose="020B0604020202020204" pitchFamily="34" charset="0"/>
              </a:rPr>
              <a:t>Figure 5.10 shows the relationships of four tasks. Using topological sorting and path searching method partition DSM matrix shown in Figure 5.10.</a:t>
            </a:r>
            <a:endParaRPr lang="en-US" sz="1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807F59E-3683-4783-8073-270118E30B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380195" y="1431235"/>
            <a:ext cx="4378121" cy="4273400"/>
          </a:xfrm>
          <a:prstGeom prst="rect">
            <a:avLst/>
          </a:prstGeom>
        </p:spPr>
      </p:pic>
      <p:pic>
        <p:nvPicPr>
          <p:cNvPr id="10" name="Picture 9">
            <a:extLst>
              <a:ext uri="{FF2B5EF4-FFF2-40B4-BE49-F238E27FC236}">
                <a16:creationId xmlns:a16="http://schemas.microsoft.com/office/drawing/2014/main" id="{5CDA572E-1EEC-4B2E-B889-33CF11059D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57077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73A23B-A9DD-4127-A471-49E080AD9494}"/>
              </a:ext>
            </a:extLst>
          </p:cNvPr>
          <p:cNvSpPr/>
          <p:nvPr/>
        </p:nvSpPr>
        <p:spPr>
          <a:xfrm>
            <a:off x="3735182" y="496338"/>
            <a:ext cx="4177747"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Example 1: Partitioning</a:t>
            </a:r>
            <a:endParaRPr lang="en-US" sz="2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49CEDC8-95DB-40B4-A09B-6B89C41BAA2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22238" y="1365518"/>
            <a:ext cx="5381269" cy="4645004"/>
          </a:xfrm>
          <a:prstGeom prst="rect">
            <a:avLst/>
          </a:prstGeom>
        </p:spPr>
      </p:pic>
      <p:pic>
        <p:nvPicPr>
          <p:cNvPr id="8" name="Picture 7">
            <a:extLst>
              <a:ext uri="{FF2B5EF4-FFF2-40B4-BE49-F238E27FC236}">
                <a16:creationId xmlns:a16="http://schemas.microsoft.com/office/drawing/2014/main" id="{F989792E-7028-4AEE-B3E7-AD80F58C59F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63835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AC1AF0-E066-45A0-9856-2A6D0C70E011}"/>
              </a:ext>
            </a:extLst>
          </p:cNvPr>
          <p:cNvSpPr/>
          <p:nvPr/>
        </p:nvSpPr>
        <p:spPr>
          <a:xfrm>
            <a:off x="1685209" y="1428392"/>
            <a:ext cx="1962397" cy="523220"/>
          </a:xfrm>
          <a:prstGeom prst="rect">
            <a:avLst/>
          </a:prstGeom>
        </p:spPr>
        <p:txBody>
          <a:bodyPr wrap="none">
            <a:spAutoFit/>
          </a:bodyPr>
          <a:lstStyle/>
          <a:p>
            <a:r>
              <a:rPr lang="en-US" sz="2800" b="1" i="0" u="none" strike="noStrike" baseline="0" dirty="0">
                <a:latin typeface="Arial" panose="020B0604020202020204" pitchFamily="34" charset="0"/>
                <a:cs typeface="Arial" panose="020B0604020202020204" pitchFamily="34" charset="0"/>
              </a:rPr>
              <a:t>Example 2</a:t>
            </a:r>
          </a:p>
        </p:txBody>
      </p:sp>
      <p:sp>
        <p:nvSpPr>
          <p:cNvPr id="6" name="Rectangle 5">
            <a:extLst>
              <a:ext uri="{FF2B5EF4-FFF2-40B4-BE49-F238E27FC236}">
                <a16:creationId xmlns:a16="http://schemas.microsoft.com/office/drawing/2014/main" id="{8D65AD00-AF3B-4619-920D-9BB2A6A85AA3}"/>
              </a:ext>
            </a:extLst>
          </p:cNvPr>
          <p:cNvSpPr/>
          <p:nvPr/>
        </p:nvSpPr>
        <p:spPr>
          <a:xfrm>
            <a:off x="567444" y="2041750"/>
            <a:ext cx="5140337" cy="1477328"/>
          </a:xfrm>
          <a:prstGeom prst="rect">
            <a:avLst/>
          </a:prstGeom>
        </p:spPr>
        <p:txBody>
          <a:bodyPr wrap="square">
            <a:spAutoFit/>
          </a:bodyPr>
          <a:lstStyle/>
          <a:p>
            <a:pPr algn="just"/>
            <a:r>
              <a:rPr lang="en-US" sz="1800" i="0" u="none" strike="noStrike" baseline="0" dirty="0">
                <a:latin typeface="Arial" panose="020B0604020202020204" pitchFamily="34" charset="0"/>
                <a:cs typeface="Arial" panose="020B0604020202020204" pitchFamily="34" charset="0"/>
              </a:rPr>
              <a:t>Assume that a team of seven students working on a design project. Use team-based DSM to show the information flow between the members within the sub- teams and the information flow (or interactions) among the sub-teams.</a:t>
            </a:r>
            <a:endParaRPr lang="en-US" sz="18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DF8BA68-5240-4039-8FF3-7D14165DDDB7}"/>
              </a:ext>
            </a:extLst>
          </p:cNvPr>
          <p:cNvSpPr/>
          <p:nvPr/>
        </p:nvSpPr>
        <p:spPr>
          <a:xfrm>
            <a:off x="567444" y="3870826"/>
            <a:ext cx="4826936" cy="1200329"/>
          </a:xfrm>
          <a:prstGeom prst="rect">
            <a:avLst/>
          </a:prstGeom>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Team has following three sub-teams.</a:t>
            </a:r>
          </a:p>
          <a:p>
            <a:pPr algn="l"/>
            <a:r>
              <a:rPr lang="en-US" sz="1800" b="0" i="0" u="none" strike="noStrike" baseline="0" dirty="0">
                <a:latin typeface="Arial" panose="020B0604020202020204" pitchFamily="34" charset="0"/>
                <a:cs typeface="Arial" panose="020B0604020202020204" pitchFamily="34" charset="0"/>
              </a:rPr>
              <a:t>Team A = Members 1, 5, and 6</a:t>
            </a:r>
          </a:p>
          <a:p>
            <a:pPr algn="l"/>
            <a:r>
              <a:rPr lang="en-US" sz="1800" b="0" i="0" u="none" strike="noStrike" baseline="0" dirty="0">
                <a:latin typeface="Arial" panose="020B0604020202020204" pitchFamily="34" charset="0"/>
                <a:cs typeface="Arial" panose="020B0604020202020204" pitchFamily="34" charset="0"/>
              </a:rPr>
              <a:t>Team B = Members 4 and 5</a:t>
            </a:r>
          </a:p>
          <a:p>
            <a:pPr algn="l"/>
            <a:r>
              <a:rPr lang="en-US" sz="1800" b="0" i="0" u="none" strike="noStrike" baseline="0" dirty="0">
                <a:latin typeface="Arial" panose="020B0604020202020204" pitchFamily="34" charset="0"/>
                <a:cs typeface="Arial" panose="020B0604020202020204" pitchFamily="34" charset="0"/>
              </a:rPr>
              <a:t>Team C= Members 2, 3, 4, and 7</a:t>
            </a:r>
            <a:endParaRPr lang="en-US" dirty="0"/>
          </a:p>
        </p:txBody>
      </p:sp>
      <p:pic>
        <p:nvPicPr>
          <p:cNvPr id="15" name="Picture 14">
            <a:extLst>
              <a:ext uri="{FF2B5EF4-FFF2-40B4-BE49-F238E27FC236}">
                <a16:creationId xmlns:a16="http://schemas.microsoft.com/office/drawing/2014/main" id="{62ACB0CE-A278-4BA8-8945-7876CBE990D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84355" y="2130586"/>
            <a:ext cx="2758019" cy="2776983"/>
          </a:xfrm>
          <a:prstGeom prst="rect">
            <a:avLst/>
          </a:prstGeom>
        </p:spPr>
      </p:pic>
      <p:sp>
        <p:nvSpPr>
          <p:cNvPr id="22" name="TextBox 21">
            <a:extLst>
              <a:ext uri="{FF2B5EF4-FFF2-40B4-BE49-F238E27FC236}">
                <a16:creationId xmlns:a16="http://schemas.microsoft.com/office/drawing/2014/main" id="{4344BF8F-14C2-4745-8A78-16B04963D57F}"/>
              </a:ext>
            </a:extLst>
          </p:cNvPr>
          <p:cNvSpPr txBox="1"/>
          <p:nvPr/>
        </p:nvSpPr>
        <p:spPr>
          <a:xfrm>
            <a:off x="7427832" y="5071155"/>
            <a:ext cx="3326855" cy="276999"/>
          </a:xfrm>
          <a:prstGeom prst="rect">
            <a:avLst/>
          </a:prstGeom>
          <a:noFill/>
        </p:spPr>
        <p:txBody>
          <a:bodyPr wrap="square">
            <a:spAutoFit/>
          </a:bodyPr>
          <a:lstStyle/>
          <a:p>
            <a:r>
              <a:rPr lang="en-US" sz="1200" b="1" i="1" u="none" strike="noStrike" baseline="0" dirty="0">
                <a:latin typeface="Arial" panose="020B0604020202020204" pitchFamily="34" charset="0"/>
                <a:cs typeface="Arial" panose="020B0604020202020204" pitchFamily="34" charset="0"/>
              </a:rPr>
              <a:t>Figure 5.14: </a:t>
            </a:r>
            <a:r>
              <a:rPr lang="en-US" sz="1200" b="0" i="0" u="none" strike="noStrike" baseline="0" dirty="0">
                <a:latin typeface="Arial" panose="020B0604020202020204" pitchFamily="34" charset="0"/>
                <a:cs typeface="Arial" panose="020B0604020202020204" pitchFamily="34" charset="0"/>
              </a:rPr>
              <a:t>Rocket competition sub-team.</a:t>
            </a:r>
            <a:endParaRPr lang="en-US" sz="12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8D6643C-400A-4F93-9CE9-09DEF22740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032874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842DE-2049-402B-BE2F-4CECA9FB8F8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5436" y="599095"/>
            <a:ext cx="4924926" cy="5039921"/>
          </a:xfrm>
          <a:prstGeom prst="rect">
            <a:avLst/>
          </a:prstGeom>
        </p:spPr>
      </p:pic>
      <p:sp>
        <p:nvSpPr>
          <p:cNvPr id="14" name="TextBox 13">
            <a:extLst>
              <a:ext uri="{FF2B5EF4-FFF2-40B4-BE49-F238E27FC236}">
                <a16:creationId xmlns:a16="http://schemas.microsoft.com/office/drawing/2014/main" id="{DF963A36-570A-4044-9225-F2A6B88D56F0}"/>
              </a:ext>
            </a:extLst>
          </p:cNvPr>
          <p:cNvSpPr txBox="1"/>
          <p:nvPr/>
        </p:nvSpPr>
        <p:spPr>
          <a:xfrm>
            <a:off x="7635076" y="5951128"/>
            <a:ext cx="3863942" cy="307777"/>
          </a:xfrm>
          <a:prstGeom prst="rect">
            <a:avLst/>
          </a:prstGeom>
          <a:noFill/>
        </p:spPr>
        <p:txBody>
          <a:bodyPr wrap="square">
            <a:spAutoFit/>
          </a:bodyPr>
          <a:lstStyle/>
          <a:p>
            <a:r>
              <a:rPr lang="en-US" sz="1400" b="1" i="1" u="none" strike="noStrike" baseline="0" dirty="0">
                <a:latin typeface="LMRoman10-BoldItalic"/>
              </a:rPr>
              <a:t>Figure 5.15: </a:t>
            </a:r>
            <a:r>
              <a:rPr lang="en-US" sz="1400" b="0" i="0" u="none" strike="noStrike" baseline="0" dirty="0">
                <a:latin typeface="LMRoman10-Regular"/>
              </a:rPr>
              <a:t>Sub-team partitioning.</a:t>
            </a:r>
            <a:endParaRPr lang="en-US" sz="1400" dirty="0"/>
          </a:p>
        </p:txBody>
      </p:sp>
      <p:sp>
        <p:nvSpPr>
          <p:cNvPr id="10" name="Rectangle 9">
            <a:extLst>
              <a:ext uri="{FF2B5EF4-FFF2-40B4-BE49-F238E27FC236}">
                <a16:creationId xmlns:a16="http://schemas.microsoft.com/office/drawing/2014/main" id="{0352D06C-EC43-4A8F-B8FA-5018086E9D71}"/>
              </a:ext>
            </a:extLst>
          </p:cNvPr>
          <p:cNvSpPr/>
          <p:nvPr/>
        </p:nvSpPr>
        <p:spPr>
          <a:xfrm>
            <a:off x="821638" y="1465811"/>
            <a:ext cx="3848741" cy="523220"/>
          </a:xfrm>
          <a:prstGeom prst="rect">
            <a:avLst/>
          </a:prstGeom>
        </p:spPr>
        <p:txBody>
          <a:bodyPr wrap="square">
            <a:spAutoFit/>
          </a:bodyPr>
          <a:lstStyle/>
          <a:p>
            <a:r>
              <a:rPr lang="en-US" sz="2800" b="1" i="0" u="none" strike="noStrike" baseline="0" dirty="0">
                <a:latin typeface="Arial" panose="020B0604020202020204" pitchFamily="34" charset="0"/>
                <a:cs typeface="Arial" panose="020B0604020202020204" pitchFamily="34" charset="0"/>
              </a:rPr>
              <a:t>Example 2 </a:t>
            </a:r>
            <a:r>
              <a:rPr lang="en-US" sz="2800" b="1" dirty="0">
                <a:latin typeface="Arial" panose="020B0604020202020204" pitchFamily="34" charset="0"/>
                <a:cs typeface="Arial" panose="020B0604020202020204" pitchFamily="34" charset="0"/>
              </a:rPr>
              <a:t>(a)</a:t>
            </a:r>
            <a:endParaRPr lang="en-US" sz="2800" b="1" i="0" u="none" strike="noStrike" baseline="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EFC85F3-7846-495C-960D-367987A84CF3}"/>
              </a:ext>
            </a:extLst>
          </p:cNvPr>
          <p:cNvSpPr txBox="1"/>
          <p:nvPr/>
        </p:nvSpPr>
        <p:spPr>
          <a:xfrm>
            <a:off x="816639" y="2227045"/>
            <a:ext cx="5116569" cy="4062651"/>
          </a:xfrm>
          <a:prstGeom prst="rect">
            <a:avLst/>
          </a:prstGeom>
          <a:noFill/>
        </p:spPr>
        <p:txBody>
          <a:bodyPr wrap="square">
            <a:spAutoFit/>
          </a:bodyPr>
          <a:lstStyle/>
          <a:p>
            <a:pPr algn="just"/>
            <a:r>
              <a:rPr lang="en-US" sz="1600" b="1" dirty="0">
                <a:latin typeface="Arial" panose="020B0604020202020204" pitchFamily="34" charset="0"/>
                <a:cs typeface="Arial" panose="020B0604020202020204" pitchFamily="34" charset="0"/>
              </a:rPr>
              <a:t>The f</a:t>
            </a:r>
            <a:r>
              <a:rPr lang="en-US" sz="1600" b="1" i="0" u="none" strike="noStrike" baseline="0" dirty="0">
                <a:latin typeface="Arial" panose="020B0604020202020204" pitchFamily="34" charset="0"/>
                <a:cs typeface="Arial" panose="020B0604020202020204" pitchFamily="34" charset="0"/>
              </a:rPr>
              <a:t>irst </a:t>
            </a:r>
            <a:r>
              <a:rPr lang="en-US" sz="1600" b="1" dirty="0">
                <a:latin typeface="Arial" panose="020B0604020202020204" pitchFamily="34" charset="0"/>
                <a:cs typeface="Arial" panose="020B0604020202020204" pitchFamily="34" charset="0"/>
              </a:rPr>
              <a:t>s</a:t>
            </a:r>
            <a:r>
              <a:rPr lang="en-US" sz="1600" b="1" i="0" u="none" strike="noStrike" baseline="0" dirty="0">
                <a:latin typeface="Arial" panose="020B0604020202020204" pitchFamily="34" charset="0"/>
                <a:cs typeface="Arial" panose="020B0604020202020204" pitchFamily="34" charset="0"/>
              </a:rPr>
              <a:t>tep</a:t>
            </a:r>
            <a:r>
              <a:rPr lang="en-US" sz="1600" b="0" i="0" u="none" strike="noStrike" baseline="0" dirty="0">
                <a:latin typeface="Arial" panose="020B0604020202020204" pitchFamily="34" charset="0"/>
                <a:cs typeface="Arial" panose="020B0604020202020204" pitchFamily="34" charset="0"/>
              </a:rPr>
              <a:t> replace rows 2 and 3 with rows 5 and 6 as shown in Figure 5.15(b). This manipulation is logical because we would like to bring members of Team A together.</a:t>
            </a:r>
          </a:p>
          <a:p>
            <a:pPr algn="l"/>
            <a:endParaRPr lang="en-US" sz="1600" dirty="0">
              <a:latin typeface="Arial" panose="020B0604020202020204" pitchFamily="34" charset="0"/>
              <a:cs typeface="Arial" panose="020B0604020202020204" pitchFamily="34" charset="0"/>
            </a:endParaRPr>
          </a:p>
          <a:p>
            <a:pPr algn="just"/>
            <a:r>
              <a:rPr lang="en-US" sz="1600" b="1" dirty="0">
                <a:latin typeface="Arial" panose="020B0604020202020204" pitchFamily="34" charset="0"/>
                <a:cs typeface="Arial" panose="020B0604020202020204" pitchFamily="34" charset="0"/>
              </a:rPr>
              <a:t>The s</a:t>
            </a:r>
            <a:r>
              <a:rPr lang="en-US" sz="1600" b="1" i="0" u="none" strike="noStrike" baseline="0" dirty="0">
                <a:latin typeface="Arial" panose="020B0604020202020204" pitchFamily="34" charset="0"/>
                <a:cs typeface="Arial" panose="020B0604020202020204" pitchFamily="34" charset="0"/>
              </a:rPr>
              <a:t>econd </a:t>
            </a:r>
            <a:r>
              <a:rPr lang="en-US" sz="1600" b="1" dirty="0">
                <a:latin typeface="Arial" panose="020B0604020202020204" pitchFamily="34" charset="0"/>
                <a:cs typeface="Arial" panose="020B0604020202020204" pitchFamily="34" charset="0"/>
              </a:rPr>
              <a:t>s</a:t>
            </a:r>
            <a:r>
              <a:rPr lang="en-US" sz="1600" b="1" i="0" u="none" strike="noStrike" baseline="0" dirty="0">
                <a:latin typeface="Arial" panose="020B0604020202020204" pitchFamily="34" charset="0"/>
                <a:cs typeface="Arial" panose="020B0604020202020204" pitchFamily="34" charset="0"/>
              </a:rPr>
              <a:t>tep </a:t>
            </a:r>
            <a:r>
              <a:rPr lang="en-US" sz="1600" b="0" i="0" u="none" strike="noStrike" baseline="0" dirty="0">
                <a:latin typeface="Arial" panose="020B0604020202020204" pitchFamily="34" charset="0"/>
                <a:cs typeface="Arial" panose="020B0604020202020204" pitchFamily="34" charset="0"/>
              </a:rPr>
              <a:t>is to bring coupled entities 4 and 5 </a:t>
            </a:r>
            <a:br>
              <a:rPr lang="en-US" sz="1600" b="0" i="0" u="none" strike="noStrike" baseline="0" dirty="0">
                <a:latin typeface="Arial" panose="020B0604020202020204" pitchFamily="34" charset="0"/>
                <a:cs typeface="Arial" panose="020B0604020202020204" pitchFamily="34" charset="0"/>
              </a:rPr>
            </a:br>
            <a:r>
              <a:rPr lang="en-US" sz="1600" b="0" i="0" u="none" strike="noStrike" baseline="0" dirty="0">
                <a:latin typeface="Arial" panose="020B0604020202020204" pitchFamily="34" charset="0"/>
                <a:cs typeface="Arial" panose="020B0604020202020204" pitchFamily="34" charset="0"/>
              </a:rPr>
              <a:t>close to diagonal (see Figure 5.15(9b)). To accomplish this, swap the places of row 5 and row 6 (see Figure 5.15(c)).</a:t>
            </a:r>
          </a:p>
          <a:p>
            <a:pPr algn="l"/>
            <a:endParaRPr lang="en-US" sz="1600" dirty="0">
              <a:latin typeface="Arial" panose="020B0604020202020204" pitchFamily="34" charset="0"/>
              <a:cs typeface="Arial" panose="020B0604020202020204" pitchFamily="34" charset="0"/>
            </a:endParaRPr>
          </a:p>
          <a:p>
            <a:pPr algn="just"/>
            <a:r>
              <a:rPr lang="en-US" sz="1600" b="1" dirty="0">
                <a:latin typeface="Arial" panose="020B0604020202020204" pitchFamily="34" charset="0"/>
                <a:cs typeface="Arial" panose="020B0604020202020204" pitchFamily="34" charset="0"/>
              </a:rPr>
              <a:t>The l</a:t>
            </a:r>
            <a:r>
              <a:rPr lang="en-US" sz="1600" b="1" i="0" u="none" strike="noStrike" baseline="0" dirty="0">
                <a:latin typeface="Arial" panose="020B0604020202020204" pitchFamily="34" charset="0"/>
                <a:cs typeface="Arial" panose="020B0604020202020204" pitchFamily="34" charset="0"/>
              </a:rPr>
              <a:t>ast step </a:t>
            </a:r>
            <a:r>
              <a:rPr lang="en-US" sz="1600" b="0" i="0" u="none" strike="noStrike" baseline="0" dirty="0">
                <a:latin typeface="Arial" panose="020B0604020202020204" pitchFamily="34" charset="0"/>
                <a:cs typeface="Arial" panose="020B0604020202020204" pitchFamily="34" charset="0"/>
              </a:rPr>
              <a:t>is to include remaining team members 2, 3, and 7 belong to Team C. As seen from Figure 5.15(d), three teams are clustered along the diagonal of the DSM to highlight the inter-team interfaces.</a:t>
            </a:r>
            <a:endParaRPr lang="en-US" sz="1600" dirty="0">
              <a:latin typeface="Arial" panose="020B0604020202020204" pitchFamily="34" charset="0"/>
              <a:cs typeface="Arial" panose="020B0604020202020204" pitchFamily="34" charset="0"/>
            </a:endParaRPr>
          </a:p>
          <a:p>
            <a:pPr algn="l"/>
            <a:endParaRPr lang="en-US" sz="1600"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95EA217E-DAB8-4544-B078-A57FCC235A1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333394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A8567B-D69D-4088-944A-DA672F29A61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5" name="Picture 4">
            <a:extLst>
              <a:ext uri="{FF2B5EF4-FFF2-40B4-BE49-F238E27FC236}">
                <a16:creationId xmlns:a16="http://schemas.microsoft.com/office/drawing/2014/main" id="{2B5D22A5-BC18-4A4C-B047-F76B4734738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12783" y="445851"/>
            <a:ext cx="10863450" cy="6705600"/>
          </a:xfrm>
          <a:prstGeom prst="rect">
            <a:avLst/>
          </a:prstGeom>
        </p:spPr>
      </p:pic>
      <p:sp>
        <p:nvSpPr>
          <p:cNvPr id="6" name="TextBox 7">
            <a:extLst>
              <a:ext uri="{FF2B5EF4-FFF2-40B4-BE49-F238E27FC236}">
                <a16:creationId xmlns:a16="http://schemas.microsoft.com/office/drawing/2014/main" id="{CE035AF9-74DE-4833-9DCD-B14FC0E7FD3B}"/>
              </a:ext>
            </a:extLst>
          </p:cNvPr>
          <p:cNvSpPr txBox="1"/>
          <p:nvPr/>
        </p:nvSpPr>
        <p:spPr>
          <a:xfrm>
            <a:off x="2442968" y="3063513"/>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8" name="Picture 7">
            <a:extLst>
              <a:ext uri="{FF2B5EF4-FFF2-40B4-BE49-F238E27FC236}">
                <a16:creationId xmlns:a16="http://schemas.microsoft.com/office/drawing/2014/main" id="{7737ADE4-BAC6-4CBB-9C2F-692175443687}"/>
              </a:ext>
            </a:extLst>
          </p:cNvPr>
          <p:cNvPicPr/>
          <p:nvPr/>
        </p:nvPicPr>
        <p:blipFill>
          <a:blip r:embed="rId4"/>
          <a:stretch>
            <a:fillRect/>
          </a:stretch>
        </p:blipFill>
        <p:spPr>
          <a:xfrm>
            <a:off x="2567027" y="2576919"/>
            <a:ext cx="1358767" cy="507179"/>
          </a:xfrm>
          <a:prstGeom prst="rect">
            <a:avLst/>
          </a:prstGeom>
        </p:spPr>
      </p:pic>
    </p:spTree>
    <p:extLst>
      <p:ext uri="{BB962C8B-B14F-4D97-AF65-F5344CB8AC3E}">
        <p14:creationId xmlns:p14="http://schemas.microsoft.com/office/powerpoint/2010/main" val="280753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45CEB9-DAC6-4424-A13F-378FDE927EB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41063" y="1598615"/>
            <a:ext cx="4207034" cy="4283772"/>
          </a:xfrm>
          <a:prstGeom prst="rect">
            <a:avLst/>
          </a:prstGeom>
        </p:spPr>
      </p:pic>
      <p:sp>
        <p:nvSpPr>
          <p:cNvPr id="4" name="Rectangle 3">
            <a:extLst>
              <a:ext uri="{FF2B5EF4-FFF2-40B4-BE49-F238E27FC236}">
                <a16:creationId xmlns:a16="http://schemas.microsoft.com/office/drawing/2014/main" id="{6E002343-DE3F-4C2C-9837-8C0B5C7B7988}"/>
              </a:ext>
            </a:extLst>
          </p:cNvPr>
          <p:cNvSpPr/>
          <p:nvPr/>
        </p:nvSpPr>
        <p:spPr>
          <a:xfrm>
            <a:off x="1302197" y="1486057"/>
            <a:ext cx="3848741" cy="523220"/>
          </a:xfrm>
          <a:prstGeom prst="rect">
            <a:avLst/>
          </a:prstGeom>
        </p:spPr>
        <p:txBody>
          <a:bodyPr wrap="square">
            <a:spAutoFit/>
          </a:bodyPr>
          <a:lstStyle/>
          <a:p>
            <a:r>
              <a:rPr lang="en-US" sz="2800" b="1" i="0" u="none" strike="noStrike" baseline="0" dirty="0">
                <a:latin typeface="Arial" panose="020B0604020202020204" pitchFamily="34" charset="0"/>
                <a:cs typeface="Arial" panose="020B0604020202020204" pitchFamily="34" charset="0"/>
              </a:rPr>
              <a:t>Example 2 </a:t>
            </a:r>
            <a:r>
              <a:rPr lang="en-US" sz="2800" b="1" dirty="0">
                <a:latin typeface="Arial" panose="020B0604020202020204" pitchFamily="34" charset="0"/>
                <a:cs typeface="Arial" panose="020B0604020202020204" pitchFamily="34" charset="0"/>
              </a:rPr>
              <a:t>(b)</a:t>
            </a:r>
            <a:endParaRPr lang="en-US" sz="2800" b="1" i="0" u="none" strike="noStrike" baseline="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4B38967-15B8-4903-9D2A-80B2F128D16F}"/>
              </a:ext>
            </a:extLst>
          </p:cNvPr>
          <p:cNvSpPr/>
          <p:nvPr/>
        </p:nvSpPr>
        <p:spPr>
          <a:xfrm>
            <a:off x="1302197" y="2216286"/>
            <a:ext cx="3178627" cy="369332"/>
          </a:xfrm>
          <a:prstGeom prst="rect">
            <a:avLst/>
          </a:prstGeom>
        </p:spPr>
        <p:txBody>
          <a:bodyPr wrap="none">
            <a:spAutoFit/>
          </a:bodyPr>
          <a:lstStyle/>
          <a:p>
            <a:r>
              <a:rPr lang="en-US" sz="1800" b="1" i="0" u="none" strike="noStrike" baseline="0" dirty="0">
                <a:latin typeface="LMRoman10-Bold"/>
              </a:rPr>
              <a:t>Frequency of Team Interactions</a:t>
            </a:r>
            <a:endParaRPr lang="en-US" dirty="0"/>
          </a:p>
        </p:txBody>
      </p:sp>
      <p:sp>
        <p:nvSpPr>
          <p:cNvPr id="7" name="TextBox 6">
            <a:extLst>
              <a:ext uri="{FF2B5EF4-FFF2-40B4-BE49-F238E27FC236}">
                <a16:creationId xmlns:a16="http://schemas.microsoft.com/office/drawing/2014/main" id="{79A7317B-4825-40AF-8121-AE683AA1DD55}"/>
              </a:ext>
            </a:extLst>
          </p:cNvPr>
          <p:cNvSpPr txBox="1"/>
          <p:nvPr/>
        </p:nvSpPr>
        <p:spPr>
          <a:xfrm>
            <a:off x="1302197" y="2792627"/>
            <a:ext cx="5041545"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Figure 5.16 shows the frequency of interactions (daily, weekly, and monthly) within the teams and among the teams.</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7BB1F08-0758-481A-BC7D-2587970E8318}"/>
              </a:ext>
            </a:extLst>
          </p:cNvPr>
          <p:cNvSpPr txBox="1"/>
          <p:nvPr/>
        </p:nvSpPr>
        <p:spPr>
          <a:xfrm>
            <a:off x="1302197" y="4015503"/>
            <a:ext cx="5152297" cy="1754326"/>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Team members or teams working on  different parts of a system or product must integrate their designs by frequent information exchange and communication with those of the other team members to make sure that the entire system or product will function properly as a whole.</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55C4F4F-286A-461E-B669-E32BFED0AC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415699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45CEB9-DAC6-4424-A13F-378FDE927EB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41063" y="1598615"/>
            <a:ext cx="4207034" cy="4283772"/>
          </a:xfrm>
          <a:prstGeom prst="rect">
            <a:avLst/>
          </a:prstGeom>
        </p:spPr>
      </p:pic>
      <p:sp>
        <p:nvSpPr>
          <p:cNvPr id="4" name="Rectangle 3">
            <a:extLst>
              <a:ext uri="{FF2B5EF4-FFF2-40B4-BE49-F238E27FC236}">
                <a16:creationId xmlns:a16="http://schemas.microsoft.com/office/drawing/2014/main" id="{6E002343-DE3F-4C2C-9837-8C0B5C7B7988}"/>
              </a:ext>
            </a:extLst>
          </p:cNvPr>
          <p:cNvSpPr/>
          <p:nvPr/>
        </p:nvSpPr>
        <p:spPr>
          <a:xfrm>
            <a:off x="1302197" y="1486057"/>
            <a:ext cx="3848741" cy="523220"/>
          </a:xfrm>
          <a:prstGeom prst="rect">
            <a:avLst/>
          </a:prstGeom>
        </p:spPr>
        <p:txBody>
          <a:bodyPr wrap="square">
            <a:spAutoFit/>
          </a:bodyPr>
          <a:lstStyle/>
          <a:p>
            <a:r>
              <a:rPr lang="en-US" sz="2800" b="1" i="0" u="none" strike="noStrike" baseline="0" dirty="0">
                <a:latin typeface="Arial" panose="020B0604020202020204" pitchFamily="34" charset="0"/>
                <a:cs typeface="Arial" panose="020B0604020202020204" pitchFamily="34" charset="0"/>
              </a:rPr>
              <a:t>Example 2 </a:t>
            </a:r>
            <a:r>
              <a:rPr lang="en-US" sz="2800" b="1" dirty="0">
                <a:latin typeface="Arial" panose="020B0604020202020204" pitchFamily="34" charset="0"/>
                <a:cs typeface="Arial" panose="020B0604020202020204" pitchFamily="34" charset="0"/>
              </a:rPr>
              <a:t>(b)</a:t>
            </a:r>
            <a:endParaRPr lang="en-US" sz="2800" b="1" i="0" u="none" strike="noStrike" baseline="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4B38967-15B8-4903-9D2A-80B2F128D16F}"/>
              </a:ext>
            </a:extLst>
          </p:cNvPr>
          <p:cNvSpPr/>
          <p:nvPr/>
        </p:nvSpPr>
        <p:spPr>
          <a:xfrm>
            <a:off x="1302197" y="2216286"/>
            <a:ext cx="3178627" cy="369332"/>
          </a:xfrm>
          <a:prstGeom prst="rect">
            <a:avLst/>
          </a:prstGeom>
        </p:spPr>
        <p:txBody>
          <a:bodyPr wrap="none">
            <a:spAutoFit/>
          </a:bodyPr>
          <a:lstStyle/>
          <a:p>
            <a:r>
              <a:rPr lang="en-US" sz="1800" b="1" i="0" u="none" strike="noStrike" baseline="0" dirty="0">
                <a:latin typeface="LMRoman10-Bold"/>
              </a:rPr>
              <a:t>Frequency of Team Interactions</a:t>
            </a:r>
            <a:endParaRPr lang="en-US" dirty="0"/>
          </a:p>
        </p:txBody>
      </p:sp>
      <p:sp>
        <p:nvSpPr>
          <p:cNvPr id="7" name="TextBox 6">
            <a:extLst>
              <a:ext uri="{FF2B5EF4-FFF2-40B4-BE49-F238E27FC236}">
                <a16:creationId xmlns:a16="http://schemas.microsoft.com/office/drawing/2014/main" id="{79A7317B-4825-40AF-8121-AE683AA1DD55}"/>
              </a:ext>
            </a:extLst>
          </p:cNvPr>
          <p:cNvSpPr txBox="1"/>
          <p:nvPr/>
        </p:nvSpPr>
        <p:spPr>
          <a:xfrm>
            <a:off x="1302197" y="2792627"/>
            <a:ext cx="5041545"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Figure 5.16 shows the frequency of interactions (daily, weekly, and monthly) within the teams and among the teams.</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7BB1F08-0758-481A-BC7D-2587970E8318}"/>
              </a:ext>
            </a:extLst>
          </p:cNvPr>
          <p:cNvSpPr txBox="1"/>
          <p:nvPr/>
        </p:nvSpPr>
        <p:spPr>
          <a:xfrm>
            <a:off x="1302197" y="4015503"/>
            <a:ext cx="5152297" cy="1754326"/>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Team members or teams working on different parts of a system or product must integrate their designs by frequent information exchange and communication with those of the other team members to make sure that the entire system or product will function properly as a whole.</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B8FA458-F875-4334-B15E-7C5FF355F0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426900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AA70C57-3590-401C-848A-D36B484A982D}"/>
              </a:ext>
            </a:extLst>
          </p:cNvPr>
          <p:cNvSpPr txBox="1"/>
          <p:nvPr/>
        </p:nvSpPr>
        <p:spPr>
          <a:xfrm>
            <a:off x="2021644" y="2274838"/>
            <a:ext cx="8148711" cy="2308324"/>
          </a:xfrm>
          <a:prstGeom prst="rect">
            <a:avLst/>
          </a:prstGeom>
          <a:noFill/>
        </p:spPr>
        <p:txBody>
          <a:bodyPr wrap="square">
            <a:spAutoFit/>
          </a:bodyPr>
          <a:lstStyle/>
          <a:p>
            <a:pPr algn="ctr"/>
            <a:r>
              <a:rPr lang="en-US" sz="1800" b="0" i="0" u="none" strike="noStrike" baseline="0" dirty="0">
                <a:latin typeface="Arial" panose="020B0604020202020204" pitchFamily="34" charset="0"/>
                <a:cs typeface="Arial" panose="020B0604020202020204" pitchFamily="34" charset="0"/>
              </a:rPr>
              <a:t>“This is a story of four people named Everybody, Somebody, Anybody, and</a:t>
            </a:r>
          </a:p>
          <a:p>
            <a:pPr algn="ctr"/>
            <a:r>
              <a:rPr lang="en-US" sz="1800" b="0" i="0" u="none" strike="noStrike" baseline="0" dirty="0">
                <a:latin typeface="Arial" panose="020B0604020202020204" pitchFamily="34" charset="0"/>
                <a:cs typeface="Arial" panose="020B0604020202020204" pitchFamily="34" charset="0"/>
              </a:rPr>
              <a:t>Nobody. There was an important job to be done and Everybody was asked</a:t>
            </a:r>
          </a:p>
          <a:p>
            <a:pPr algn="ctr"/>
            <a:r>
              <a:rPr lang="en-US" sz="1800" b="0" i="0" u="none" strike="noStrike" baseline="0" dirty="0">
                <a:latin typeface="Arial" panose="020B0604020202020204" pitchFamily="34" charset="0"/>
                <a:cs typeface="Arial" panose="020B0604020202020204" pitchFamily="34" charset="0"/>
              </a:rPr>
              <a:t>to do it. Everybody was sure Somebody would do it. Anybody could have</a:t>
            </a:r>
          </a:p>
          <a:p>
            <a:pPr algn="ctr"/>
            <a:r>
              <a:rPr lang="en-US" sz="1800" b="0" i="0" u="none" strike="noStrike" baseline="0" dirty="0">
                <a:latin typeface="Arial" panose="020B0604020202020204" pitchFamily="34" charset="0"/>
                <a:cs typeface="Arial" panose="020B0604020202020204" pitchFamily="34" charset="0"/>
              </a:rPr>
              <a:t>done it, but Nobody did it. Somebody got angry about that because it was</a:t>
            </a:r>
          </a:p>
          <a:p>
            <a:pPr algn="ctr"/>
            <a:r>
              <a:rPr lang="en-US" sz="1800" b="0" i="0" u="none" strike="noStrike" baseline="0" dirty="0">
                <a:latin typeface="Arial" panose="020B0604020202020204" pitchFamily="34" charset="0"/>
                <a:cs typeface="Arial" panose="020B0604020202020204" pitchFamily="34" charset="0"/>
              </a:rPr>
              <a:t>Everybody’s job. Everybody thought Anybody could do it, but Nobody</a:t>
            </a:r>
          </a:p>
          <a:p>
            <a:pPr algn="ctr"/>
            <a:r>
              <a:rPr lang="en-US" sz="1800" b="0" i="0" u="none" strike="noStrike" baseline="0" dirty="0">
                <a:latin typeface="Arial" panose="020B0604020202020204" pitchFamily="34" charset="0"/>
                <a:cs typeface="Arial" panose="020B0604020202020204" pitchFamily="34" charset="0"/>
              </a:rPr>
              <a:t>realized that Everybody wouldn’t do it. It ended that Everybody blamed</a:t>
            </a:r>
          </a:p>
          <a:p>
            <a:pPr algn="ctr"/>
            <a:r>
              <a:rPr lang="en-US" sz="1800" b="0" i="0" u="none" strike="noStrike" baseline="0" dirty="0">
                <a:latin typeface="Arial" panose="020B0604020202020204" pitchFamily="34" charset="0"/>
                <a:cs typeface="Arial" panose="020B0604020202020204" pitchFamily="34" charset="0"/>
              </a:rPr>
              <a:t>Somebody when Nobody did what Anybody could have done.”</a:t>
            </a:r>
          </a:p>
          <a:p>
            <a:pPr algn="ctr"/>
            <a:r>
              <a:rPr lang="en-US" sz="1800" b="1" i="0" u="none" strike="noStrike" baseline="0" dirty="0">
                <a:latin typeface="Arial" panose="020B0604020202020204" pitchFamily="34" charset="0"/>
                <a:cs typeface="Arial" panose="020B0604020202020204" pitchFamily="34" charset="0"/>
              </a:rPr>
              <a:t>Charles R. Swindoll</a:t>
            </a:r>
            <a:endParaRPr lang="en-US" sz="1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7B49FBB-AB18-4892-9BC8-D65532D5077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494679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607DE40-B700-419F-8A64-900636F0C805}"/>
              </a:ext>
            </a:extLst>
          </p:cNvPr>
          <p:cNvSpPr txBox="1"/>
          <p:nvPr/>
        </p:nvSpPr>
        <p:spPr>
          <a:xfrm>
            <a:off x="6642081" y="6374892"/>
            <a:ext cx="4764789" cy="307777"/>
          </a:xfrm>
          <a:prstGeom prst="rect">
            <a:avLst/>
          </a:prstGeom>
          <a:noFill/>
        </p:spPr>
        <p:txBody>
          <a:bodyPr wrap="square">
            <a:spAutoFit/>
          </a:bodyPr>
          <a:lstStyle/>
          <a:p>
            <a:r>
              <a:rPr lang="en-US" sz="1400" b="1" i="1" u="none" strike="noStrike" baseline="0" dirty="0">
                <a:latin typeface="LMRoman10-BoldItalic"/>
              </a:rPr>
              <a:t>Figure 5.18: </a:t>
            </a:r>
            <a:r>
              <a:rPr lang="en-US" sz="1400" b="0" i="0" u="none" strike="noStrike" baseline="0" dirty="0">
                <a:latin typeface="LMRoman10-Regular"/>
              </a:rPr>
              <a:t>Two cycle marine diesel engine power system.</a:t>
            </a:r>
            <a:endParaRPr lang="en-US" sz="1400" dirty="0"/>
          </a:p>
        </p:txBody>
      </p:sp>
      <p:sp>
        <p:nvSpPr>
          <p:cNvPr id="6" name="TextBox 5">
            <a:extLst>
              <a:ext uri="{FF2B5EF4-FFF2-40B4-BE49-F238E27FC236}">
                <a16:creationId xmlns:a16="http://schemas.microsoft.com/office/drawing/2014/main" id="{9EBB6D7A-549B-41A4-B3B4-DBFEA1B33CBE}"/>
              </a:ext>
            </a:extLst>
          </p:cNvPr>
          <p:cNvSpPr txBox="1"/>
          <p:nvPr/>
        </p:nvSpPr>
        <p:spPr>
          <a:xfrm>
            <a:off x="1285201" y="2293184"/>
            <a:ext cx="49455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Complex System Design</a:t>
            </a:r>
          </a:p>
        </p:txBody>
      </p:sp>
      <p:sp>
        <p:nvSpPr>
          <p:cNvPr id="7" name="TextBox 6">
            <a:extLst>
              <a:ext uri="{FF2B5EF4-FFF2-40B4-BE49-F238E27FC236}">
                <a16:creationId xmlns:a16="http://schemas.microsoft.com/office/drawing/2014/main" id="{4B82C230-5BD3-4790-BB81-FF9CEDF561CA}"/>
              </a:ext>
            </a:extLst>
          </p:cNvPr>
          <p:cNvSpPr txBox="1"/>
          <p:nvPr/>
        </p:nvSpPr>
        <p:spPr>
          <a:xfrm>
            <a:off x="1058495" y="2986820"/>
            <a:ext cx="5583586" cy="1605568"/>
          </a:xfrm>
          <a:prstGeom prst="rect">
            <a:avLst/>
          </a:prstGeom>
          <a:noFill/>
        </p:spPr>
        <p:txBody>
          <a:bodyPr wrap="square">
            <a:spAutoFit/>
          </a:bodyPr>
          <a:lstStyle/>
          <a:p>
            <a:pPr algn="l">
              <a:spcAft>
                <a:spcPts val="1000"/>
              </a:spcAft>
            </a:pPr>
            <a:r>
              <a:rPr lang="en-US" sz="1800" b="0" i="0" u="none" strike="noStrike" baseline="0" dirty="0">
                <a:latin typeface="Arial" panose="020B0604020202020204" pitchFamily="34" charset="0"/>
                <a:cs typeface="Arial" panose="020B0604020202020204" pitchFamily="34" charset="0"/>
              </a:rPr>
              <a:t>As seen from Figure 5.18, the 2-stroke marine engine power system has three sub-systems: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fuel supply sub-system</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steam supply sub-system, and </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fuel oil injection sub-system.</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94A9FD4-4A70-408C-B109-F833DC98C41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4" name="Picture 3">
            <a:extLst>
              <a:ext uri="{FF2B5EF4-FFF2-40B4-BE49-F238E27FC236}">
                <a16:creationId xmlns:a16="http://schemas.microsoft.com/office/drawing/2014/main" id="{F6F9487B-1872-4016-B9D0-656DD869B68B}"/>
              </a:ext>
            </a:extLst>
          </p:cNvPr>
          <p:cNvPicPr>
            <a:picLocks noChangeAspect="1"/>
          </p:cNvPicPr>
          <p:nvPr/>
        </p:nvPicPr>
        <p:blipFill>
          <a:blip r:embed="rId3"/>
          <a:stretch>
            <a:fillRect/>
          </a:stretch>
        </p:blipFill>
        <p:spPr>
          <a:xfrm>
            <a:off x="6387941" y="120048"/>
            <a:ext cx="5231707" cy="6254844"/>
          </a:xfrm>
          <a:prstGeom prst="rect">
            <a:avLst/>
          </a:prstGeom>
        </p:spPr>
      </p:pic>
    </p:spTree>
    <p:extLst>
      <p:ext uri="{BB962C8B-B14F-4D97-AF65-F5344CB8AC3E}">
        <p14:creationId xmlns:p14="http://schemas.microsoft.com/office/powerpoint/2010/main" val="339661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4A8F07-B4E9-4072-A5C3-ECB677ECDAC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82501" y="1212850"/>
            <a:ext cx="6197657" cy="4379428"/>
          </a:xfrm>
          <a:prstGeom prst="rect">
            <a:avLst/>
          </a:prstGeom>
        </p:spPr>
      </p:pic>
      <p:sp>
        <p:nvSpPr>
          <p:cNvPr id="13" name="TextBox 12">
            <a:extLst>
              <a:ext uri="{FF2B5EF4-FFF2-40B4-BE49-F238E27FC236}">
                <a16:creationId xmlns:a16="http://schemas.microsoft.com/office/drawing/2014/main" id="{FD118679-63EA-40D3-9403-EE7B17403173}"/>
              </a:ext>
            </a:extLst>
          </p:cNvPr>
          <p:cNvSpPr txBox="1"/>
          <p:nvPr/>
        </p:nvSpPr>
        <p:spPr>
          <a:xfrm>
            <a:off x="7257447" y="5792490"/>
            <a:ext cx="3840481" cy="369332"/>
          </a:xfrm>
          <a:prstGeom prst="rect">
            <a:avLst/>
          </a:prstGeom>
          <a:noFill/>
        </p:spPr>
        <p:txBody>
          <a:bodyPr wrap="square">
            <a:spAutoFit/>
          </a:bodyPr>
          <a:lstStyle/>
          <a:p>
            <a:r>
              <a:rPr lang="en-US" sz="1400" b="1" i="1" u="none" strike="noStrike" baseline="0" dirty="0">
                <a:latin typeface="LMRoman10-BoldItalic"/>
              </a:rPr>
              <a:t>Figure 5.19: </a:t>
            </a:r>
            <a:r>
              <a:rPr lang="en-US" sz="1400" b="0" i="0" u="none" strike="noStrike" baseline="0" dirty="0">
                <a:latin typeface="LMRoman10-Regular"/>
              </a:rPr>
              <a:t>Fuel/Oil and boiler sub-systems</a:t>
            </a:r>
            <a:r>
              <a:rPr lang="en-US" sz="1800" b="0" i="0" u="none" strike="noStrike" baseline="0" dirty="0">
                <a:latin typeface="LMRoman10-Regular"/>
              </a:rPr>
              <a:t>.</a:t>
            </a:r>
            <a:endParaRPr lang="en-US" dirty="0"/>
          </a:p>
        </p:txBody>
      </p:sp>
      <p:sp>
        <p:nvSpPr>
          <p:cNvPr id="11" name="TextBox 10">
            <a:extLst>
              <a:ext uri="{FF2B5EF4-FFF2-40B4-BE49-F238E27FC236}">
                <a16:creationId xmlns:a16="http://schemas.microsoft.com/office/drawing/2014/main" id="{2C5F43B0-9135-4D3B-A81B-5F4944E70576}"/>
              </a:ext>
            </a:extLst>
          </p:cNvPr>
          <p:cNvSpPr txBox="1"/>
          <p:nvPr/>
        </p:nvSpPr>
        <p:spPr>
          <a:xfrm>
            <a:off x="433798" y="2039116"/>
            <a:ext cx="49455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Complex System Design</a:t>
            </a:r>
          </a:p>
        </p:txBody>
      </p:sp>
      <p:sp>
        <p:nvSpPr>
          <p:cNvPr id="12" name="TextBox 11">
            <a:extLst>
              <a:ext uri="{FF2B5EF4-FFF2-40B4-BE49-F238E27FC236}">
                <a16:creationId xmlns:a16="http://schemas.microsoft.com/office/drawing/2014/main" id="{DAEC3645-DCA3-46E9-A0BD-81A88C549CE5}"/>
              </a:ext>
            </a:extLst>
          </p:cNvPr>
          <p:cNvSpPr txBox="1"/>
          <p:nvPr/>
        </p:nvSpPr>
        <p:spPr>
          <a:xfrm>
            <a:off x="433798" y="2613349"/>
            <a:ext cx="4458134" cy="2436564"/>
          </a:xfrm>
          <a:prstGeom prst="rect">
            <a:avLst/>
          </a:prstGeom>
          <a:noFill/>
        </p:spPr>
        <p:txBody>
          <a:bodyPr wrap="square">
            <a:spAutoFit/>
          </a:bodyPr>
          <a:lstStyle/>
          <a:p>
            <a:pPr algn="l">
              <a:spcAft>
                <a:spcPts val="1000"/>
              </a:spcAft>
            </a:pPr>
            <a:r>
              <a:rPr lang="en-US" sz="1800" b="0" i="0" u="none" strike="noStrike" baseline="0" dirty="0">
                <a:latin typeface="Arial" panose="020B0604020202020204" pitchFamily="34" charset="0"/>
                <a:cs typeface="Arial" panose="020B0604020202020204" pitchFamily="34" charset="0"/>
              </a:rPr>
              <a:t>Figure 5.19 shows a simplified version of two  sub-systems:</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fuel supply sub-system and </a:t>
            </a:r>
          </a:p>
          <a:p>
            <a:pPr marL="285750" indent="-285750" algn="l">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steam supply sub-system.</a:t>
            </a: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There are interactions and relationships within the sub-systems and among the subsystems are.</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F23C731-B44A-4773-98A6-0697788C8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012971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EB164D-18B5-4B42-8A2C-9C886A928FB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38462" y="1264850"/>
            <a:ext cx="4925578" cy="4035218"/>
          </a:xfrm>
          <a:prstGeom prst="rect">
            <a:avLst/>
          </a:prstGeom>
        </p:spPr>
      </p:pic>
      <p:sp>
        <p:nvSpPr>
          <p:cNvPr id="22" name="TextBox 21">
            <a:extLst>
              <a:ext uri="{FF2B5EF4-FFF2-40B4-BE49-F238E27FC236}">
                <a16:creationId xmlns:a16="http://schemas.microsoft.com/office/drawing/2014/main" id="{C4E60B70-5CEA-4496-A6B0-6414D6325D3A}"/>
              </a:ext>
            </a:extLst>
          </p:cNvPr>
          <p:cNvSpPr txBox="1"/>
          <p:nvPr/>
        </p:nvSpPr>
        <p:spPr>
          <a:xfrm>
            <a:off x="5550678" y="5484622"/>
            <a:ext cx="6096000" cy="369332"/>
          </a:xfrm>
          <a:prstGeom prst="rect">
            <a:avLst/>
          </a:prstGeom>
          <a:noFill/>
        </p:spPr>
        <p:txBody>
          <a:bodyPr wrap="square">
            <a:spAutoFit/>
          </a:bodyPr>
          <a:lstStyle/>
          <a:p>
            <a:r>
              <a:rPr lang="en-US" dirty="0"/>
              <a:t>Figure 5.20: Creating DMMs from three basic DSMs.(Ref. a, b) </a:t>
            </a:r>
          </a:p>
        </p:txBody>
      </p:sp>
      <p:sp>
        <p:nvSpPr>
          <p:cNvPr id="18" name="TextBox 17">
            <a:extLst>
              <a:ext uri="{FF2B5EF4-FFF2-40B4-BE49-F238E27FC236}">
                <a16:creationId xmlns:a16="http://schemas.microsoft.com/office/drawing/2014/main" id="{90118771-0269-4E0E-A5F2-062744AE65B4}"/>
              </a:ext>
            </a:extLst>
          </p:cNvPr>
          <p:cNvSpPr txBox="1"/>
          <p:nvPr/>
        </p:nvSpPr>
        <p:spPr>
          <a:xfrm>
            <a:off x="363992" y="2223670"/>
            <a:ext cx="5446460" cy="1754326"/>
          </a:xfrm>
          <a:prstGeom prst="rect">
            <a:avLst/>
          </a:prstGeom>
          <a:noFill/>
        </p:spPr>
        <p:txBody>
          <a:bodyPr wrap="square">
            <a:spAutoFit/>
          </a:bodyPr>
          <a:lstStyle/>
          <a:p>
            <a:r>
              <a:rPr lang="en-US" sz="1800" b="1" i="0" u="none" strike="noStrike" baseline="0" dirty="0">
                <a:latin typeface="Arial" panose="020B0604020202020204" pitchFamily="34" charset="0"/>
                <a:cs typeface="Arial" panose="020B0604020202020204" pitchFamily="34" charset="0"/>
              </a:rPr>
              <a:t>EXAMPLE</a:t>
            </a:r>
            <a:br>
              <a:rPr lang="en-US" sz="1800" i="0" u="none" strike="noStrike" baseline="0" dirty="0">
                <a:latin typeface="Arial" panose="020B0604020202020204" pitchFamily="34" charset="0"/>
                <a:cs typeface="Arial" panose="020B0604020202020204" pitchFamily="34" charset="0"/>
              </a:rPr>
            </a:br>
            <a:r>
              <a:rPr lang="en-US" sz="1800" i="0" u="none" strike="noStrike" baseline="0" dirty="0">
                <a:latin typeface="Arial" panose="020B0604020202020204" pitchFamily="34" charset="0"/>
                <a:cs typeface="Arial" panose="020B0604020202020204" pitchFamily="34" charset="0"/>
              </a:rPr>
              <a:t>Select the proper system components to design and build the sub-systems given in Figure 5.19 and investigate the interactions within and among the sub-systems. Complete the system analysis following Figure 5.20.</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FBC436F-DED6-4D4A-9871-69DD675E318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812699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81F3F-3BC4-4885-9EEB-6FE7E31979C1}"/>
              </a:ext>
            </a:extLst>
          </p:cNvPr>
          <p:cNvSpPr txBox="1"/>
          <p:nvPr/>
        </p:nvSpPr>
        <p:spPr>
          <a:xfrm>
            <a:off x="3094132" y="54430"/>
            <a:ext cx="9097867" cy="1138773"/>
          </a:xfrm>
          <a:prstGeom prst="rect">
            <a:avLst/>
          </a:prstGeom>
          <a:noFill/>
        </p:spPr>
        <p:txBody>
          <a:bodyPr wrap="square">
            <a:spAutoFit/>
          </a:bodyPr>
          <a:lstStyle/>
          <a:p>
            <a:pPr algn="l"/>
            <a:r>
              <a:rPr lang="en-US" sz="2000" b="0" i="0" u="none" strike="noStrike" baseline="0" dirty="0">
                <a:latin typeface="Arial" panose="020B0604020202020204" pitchFamily="34" charset="0"/>
                <a:cs typeface="Arial" panose="020B0604020202020204" pitchFamily="34" charset="0"/>
              </a:rPr>
              <a:t>(a) </a:t>
            </a:r>
            <a:r>
              <a:rPr lang="en-US" sz="2000" b="1" i="0" u="none" strike="noStrike" baseline="0" dirty="0">
                <a:latin typeface="Arial" panose="020B0604020202020204" pitchFamily="34" charset="0"/>
                <a:cs typeface="Arial" panose="020B0604020202020204" pitchFamily="34" charset="0"/>
              </a:rPr>
              <a:t>Product (or system) Architecture DSM</a:t>
            </a:r>
            <a:endParaRPr lang="en-US" sz="1600" b="0" i="0" u="none" strike="noStrike" baseline="0" dirty="0">
              <a:latin typeface="Arial" panose="020B0604020202020204" pitchFamily="34" charset="0"/>
              <a:cs typeface="Arial" panose="020B0604020202020204" pitchFamily="34" charset="0"/>
            </a:endParaRPr>
          </a:p>
          <a:p>
            <a:pPr algn="l"/>
            <a:r>
              <a:rPr lang="en-US" sz="1600" b="0" i="0" u="none" strike="noStrike" baseline="0" dirty="0">
                <a:latin typeface="Arial" panose="020B0604020202020204" pitchFamily="34" charset="0"/>
                <a:cs typeface="Arial" panose="020B0604020202020204" pitchFamily="34" charset="0"/>
              </a:rPr>
              <a:t>Using Figure 5.19, sixteen components </a:t>
            </a:r>
            <a:r>
              <a:rPr lang="en-US" sz="1600" dirty="0">
                <a:latin typeface="Arial" panose="020B0604020202020204" pitchFamily="34" charset="0"/>
                <a:cs typeface="Arial" panose="020B0604020202020204" pitchFamily="34" charset="0"/>
              </a:rPr>
              <a:t>that</a:t>
            </a:r>
            <a:r>
              <a:rPr lang="en-US" sz="1600" b="0" i="0" u="none" strike="noStrike" baseline="0" dirty="0">
                <a:latin typeface="Arial" panose="020B0604020202020204" pitchFamily="34" charset="0"/>
                <a:cs typeface="Arial" panose="020B0604020202020204" pitchFamily="34" charset="0"/>
              </a:rPr>
              <a:t> affect the functionality of the subsystems are identified for the analysis. Interactions between the components are designated by “numbers” </a:t>
            </a:r>
          </a:p>
          <a:p>
            <a:pPr algn="l"/>
            <a:r>
              <a:rPr lang="en-US" sz="1600" b="0" i="0" u="none" strike="noStrike" baseline="0" dirty="0">
                <a:latin typeface="Arial" panose="020B0604020202020204" pitchFamily="34" charset="0"/>
                <a:cs typeface="Arial" panose="020B0604020202020204" pitchFamily="34" charset="0"/>
              </a:rPr>
              <a:t>in the DSM matrix as shown Figure 5.21.</a:t>
            </a:r>
            <a:endParaRPr lang="en-US"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A5809BA-61E7-4BE5-8270-41006FBCE1A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360030" y="1414173"/>
            <a:ext cx="4340363" cy="5029425"/>
          </a:xfrm>
          <a:prstGeom prst="rect">
            <a:avLst/>
          </a:prstGeom>
        </p:spPr>
      </p:pic>
      <p:sp>
        <p:nvSpPr>
          <p:cNvPr id="13" name="TextBox 12">
            <a:extLst>
              <a:ext uri="{FF2B5EF4-FFF2-40B4-BE49-F238E27FC236}">
                <a16:creationId xmlns:a16="http://schemas.microsoft.com/office/drawing/2014/main" id="{35A0195F-E15B-4D82-B9D3-63F27F6BB4C0}"/>
              </a:ext>
            </a:extLst>
          </p:cNvPr>
          <p:cNvSpPr txBox="1"/>
          <p:nvPr/>
        </p:nvSpPr>
        <p:spPr>
          <a:xfrm>
            <a:off x="6335910" y="6462557"/>
            <a:ext cx="5856090" cy="307777"/>
          </a:xfrm>
          <a:prstGeom prst="rect">
            <a:avLst/>
          </a:prstGeom>
          <a:noFill/>
        </p:spPr>
        <p:txBody>
          <a:bodyPr wrap="square">
            <a:spAutoFit/>
          </a:bodyPr>
          <a:lstStyle/>
          <a:p>
            <a:r>
              <a:rPr lang="en-US" sz="1400" dirty="0"/>
              <a:t>Figure 5.21: Product architecture DSM (identifies component interactions).</a:t>
            </a:r>
          </a:p>
        </p:txBody>
      </p:sp>
      <p:pic>
        <p:nvPicPr>
          <p:cNvPr id="10" name="Picture 9">
            <a:extLst>
              <a:ext uri="{FF2B5EF4-FFF2-40B4-BE49-F238E27FC236}">
                <a16:creationId xmlns:a16="http://schemas.microsoft.com/office/drawing/2014/main" id="{F5BB6591-9DB0-486A-8092-78AA8BD879D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7" name="Picture 6">
            <a:extLst>
              <a:ext uri="{FF2B5EF4-FFF2-40B4-BE49-F238E27FC236}">
                <a16:creationId xmlns:a16="http://schemas.microsoft.com/office/drawing/2014/main" id="{1EF3D8E2-6566-4E8B-8D26-4BF037F09B9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7730" y="1596668"/>
            <a:ext cx="6197657" cy="4379428"/>
          </a:xfrm>
          <a:prstGeom prst="rect">
            <a:avLst/>
          </a:prstGeom>
        </p:spPr>
      </p:pic>
      <p:sp>
        <p:nvSpPr>
          <p:cNvPr id="8" name="TextBox 7">
            <a:extLst>
              <a:ext uri="{FF2B5EF4-FFF2-40B4-BE49-F238E27FC236}">
                <a16:creationId xmlns:a16="http://schemas.microsoft.com/office/drawing/2014/main" id="{1A572780-C61C-4F4B-8ADE-44967C3F88AE}"/>
              </a:ext>
            </a:extLst>
          </p:cNvPr>
          <p:cNvSpPr txBox="1"/>
          <p:nvPr/>
        </p:nvSpPr>
        <p:spPr>
          <a:xfrm>
            <a:off x="1513505" y="6287228"/>
            <a:ext cx="3840481" cy="369332"/>
          </a:xfrm>
          <a:prstGeom prst="rect">
            <a:avLst/>
          </a:prstGeom>
          <a:noFill/>
        </p:spPr>
        <p:txBody>
          <a:bodyPr wrap="square">
            <a:spAutoFit/>
          </a:bodyPr>
          <a:lstStyle/>
          <a:p>
            <a:r>
              <a:rPr lang="en-US" sz="1400" b="1" i="1" u="none" strike="noStrike" baseline="0" dirty="0">
                <a:latin typeface="LMRoman10-BoldItalic"/>
              </a:rPr>
              <a:t>Figure 5.19: </a:t>
            </a:r>
            <a:r>
              <a:rPr lang="en-US" sz="1400" b="0" i="0" u="none" strike="noStrike" baseline="0" dirty="0">
                <a:latin typeface="LMRoman10-Regular"/>
              </a:rPr>
              <a:t>Fuel/Oil and boiler sub-systems</a:t>
            </a:r>
            <a:r>
              <a:rPr lang="en-US" sz="1800" b="0" i="0" u="none" strike="noStrike" baseline="0" dirty="0">
                <a:latin typeface="LMRoman10-Regular"/>
              </a:rPr>
              <a:t>.</a:t>
            </a:r>
            <a:endParaRPr lang="en-US" dirty="0"/>
          </a:p>
        </p:txBody>
      </p:sp>
    </p:spTree>
    <p:extLst>
      <p:ext uri="{BB962C8B-B14F-4D97-AF65-F5344CB8AC3E}">
        <p14:creationId xmlns:p14="http://schemas.microsoft.com/office/powerpoint/2010/main" val="3834559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9FF772-33D1-4A10-A43B-604E94D0AD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9610" y="453568"/>
            <a:ext cx="4516053" cy="5239609"/>
          </a:xfrm>
          <a:prstGeom prst="rect">
            <a:avLst/>
          </a:prstGeom>
        </p:spPr>
      </p:pic>
      <p:sp>
        <p:nvSpPr>
          <p:cNvPr id="11" name="TextBox 10">
            <a:extLst>
              <a:ext uri="{FF2B5EF4-FFF2-40B4-BE49-F238E27FC236}">
                <a16:creationId xmlns:a16="http://schemas.microsoft.com/office/drawing/2014/main" id="{F314419C-AE68-4CB0-8999-03F994979B02}"/>
              </a:ext>
            </a:extLst>
          </p:cNvPr>
          <p:cNvSpPr txBox="1"/>
          <p:nvPr/>
        </p:nvSpPr>
        <p:spPr>
          <a:xfrm>
            <a:off x="7462058" y="5876128"/>
            <a:ext cx="5059680" cy="307777"/>
          </a:xfrm>
          <a:prstGeom prst="rect">
            <a:avLst/>
          </a:prstGeom>
          <a:noFill/>
        </p:spPr>
        <p:txBody>
          <a:bodyPr wrap="square">
            <a:spAutoFit/>
          </a:bodyPr>
          <a:lstStyle/>
          <a:p>
            <a:r>
              <a:rPr lang="en-US" sz="1400" dirty="0"/>
              <a:t>Figure 5.22: Sub-system components partitioned matrix.</a:t>
            </a:r>
          </a:p>
        </p:txBody>
      </p:sp>
      <p:sp>
        <p:nvSpPr>
          <p:cNvPr id="7" name="TextBox 6">
            <a:extLst>
              <a:ext uri="{FF2B5EF4-FFF2-40B4-BE49-F238E27FC236}">
                <a16:creationId xmlns:a16="http://schemas.microsoft.com/office/drawing/2014/main" id="{A3E11BCF-D0E1-4DA3-A8AF-5013B51B5D91}"/>
              </a:ext>
            </a:extLst>
          </p:cNvPr>
          <p:cNvSpPr txBox="1"/>
          <p:nvPr/>
        </p:nvSpPr>
        <p:spPr>
          <a:xfrm>
            <a:off x="413194" y="1988703"/>
            <a:ext cx="6094638" cy="1846659"/>
          </a:xfrm>
          <a:prstGeom prst="rect">
            <a:avLst/>
          </a:prstGeom>
          <a:noFill/>
        </p:spPr>
        <p:txBody>
          <a:bodyPr wrap="square">
            <a:spAutoFit/>
          </a:bodyPr>
          <a:lstStyle/>
          <a:p>
            <a:pPr algn="l"/>
            <a:r>
              <a:rPr lang="en-US" sz="2400" b="1" dirty="0">
                <a:latin typeface="Arial" panose="020B0604020202020204" pitchFamily="34" charset="0"/>
                <a:cs typeface="Arial" panose="020B0604020202020204" pitchFamily="34" charset="0"/>
              </a:rPr>
              <a:t>P</a:t>
            </a:r>
            <a:r>
              <a:rPr lang="en-US" sz="2400" b="1" i="0" u="none" strike="noStrike" baseline="0" dirty="0">
                <a:latin typeface="Arial" panose="020B0604020202020204" pitchFamily="34" charset="0"/>
                <a:cs typeface="Arial" panose="020B0604020202020204" pitchFamily="34" charset="0"/>
              </a:rPr>
              <a:t>artitioned </a:t>
            </a:r>
            <a:r>
              <a:rPr lang="en-US" sz="2400" b="1" dirty="0">
                <a:latin typeface="Arial" panose="020B0604020202020204" pitchFamily="34" charset="0"/>
                <a:cs typeface="Arial" panose="020B0604020202020204" pitchFamily="34" charset="0"/>
              </a:rPr>
              <a:t>M</a:t>
            </a:r>
            <a:r>
              <a:rPr lang="en-US" sz="2400" b="1" i="0" u="none" strike="noStrike" baseline="0" dirty="0">
                <a:latin typeface="Arial" panose="020B0604020202020204" pitchFamily="34" charset="0"/>
                <a:cs typeface="Arial" panose="020B0604020202020204" pitchFamily="34" charset="0"/>
              </a:rPr>
              <a:t>atrix </a:t>
            </a:r>
          </a:p>
          <a:p>
            <a:pPr algn="l"/>
            <a:endParaRPr lang="en-US" sz="1800" b="1" i="0" u="none" strike="noStrike" baseline="0"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Using Figure 5.21, a partitioned matrix for the system components was developed (see Figure 5.22. Different types of relationships between the components are defined in the legends of Figure 5.21 and Figure 5.22.</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FF089C9-6C54-4E76-AFDB-813F99469B4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09405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7AD092-9C20-4A0F-B5D7-6F9FFA4DD3BD}"/>
              </a:ext>
            </a:extLst>
          </p:cNvPr>
          <p:cNvSpPr txBox="1"/>
          <p:nvPr/>
        </p:nvSpPr>
        <p:spPr>
          <a:xfrm>
            <a:off x="3069148" y="186447"/>
            <a:ext cx="9122852" cy="1046440"/>
          </a:xfrm>
          <a:prstGeom prst="rect">
            <a:avLst/>
          </a:prstGeom>
          <a:noFill/>
        </p:spPr>
        <p:txBody>
          <a:bodyPr wrap="square">
            <a:spAutoFit/>
          </a:bodyPr>
          <a:lstStyle/>
          <a:p>
            <a:r>
              <a:rPr lang="en-US" sz="2400" b="0" i="0" u="none" strike="noStrike" baseline="0" dirty="0">
                <a:latin typeface="Arial" panose="020B0604020202020204" pitchFamily="34" charset="0"/>
                <a:cs typeface="Arial" panose="020B0604020202020204" pitchFamily="34" charset="0"/>
              </a:rPr>
              <a:t>(b) </a:t>
            </a:r>
            <a:r>
              <a:rPr lang="en-US" sz="2400" b="1" i="0" u="none" strike="noStrike" baseline="0" dirty="0">
                <a:latin typeface="Arial" panose="020B0604020202020204" pitchFamily="34" charset="0"/>
                <a:cs typeface="Arial" panose="020B0604020202020204" pitchFamily="34" charset="0"/>
              </a:rPr>
              <a:t>Process Architecture DSM</a:t>
            </a:r>
          </a:p>
          <a:p>
            <a:endParaRPr lang="en-US" sz="1800" b="1" i="0" u="none" strike="noStrike" baseline="0" dirty="0">
              <a:latin typeface="Arial" panose="020B0604020202020204" pitchFamily="34" charset="0"/>
              <a:cs typeface="Arial" panose="020B0604020202020204" pitchFamily="34" charset="0"/>
            </a:endParaRPr>
          </a:p>
          <a:p>
            <a:r>
              <a:rPr lang="en-US" sz="2000" b="0" i="0" u="none" strike="noStrike" baseline="0" dirty="0">
                <a:latin typeface="Arial" panose="020B0604020202020204" pitchFamily="34" charset="0"/>
                <a:cs typeface="Arial" panose="020B0604020202020204" pitchFamily="34" charset="0"/>
              </a:rPr>
              <a:t>Using Figure 5.19, tasks descriptions and requirements are defined as follows</a:t>
            </a:r>
            <a:r>
              <a:rPr lang="en-US" sz="1800" b="0" i="0" u="none" strike="noStrike" baseline="0" dirty="0">
                <a:latin typeface="LMSans10-Regular"/>
              </a:rPr>
              <a:t>.</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8" name="TextBox 7">
            <a:extLst>
              <a:ext uri="{FF2B5EF4-FFF2-40B4-BE49-F238E27FC236}">
                <a16:creationId xmlns:a16="http://schemas.microsoft.com/office/drawing/2014/main" id="{8B7EBA0E-79A2-4867-A545-1B072A416F74}"/>
              </a:ext>
            </a:extLst>
          </p:cNvPr>
          <p:cNvSpPr txBox="1"/>
          <p:nvPr/>
        </p:nvSpPr>
        <p:spPr>
          <a:xfrm>
            <a:off x="195690" y="1842956"/>
            <a:ext cx="6101442" cy="461665"/>
          </a:xfrm>
          <a:prstGeom prst="rect">
            <a:avLst/>
          </a:prstGeom>
          <a:noFill/>
        </p:spPr>
        <p:txBody>
          <a:bodyPr wrap="square">
            <a:spAutoFit/>
          </a:bodyPr>
          <a:lstStyle/>
          <a:p>
            <a:r>
              <a:rPr lang="en-US" sz="2400" b="1" i="0" u="none" strike="noStrike" baseline="0" dirty="0">
                <a:latin typeface="LMSans10-Bold"/>
              </a:rPr>
              <a:t>TASK DESCRIPTIONS</a:t>
            </a:r>
            <a:endParaRPr lang="en-US" sz="2400" dirty="0"/>
          </a:p>
        </p:txBody>
      </p:sp>
      <p:sp>
        <p:nvSpPr>
          <p:cNvPr id="11" name="TextBox 10">
            <a:extLst>
              <a:ext uri="{FF2B5EF4-FFF2-40B4-BE49-F238E27FC236}">
                <a16:creationId xmlns:a16="http://schemas.microsoft.com/office/drawing/2014/main" id="{84359803-03EA-4E19-8860-E13D7F880FDE}"/>
              </a:ext>
            </a:extLst>
          </p:cNvPr>
          <p:cNvSpPr txBox="1"/>
          <p:nvPr/>
        </p:nvSpPr>
        <p:spPr>
          <a:xfrm>
            <a:off x="153761" y="2225563"/>
            <a:ext cx="11884478" cy="4401205"/>
          </a:xfrm>
          <a:prstGeom prst="rect">
            <a:avLst/>
          </a:prstGeom>
          <a:noFill/>
        </p:spPr>
        <p:txBody>
          <a:bodyPr wrap="square">
            <a:spAutoFit/>
          </a:bodyPr>
          <a:lstStyle/>
          <a:p>
            <a:pPr algn="l"/>
            <a:r>
              <a:rPr lang="en-US" sz="2000" b="1" i="0" u="none" strike="noStrike" baseline="0" dirty="0">
                <a:latin typeface="Arial" panose="020B0604020202020204" pitchFamily="34" charset="0"/>
                <a:cs typeface="Arial" panose="020B0604020202020204" pitchFamily="34" charset="0"/>
              </a:rPr>
              <a:t>Component selections: </a:t>
            </a:r>
            <a:r>
              <a:rPr lang="en-US" sz="2000" b="0" i="0" u="none" strike="noStrike" baseline="0" dirty="0">
                <a:latin typeface="Arial" panose="020B0604020202020204" pitchFamily="34" charset="0"/>
                <a:cs typeface="Arial" panose="020B0604020202020204" pitchFamily="34" charset="0"/>
              </a:rPr>
              <a:t>Selection of a preexisting manufactured component or the</a:t>
            </a:r>
          </a:p>
          <a:p>
            <a:pPr algn="l"/>
            <a:r>
              <a:rPr lang="en-US" sz="2000" b="0" i="0" u="none" strike="noStrike" baseline="0" dirty="0">
                <a:latin typeface="Arial" panose="020B0604020202020204" pitchFamily="34" charset="0"/>
                <a:cs typeface="Arial" panose="020B0604020202020204" pitchFamily="34" charset="0"/>
              </a:rPr>
              <a:t>selection of a bespoke design (custom-made design) based on the fuel oil and water properties at that point in the system.</a:t>
            </a:r>
          </a:p>
          <a:p>
            <a:pPr algn="l"/>
            <a:r>
              <a:rPr lang="en-US" sz="2000" b="1" i="0" u="none" strike="noStrike" baseline="0" dirty="0">
                <a:latin typeface="Arial" panose="020B0604020202020204" pitchFamily="34" charset="0"/>
                <a:cs typeface="Arial" panose="020B0604020202020204" pitchFamily="34" charset="0"/>
              </a:rPr>
              <a:t>Steam Distribution: </a:t>
            </a:r>
            <a:r>
              <a:rPr lang="en-US" sz="2000" b="0" i="0" u="none" strike="noStrike" baseline="0" dirty="0">
                <a:latin typeface="Arial" panose="020B0604020202020204" pitchFamily="34" charset="0"/>
                <a:cs typeface="Arial" panose="020B0604020202020204" pitchFamily="34" charset="0"/>
              </a:rPr>
              <a:t>Determining the percentage of the boiler output that is going to be routed to specific tasks that rely on steam delivery (steam to services and steam distribution from the boiler).</a:t>
            </a:r>
          </a:p>
          <a:p>
            <a:pPr algn="l"/>
            <a:r>
              <a:rPr lang="en-US" sz="2000" b="1" i="0" u="none" strike="noStrike" baseline="0" dirty="0">
                <a:latin typeface="Arial" panose="020B0604020202020204" pitchFamily="34" charset="0"/>
                <a:cs typeface="Arial" panose="020B0604020202020204" pitchFamily="34" charset="0"/>
              </a:rPr>
              <a:t>Diesel Engine Requirement: </a:t>
            </a:r>
            <a:r>
              <a:rPr lang="en-US" sz="2000" b="0" i="0" u="none" strike="noStrike" baseline="0" dirty="0">
                <a:latin typeface="Arial" panose="020B0604020202020204" pitchFamily="34" charset="0"/>
                <a:cs typeface="Arial" panose="020B0604020202020204" pitchFamily="34" charset="0"/>
              </a:rPr>
              <a:t>Determining the fuel oil mixture properties that the diesel engine requires for optimum operation.</a:t>
            </a:r>
          </a:p>
          <a:p>
            <a:pPr algn="l"/>
            <a:r>
              <a:rPr lang="en-US" sz="2000" b="1" i="0" u="none" strike="noStrike" baseline="0" dirty="0">
                <a:latin typeface="Arial" panose="020B0604020202020204" pitchFamily="34" charset="0"/>
                <a:cs typeface="Arial" panose="020B0604020202020204" pitchFamily="34" charset="0"/>
              </a:rPr>
              <a:t>Viscosity Requirement: </a:t>
            </a:r>
            <a:r>
              <a:rPr lang="en-US" sz="2000" b="0" i="0" u="none" strike="noStrike" baseline="0" dirty="0">
                <a:latin typeface="Arial" panose="020B0604020202020204" pitchFamily="34" charset="0"/>
                <a:cs typeface="Arial" panose="020B0604020202020204" pitchFamily="34" charset="0"/>
              </a:rPr>
              <a:t>The monitoring of the fuel oil viscosity that each individual</a:t>
            </a:r>
            <a:r>
              <a:rPr lang="en-US" sz="200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component needs for optimum performance and how the fuel oil viscosity changes as it travels through the system.</a:t>
            </a:r>
          </a:p>
          <a:p>
            <a:pPr algn="l"/>
            <a:r>
              <a:rPr lang="en-US" sz="2000" b="1" i="0" u="none" strike="noStrike" baseline="0" dirty="0">
                <a:latin typeface="Arial" panose="020B0604020202020204" pitchFamily="34" charset="0"/>
                <a:cs typeface="Arial" panose="020B0604020202020204" pitchFamily="34" charset="0"/>
              </a:rPr>
              <a:t>Overall System Efficiency: </a:t>
            </a:r>
            <a:r>
              <a:rPr lang="en-US" sz="2000" b="0" i="0" u="none" strike="noStrike" baseline="0" dirty="0">
                <a:latin typeface="Arial" panose="020B0604020202020204" pitchFamily="34" charset="0"/>
                <a:cs typeface="Arial" panose="020B0604020202020204" pitchFamily="34" charset="0"/>
              </a:rPr>
              <a:t>The determination of the ratio of system output (steam and exhaust) to system input (fuel oil and water) so that running costs can be estimated.</a:t>
            </a:r>
          </a:p>
          <a:p>
            <a:pPr algn="l"/>
            <a:r>
              <a:rPr lang="en-US" sz="2000" b="1" i="0" u="none" strike="noStrike" baseline="0" dirty="0">
                <a:latin typeface="Arial" panose="020B0604020202020204" pitchFamily="34" charset="0"/>
                <a:cs typeface="Arial" panose="020B0604020202020204" pitchFamily="34" charset="0"/>
              </a:rPr>
              <a:t>Overall System Flow Rate: </a:t>
            </a:r>
            <a:r>
              <a:rPr lang="en-US" sz="2000" b="0" i="0" u="none" strike="noStrike" baseline="0" dirty="0">
                <a:latin typeface="Arial" panose="020B0604020202020204" pitchFamily="34" charset="0"/>
                <a:cs typeface="Arial" panose="020B0604020202020204" pitchFamily="34" charset="0"/>
              </a:rPr>
              <a:t>The determination of the amount of fuel oil being consumed every hour so that the total time of operation per tank can be estimated. The determination of how much time passes from the commencement of boiler heating to max steam production occurring.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746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7" name="TextBox 6">
            <a:extLst>
              <a:ext uri="{FF2B5EF4-FFF2-40B4-BE49-F238E27FC236}">
                <a16:creationId xmlns:a16="http://schemas.microsoft.com/office/drawing/2014/main" id="{E254ACEB-BD71-4251-8B48-093E85F3A062}"/>
              </a:ext>
            </a:extLst>
          </p:cNvPr>
          <p:cNvSpPr txBox="1"/>
          <p:nvPr/>
        </p:nvSpPr>
        <p:spPr>
          <a:xfrm>
            <a:off x="2643825" y="498783"/>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9069F22-5EF4-495D-B4A8-FD602272C40A}"/>
              </a:ext>
            </a:extLst>
          </p:cNvPr>
          <p:cNvSpPr txBox="1"/>
          <p:nvPr/>
        </p:nvSpPr>
        <p:spPr>
          <a:xfrm>
            <a:off x="2241246" y="1019558"/>
            <a:ext cx="9522087" cy="5663089"/>
          </a:xfrm>
          <a:prstGeom prst="rect">
            <a:avLst/>
          </a:prstGeom>
          <a:noFill/>
        </p:spPr>
        <p:txBody>
          <a:bodyPr wrap="square">
            <a:spAutoFit/>
          </a:bodyPr>
          <a:lstStyle/>
          <a:p>
            <a:pPr algn="l"/>
            <a:r>
              <a:rPr lang="en-US" b="1" i="0" u="none" strike="noStrike" baseline="0" dirty="0">
                <a:latin typeface="Arial" panose="020B0604020202020204" pitchFamily="34" charset="0"/>
                <a:cs typeface="Arial" panose="020B0604020202020204" pitchFamily="34" charset="0"/>
              </a:rPr>
              <a:t>1. Steam Distribution: </a:t>
            </a:r>
            <a:r>
              <a:rPr lang="en-US" b="0" i="0" u="none" strike="noStrike" baseline="0" dirty="0">
                <a:latin typeface="Arial" panose="020B0604020202020204" pitchFamily="34" charset="0"/>
                <a:cs typeface="Arial" panose="020B0604020202020204" pitchFamily="34" charset="0"/>
              </a:rPr>
              <a:t>None: The volume of steam needed by each service in the</a:t>
            </a:r>
          </a:p>
          <a:p>
            <a:pPr algn="l"/>
            <a:r>
              <a:rPr lang="en-US" b="0" i="0" u="none" strike="noStrike" baseline="0" dirty="0">
                <a:latin typeface="Arial" panose="020B0604020202020204" pitchFamily="34" charset="0"/>
                <a:cs typeface="Arial" panose="020B0604020202020204" pitchFamily="34" charset="0"/>
              </a:rPr>
              <a:t>engine compartment and the steam heaters of the system is assumed to be known.</a:t>
            </a:r>
          </a:p>
          <a:p>
            <a:pPr algn="l"/>
            <a:r>
              <a:rPr lang="en-US" b="1" i="0" u="none" strike="noStrike" baseline="0" dirty="0">
                <a:latin typeface="Arial" panose="020B0604020202020204" pitchFamily="34" charset="0"/>
                <a:cs typeface="Arial" panose="020B0604020202020204" pitchFamily="34" charset="0"/>
              </a:rPr>
              <a:t>2. Diesel Engine Requirement: </a:t>
            </a:r>
            <a:r>
              <a:rPr lang="en-US" b="0" i="0" u="none" strike="noStrike" baseline="0" dirty="0">
                <a:latin typeface="Arial" panose="020B0604020202020204" pitchFamily="34" charset="0"/>
                <a:cs typeface="Arial" panose="020B0604020202020204" pitchFamily="34" charset="0"/>
              </a:rPr>
              <a:t>None: The fuel oil properties required for the engine</a:t>
            </a:r>
          </a:p>
          <a:p>
            <a:pPr algn="l"/>
            <a:r>
              <a:rPr lang="en-US" b="0" i="0" u="none" strike="noStrike" baseline="0" dirty="0">
                <a:latin typeface="Arial" panose="020B0604020202020204" pitchFamily="34" charset="0"/>
                <a:cs typeface="Arial" panose="020B0604020202020204" pitchFamily="34" charset="0"/>
              </a:rPr>
              <a:t>to combust optimally are assumed to be known.</a:t>
            </a:r>
          </a:p>
          <a:p>
            <a:pPr algn="l"/>
            <a:endParaRPr lang="en-US" dirty="0">
              <a:latin typeface="Arial" panose="020B0604020202020204" pitchFamily="34" charset="0"/>
              <a:cs typeface="Arial" panose="020B0604020202020204" pitchFamily="34" charset="0"/>
            </a:endParaRPr>
          </a:p>
          <a:p>
            <a:pPr algn="l"/>
            <a:r>
              <a:rPr lang="en-US" b="1" i="0" u="none" strike="noStrike" baseline="0" dirty="0">
                <a:latin typeface="Arial" panose="020B0604020202020204" pitchFamily="34" charset="0"/>
                <a:cs typeface="Arial" panose="020B0604020202020204" pitchFamily="34" charset="0"/>
              </a:rPr>
              <a:t>3. Boiler Selection</a:t>
            </a:r>
          </a:p>
          <a:p>
            <a:pPr lvl="1"/>
            <a:r>
              <a:rPr lang="en-US" b="1" i="1" u="none" strike="noStrike" baseline="0" dirty="0">
                <a:latin typeface="Arial" panose="020B0604020202020204" pitchFamily="34" charset="0"/>
                <a:cs typeface="Arial" panose="020B0604020202020204" pitchFamily="34" charset="0"/>
              </a:rPr>
              <a:t>Steam Distribution: </a:t>
            </a:r>
            <a:r>
              <a:rPr lang="en-US" b="0" i="0" u="none" strike="noStrike" baseline="0" dirty="0">
                <a:latin typeface="Arial" panose="020B0604020202020204" pitchFamily="34" charset="0"/>
                <a:cs typeface="Arial" panose="020B0604020202020204" pitchFamily="34" charset="0"/>
              </a:rPr>
              <a:t>The volume of steam required by each steam dependent</a:t>
            </a:r>
          </a:p>
          <a:p>
            <a:pPr lvl="1"/>
            <a:r>
              <a:rPr lang="en-US" b="0" i="0" u="none" strike="noStrike" baseline="0" dirty="0">
                <a:latin typeface="Arial" panose="020B0604020202020204" pitchFamily="34" charset="0"/>
                <a:cs typeface="Arial" panose="020B0604020202020204" pitchFamily="34" charset="0"/>
              </a:rPr>
              <a:t>service dictates the output capability of the boiler.</a:t>
            </a:r>
          </a:p>
          <a:p>
            <a:pPr lvl="1"/>
            <a:r>
              <a:rPr lang="en-US" b="1" i="1" u="none" strike="noStrike" baseline="0" dirty="0">
                <a:latin typeface="Arial" panose="020B0604020202020204" pitchFamily="34" charset="0"/>
                <a:cs typeface="Arial" panose="020B0604020202020204" pitchFamily="34" charset="0"/>
              </a:rPr>
              <a:t>Atomizer Selection: </a:t>
            </a:r>
            <a:r>
              <a:rPr lang="en-US" b="0" i="0" u="none" strike="noStrike" baseline="0" dirty="0">
                <a:latin typeface="Arial" panose="020B0604020202020204" pitchFamily="34" charset="0"/>
                <a:cs typeface="Arial" panose="020B0604020202020204" pitchFamily="34" charset="0"/>
              </a:rPr>
              <a:t>The heat generation capability of the atomizer will dictate</a:t>
            </a:r>
          </a:p>
          <a:p>
            <a:pPr lvl="1"/>
            <a:r>
              <a:rPr lang="en-US" b="0" i="0" u="none" strike="noStrike" baseline="0" dirty="0">
                <a:latin typeface="Arial" panose="020B0604020202020204" pitchFamily="34" charset="0"/>
                <a:cs typeface="Arial" panose="020B0604020202020204" pitchFamily="34" charset="0"/>
              </a:rPr>
              <a:t>the water volume of the boiler required so that an acceptable time interval passes</a:t>
            </a:r>
          </a:p>
          <a:p>
            <a:pPr lvl="1"/>
            <a:r>
              <a:rPr lang="en-US" b="0" i="0" u="none" strike="noStrike" baseline="0" dirty="0">
                <a:latin typeface="Arial" panose="020B0604020202020204" pitchFamily="34" charset="0"/>
                <a:cs typeface="Arial" panose="020B0604020202020204" pitchFamily="34" charset="0"/>
              </a:rPr>
              <a:t>from heat production to steam production.</a:t>
            </a:r>
          </a:p>
          <a:p>
            <a:pPr algn="l"/>
            <a:endParaRPr lang="en-US" dirty="0">
              <a:latin typeface="Arial" panose="020B0604020202020204" pitchFamily="34" charset="0"/>
              <a:cs typeface="Arial" panose="020B0604020202020204" pitchFamily="34" charset="0"/>
            </a:endParaRPr>
          </a:p>
          <a:p>
            <a:pPr algn="l"/>
            <a:r>
              <a:rPr lang="en-US" b="1" i="0" u="none" strike="noStrike" baseline="0" dirty="0">
                <a:latin typeface="Arial" panose="020B0604020202020204" pitchFamily="34" charset="0"/>
                <a:cs typeface="Arial" panose="020B0604020202020204" pitchFamily="34" charset="0"/>
              </a:rPr>
              <a:t>4. Steam Heater Selection</a:t>
            </a:r>
          </a:p>
          <a:p>
            <a:pPr lvl="1"/>
            <a:r>
              <a:rPr lang="en-US" b="1" i="1" u="none" strike="noStrike" baseline="0" dirty="0">
                <a:latin typeface="Arial" panose="020B0604020202020204" pitchFamily="34" charset="0"/>
                <a:cs typeface="Arial" panose="020B0604020202020204" pitchFamily="34" charset="0"/>
              </a:rPr>
              <a:t>Steam Distribution: </a:t>
            </a:r>
            <a:r>
              <a:rPr lang="en-US" b="0" i="0" u="none" strike="noStrike" baseline="0" dirty="0">
                <a:latin typeface="Arial" panose="020B0604020202020204" pitchFamily="34" charset="0"/>
                <a:cs typeface="Arial" panose="020B0604020202020204" pitchFamily="34" charset="0"/>
              </a:rPr>
              <a:t>The higher the volume of steam output from the boiler not</a:t>
            </a:r>
          </a:p>
          <a:p>
            <a:pPr lvl="1"/>
            <a:r>
              <a:rPr lang="en-US" b="0" i="0" u="none" strike="noStrike" baseline="0" dirty="0">
                <a:latin typeface="Arial" panose="020B0604020202020204" pitchFamily="34" charset="0"/>
                <a:cs typeface="Arial" panose="020B0604020202020204" pitchFamily="34" charset="0"/>
              </a:rPr>
              <a:t>being sent to the steam heaters will increase the time interval from steam leaving</a:t>
            </a:r>
          </a:p>
          <a:p>
            <a:pPr lvl="1"/>
            <a:r>
              <a:rPr lang="en-US" b="0" i="0" u="none" strike="noStrike" baseline="0" dirty="0">
                <a:latin typeface="Arial" panose="020B0604020202020204" pitchFamily="34" charset="0"/>
                <a:cs typeface="Arial" panose="020B0604020202020204" pitchFamily="34" charset="0"/>
              </a:rPr>
              <a:t>the boiler to the steam heaters reaching their operating temperatures.</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performance of the boiler will dictate what kind of steam</a:t>
            </a:r>
          </a:p>
          <a:p>
            <a:pPr lvl="1"/>
            <a:r>
              <a:rPr lang="en-US" b="0" i="0" u="none" strike="noStrike" baseline="0" dirty="0">
                <a:latin typeface="Arial" panose="020B0604020202020204" pitchFamily="34" charset="0"/>
                <a:cs typeface="Arial" panose="020B0604020202020204" pitchFamily="34" charset="0"/>
              </a:rPr>
              <a:t>heaters must be selected; a good boiler will require cheaper steam heaters while the</a:t>
            </a:r>
          </a:p>
          <a:p>
            <a:pPr lvl="1"/>
            <a:r>
              <a:rPr lang="en-US" b="0" i="0" u="none" strike="noStrike" baseline="0" dirty="0">
                <a:latin typeface="Arial" panose="020B0604020202020204" pitchFamily="34" charset="0"/>
                <a:cs typeface="Arial" panose="020B0604020202020204" pitchFamily="34" charset="0"/>
              </a:rPr>
              <a:t>poor boiler will require more expensive steam heaters to make up for the boiler’s</a:t>
            </a:r>
          </a:p>
          <a:p>
            <a:pPr lvl="1"/>
            <a:r>
              <a:rPr lang="en-US" b="0" i="0" u="none" strike="noStrike" baseline="0" dirty="0">
                <a:latin typeface="Arial" panose="020B0604020202020204" pitchFamily="34" charset="0"/>
                <a:cs typeface="Arial" panose="020B0604020202020204" pitchFamily="34" charset="0"/>
              </a:rPr>
              <a:t>shortcomings.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160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17AE95-5990-438A-B126-4E7022F5E56A}"/>
              </a:ext>
            </a:extLst>
          </p:cNvPr>
          <p:cNvSpPr/>
          <p:nvPr/>
        </p:nvSpPr>
        <p:spPr>
          <a:xfrm>
            <a:off x="2370062" y="1472054"/>
            <a:ext cx="8105553" cy="3913892"/>
          </a:xfrm>
          <a:prstGeom prst="rect">
            <a:avLst/>
          </a:prstGeom>
        </p:spPr>
        <p:txBody>
          <a:bodyPr wrap="square">
            <a:spAutoFit/>
          </a:bodyPr>
          <a:lstStyle/>
          <a:p>
            <a:r>
              <a:rPr lang="en-US" sz="2000" b="1" dirty="0">
                <a:solidFill>
                  <a:srgbClr val="323232"/>
                </a:solidFill>
                <a:latin typeface="Arial" panose="020B0604020202020204" pitchFamily="34" charset="0"/>
                <a:cs typeface="Arial" panose="020B0604020202020204" pitchFamily="34" charset="0"/>
              </a:rPr>
              <a:t>Design Structure Matrix (DSM) </a:t>
            </a:r>
            <a:r>
              <a:rPr lang="en-US" sz="2000" dirty="0">
                <a:solidFill>
                  <a:srgbClr val="323232"/>
                </a:solidFill>
                <a:latin typeface="Arial" panose="020B0604020202020204" pitchFamily="34" charset="0"/>
                <a:cs typeface="Arial" panose="020B0604020202020204" pitchFamily="34" charset="0"/>
              </a:rPr>
              <a:t>is a tool for:</a:t>
            </a:r>
          </a:p>
          <a:p>
            <a:pPr marL="342900" indent="-342900">
              <a:buFont typeface="Courier New" panose="02070309020205020404" pitchFamily="49" charset="0"/>
              <a:buChar char="o"/>
            </a:pPr>
            <a:r>
              <a:rPr lang="en-US" sz="2000" dirty="0">
                <a:solidFill>
                  <a:srgbClr val="323232"/>
                </a:solidFill>
                <a:latin typeface="Arial" panose="020B0604020202020204" pitchFamily="34" charset="0"/>
                <a:cs typeface="Arial" panose="020B0604020202020204" pitchFamily="34" charset="0"/>
              </a:rPr>
              <a:t>complex systems management </a:t>
            </a: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product development</a:t>
            </a: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project planning, management, and organizations</a:t>
            </a:r>
            <a:endParaRPr lang="en-US" sz="2000" dirty="0">
              <a:solidFill>
                <a:srgbClr val="323232"/>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system decomposition and integration</a:t>
            </a:r>
          </a:p>
          <a:p>
            <a:pPr marL="342900" indent="-342900">
              <a:buFont typeface="Courier New" panose="02070309020205020404" pitchFamily="49" charset="0"/>
              <a:buChar char="o"/>
            </a:pPr>
            <a:endParaRPr lang="en-US" sz="2000" dirty="0">
              <a:solidFill>
                <a:srgbClr val="323232"/>
              </a:solidFill>
              <a:latin typeface="Arial" panose="020B0604020202020204" pitchFamily="34" charset="0"/>
              <a:cs typeface="Arial" panose="020B0604020202020204" pitchFamily="34" charset="0"/>
            </a:endParaRPr>
          </a:p>
          <a:p>
            <a:pPr marL="342900" indent="-342900">
              <a:spcAft>
                <a:spcPts val="10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Helps project team to agree on the design of a complex product in a timely manner.</a:t>
            </a:r>
          </a:p>
          <a:p>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Helps to design a complex product to be modular, so that portions of it can be more easily changed or modified.</a:t>
            </a:r>
          </a:p>
          <a:p>
            <a:pPr marL="342900" indent="-342900">
              <a:buFont typeface="Courier New" panose="02070309020205020404" pitchFamily="49" charset="0"/>
              <a:buChar char="o"/>
            </a:pPr>
            <a:endParaRPr lang="en-US" sz="2000" dirty="0">
              <a:solidFill>
                <a:srgbClr val="32323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CA8567B-D69D-4088-944A-DA672F29A61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722762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7" name="TextBox 6">
            <a:extLst>
              <a:ext uri="{FF2B5EF4-FFF2-40B4-BE49-F238E27FC236}">
                <a16:creationId xmlns:a16="http://schemas.microsoft.com/office/drawing/2014/main" id="{E254ACEB-BD71-4251-8B48-093E85F3A062}"/>
              </a:ext>
            </a:extLst>
          </p:cNvPr>
          <p:cNvSpPr txBox="1"/>
          <p:nvPr/>
        </p:nvSpPr>
        <p:spPr>
          <a:xfrm>
            <a:off x="2928961" y="223479"/>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96FFC1-9CC2-4FC8-9820-2F238B66CC9C}"/>
              </a:ext>
            </a:extLst>
          </p:cNvPr>
          <p:cNvSpPr txBox="1"/>
          <p:nvPr/>
        </p:nvSpPr>
        <p:spPr>
          <a:xfrm>
            <a:off x="2761812" y="725211"/>
            <a:ext cx="8177980" cy="5909310"/>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5. Atomizer Selection</a:t>
            </a:r>
          </a:p>
          <a:p>
            <a:pPr lvl="1"/>
            <a:r>
              <a:rPr lang="en-US" b="1" i="1" u="none" strike="noStrike" baseline="0" dirty="0">
                <a:latin typeface="Arial" panose="020B0604020202020204" pitchFamily="34" charset="0"/>
                <a:cs typeface="Arial" panose="020B0604020202020204" pitchFamily="34" charset="0"/>
              </a:rPr>
              <a:t>Diesel Engine Requirement: </a:t>
            </a:r>
            <a:r>
              <a:rPr lang="en-US" b="0" i="0" u="none" strike="noStrike" baseline="0" dirty="0">
                <a:latin typeface="Arial" panose="020B0604020202020204" pitchFamily="34" charset="0"/>
                <a:cs typeface="Arial" panose="020B0604020202020204" pitchFamily="34" charset="0"/>
              </a:rPr>
              <a:t>The atomizer is fed fuel/oil in parallel with the diesel engine therefore the properties of the fuel/oil required by the diesel engine are going to dictate the combustion of the atomizer.</a:t>
            </a:r>
            <a:endParaRPr lang="en-US" sz="1800" b="0" i="0" u="none" strike="noStrike" baseline="0" dirty="0">
              <a:latin typeface="Arial" panose="020B0604020202020204" pitchFamily="34" charset="0"/>
              <a:cs typeface="Arial" panose="020B0604020202020204" pitchFamily="34" charset="0"/>
            </a:endParaRP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size and shape of the boiler is going to dictate what kind </a:t>
            </a:r>
            <a:r>
              <a:rPr lang="en-US" sz="1800" b="0" i="0" u="none" strike="noStrike" baseline="0" dirty="0">
                <a:latin typeface="Arial" panose="020B0604020202020204" pitchFamily="34" charset="0"/>
                <a:cs typeface="Arial" panose="020B0604020202020204" pitchFamily="34" charset="0"/>
              </a:rPr>
              <a:t>of atomizer design will most efficiently heat the boiler through combustion.</a:t>
            </a:r>
          </a:p>
          <a:p>
            <a:pPr algn="l"/>
            <a:endParaRPr lang="en-US" dirty="0">
              <a:latin typeface="Arial" panose="020B0604020202020204" pitchFamily="34" charset="0"/>
              <a:cs typeface="Arial" panose="020B0604020202020204" pitchFamily="34" charset="0"/>
            </a:endParaRPr>
          </a:p>
          <a:p>
            <a:pPr algn="l"/>
            <a:r>
              <a:rPr lang="en-US" b="1" i="0" u="none" strike="noStrike" baseline="0" dirty="0">
                <a:latin typeface="Arial" panose="020B0604020202020204" pitchFamily="34" charset="0"/>
                <a:cs typeface="Arial" panose="020B0604020202020204" pitchFamily="34" charset="0"/>
              </a:rPr>
              <a:t>6. Fuel Oil Pump Selections</a:t>
            </a:r>
          </a:p>
          <a:p>
            <a:pPr lvl="1"/>
            <a:r>
              <a:rPr lang="en-US" b="1" i="1" u="none" strike="noStrike" baseline="0" dirty="0">
                <a:latin typeface="Arial" panose="020B0604020202020204" pitchFamily="34" charset="0"/>
                <a:cs typeface="Arial" panose="020B0604020202020204" pitchFamily="34" charset="0"/>
              </a:rPr>
              <a:t>Diesel Engine Requirement: </a:t>
            </a:r>
            <a:r>
              <a:rPr lang="en-US" b="0" i="0" u="none" strike="noStrike" baseline="0" dirty="0">
                <a:latin typeface="Arial" panose="020B0604020202020204" pitchFamily="34" charset="0"/>
                <a:cs typeface="Arial" panose="020B0604020202020204" pitchFamily="34" charset="0"/>
              </a:rPr>
              <a:t>The diesel engine will require the fuel oil at a certain pressure for optimum combustion and efficiency.</a:t>
            </a:r>
          </a:p>
          <a:p>
            <a:pPr lvl="1"/>
            <a:r>
              <a:rPr lang="en-US" b="1" i="1" u="none" strike="noStrike" baseline="0" dirty="0">
                <a:latin typeface="Arial" panose="020B0604020202020204" pitchFamily="34" charset="0"/>
                <a:cs typeface="Arial" panose="020B0604020202020204" pitchFamily="34" charset="0"/>
              </a:rPr>
              <a:t>Centrifuge Selection: </a:t>
            </a:r>
            <a:r>
              <a:rPr lang="en-US" b="0" i="0" u="none" strike="noStrike" baseline="0" dirty="0">
                <a:latin typeface="Arial" panose="020B0604020202020204" pitchFamily="34" charset="0"/>
                <a:cs typeface="Arial" panose="020B0604020202020204" pitchFamily="34" charset="0"/>
              </a:rPr>
              <a:t>The centrifuges will need to be supplied with fuel oil at a certain pressure for optimum separation to occur in a timely manner.</a:t>
            </a:r>
          </a:p>
          <a:p>
            <a:pPr lvl="1"/>
            <a:r>
              <a:rPr lang="en-US" b="1" i="1" u="none" strike="noStrike" baseline="0" dirty="0">
                <a:latin typeface="Arial" panose="020B0604020202020204" pitchFamily="34" charset="0"/>
                <a:cs typeface="Arial" panose="020B0604020202020204" pitchFamily="34" charset="0"/>
              </a:rPr>
              <a:t>Fuel Oil Tank Selection: </a:t>
            </a:r>
            <a:r>
              <a:rPr lang="en-US" b="0" i="0" u="none" strike="noStrike" baseline="0" dirty="0">
                <a:latin typeface="Arial" panose="020B0604020202020204" pitchFamily="34" charset="0"/>
                <a:cs typeface="Arial" panose="020B0604020202020204" pitchFamily="34" charset="0"/>
              </a:rPr>
              <a:t>The fuel oil must be pressurized enough to flow</a:t>
            </a:r>
          </a:p>
          <a:p>
            <a:pPr lvl="1"/>
            <a:r>
              <a:rPr lang="en-US" b="0" i="0" u="none" strike="noStrike" baseline="0" dirty="0">
                <a:latin typeface="Arial" panose="020B0604020202020204" pitchFamily="34" charset="0"/>
                <a:cs typeface="Arial" panose="020B0604020202020204" pitchFamily="34" charset="0"/>
              </a:rPr>
              <a:t>through the viscosity control valve, centrifuges, and still fill the light oil service tank at the same rate fuel/oil leaves the tank to supply the diesel engine and atomizer.</a:t>
            </a:r>
          </a:p>
          <a:p>
            <a:pPr lvl="1"/>
            <a:r>
              <a:rPr lang="en-US" b="1" i="1" u="none" strike="noStrike" baseline="0" dirty="0">
                <a:latin typeface="Arial" panose="020B0604020202020204" pitchFamily="34" charset="0"/>
                <a:cs typeface="Arial" panose="020B0604020202020204" pitchFamily="34" charset="0"/>
              </a:rPr>
              <a:t>Settling Tank Selection: </a:t>
            </a:r>
            <a:r>
              <a:rPr lang="en-US" b="0" i="0" u="none" strike="noStrike" baseline="0" dirty="0">
                <a:latin typeface="Arial" panose="020B0604020202020204" pitchFamily="34" charset="0"/>
                <a:cs typeface="Arial" panose="020B0604020202020204" pitchFamily="34" charset="0"/>
              </a:rPr>
              <a:t>The transfer pump selection is dictated by the settling rate of the highly viscous fuel/oil pumped out of the double bottom and must keep the tank full.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14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7" name="TextBox 6">
            <a:extLst>
              <a:ext uri="{FF2B5EF4-FFF2-40B4-BE49-F238E27FC236}">
                <a16:creationId xmlns:a16="http://schemas.microsoft.com/office/drawing/2014/main" id="{E254ACEB-BD71-4251-8B48-093E85F3A062}"/>
              </a:ext>
            </a:extLst>
          </p:cNvPr>
          <p:cNvSpPr txBox="1"/>
          <p:nvPr/>
        </p:nvSpPr>
        <p:spPr>
          <a:xfrm>
            <a:off x="2845955" y="160228"/>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7D414C9-D764-4A50-B094-81FEC836289A}"/>
              </a:ext>
            </a:extLst>
          </p:cNvPr>
          <p:cNvSpPr txBox="1"/>
          <p:nvPr/>
        </p:nvSpPr>
        <p:spPr>
          <a:xfrm>
            <a:off x="2458795" y="661998"/>
            <a:ext cx="8762112" cy="6186309"/>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7. Centrifuge Selection</a:t>
            </a:r>
          </a:p>
          <a:p>
            <a:pPr lvl="1"/>
            <a:r>
              <a:rPr lang="en-US" b="1" i="1" u="none" strike="noStrike" baseline="0" dirty="0">
                <a:latin typeface="Arial" panose="020B0604020202020204" pitchFamily="34" charset="0"/>
                <a:cs typeface="Arial" panose="020B0604020202020204" pitchFamily="34" charset="0"/>
              </a:rPr>
              <a:t>Fuel Oil Pump Selection: </a:t>
            </a:r>
            <a:r>
              <a:rPr lang="en-US" b="0" i="0" u="none" strike="noStrike" baseline="0" dirty="0">
                <a:latin typeface="Arial" panose="020B0604020202020204" pitchFamily="34" charset="0"/>
                <a:cs typeface="Arial" panose="020B0604020202020204" pitchFamily="34" charset="0"/>
              </a:rPr>
              <a:t>The centrifuges selected must be designed to operate at the incoming pressure and velocity of the fuel oil being pumped by the centrifuge pump for the optimum removal of impurities to occur.</a:t>
            </a:r>
          </a:p>
          <a:p>
            <a:pPr lvl="1"/>
            <a:r>
              <a:rPr lang="en-US" b="1" i="1" u="none" strike="noStrike" baseline="0" dirty="0">
                <a:latin typeface="Arial" panose="020B0604020202020204" pitchFamily="34" charset="0"/>
                <a:cs typeface="Arial" panose="020B0604020202020204" pitchFamily="34" charset="0"/>
              </a:rPr>
              <a:t>Viscosity Requirement: </a:t>
            </a:r>
            <a:r>
              <a:rPr lang="en-US" b="0" i="0" u="none" strike="noStrike" baseline="0" dirty="0">
                <a:latin typeface="Arial" panose="020B0604020202020204" pitchFamily="34" charset="0"/>
                <a:cs typeface="Arial" panose="020B0604020202020204" pitchFamily="34" charset="0"/>
              </a:rPr>
              <a:t>The centrifuges must be selected to work with the</a:t>
            </a:r>
          </a:p>
          <a:p>
            <a:pPr lvl="1"/>
            <a:r>
              <a:rPr lang="en-US" b="0" i="0" u="none" strike="noStrike" baseline="0" dirty="0">
                <a:latin typeface="Arial" panose="020B0604020202020204" pitchFamily="34" charset="0"/>
                <a:cs typeface="Arial" panose="020B0604020202020204" pitchFamily="34" charset="0"/>
              </a:rPr>
              <a:t>viscosity of the fuel/oil at that point in the system because the viscosity of</a:t>
            </a:r>
          </a:p>
          <a:p>
            <a:pPr lvl="1"/>
            <a:r>
              <a:rPr lang="en-US" b="0" i="0" u="none" strike="noStrike" baseline="0" dirty="0">
                <a:latin typeface="Arial" panose="020B0604020202020204" pitchFamily="34" charset="0"/>
                <a:cs typeface="Arial" panose="020B0604020202020204" pitchFamily="34" charset="0"/>
              </a:rPr>
              <a:t>the fuel/oil will determine how fast they operate and how much wear they will</a:t>
            </a:r>
          </a:p>
          <a:p>
            <a:pPr lvl="1"/>
            <a:r>
              <a:rPr lang="en-US" b="0" i="0" u="none" strike="noStrike" baseline="0" dirty="0">
                <a:latin typeface="Arial" panose="020B0604020202020204" pitchFamily="34" charset="0"/>
                <a:cs typeface="Arial" panose="020B0604020202020204" pitchFamily="34" charset="0"/>
              </a:rPr>
              <a:t>experience.</a:t>
            </a:r>
          </a:p>
          <a:p>
            <a:pPr lvl="1"/>
            <a:endParaRPr lang="en-US" dirty="0">
              <a:latin typeface="Arial" panose="020B0604020202020204" pitchFamily="34" charset="0"/>
              <a:cs typeface="Arial" panose="020B0604020202020204" pitchFamily="34" charset="0"/>
            </a:endParaRPr>
          </a:p>
          <a:p>
            <a:pPr algn="l"/>
            <a:r>
              <a:rPr lang="en-US" sz="1800" b="1" i="0" u="none" strike="noStrike" baseline="0" dirty="0">
                <a:latin typeface="Arial" panose="020B0604020202020204" pitchFamily="34" charset="0"/>
                <a:cs typeface="Arial" panose="020B0604020202020204" pitchFamily="34" charset="0"/>
              </a:rPr>
              <a:t>8. Fuel Oil Tank Selection</a:t>
            </a:r>
          </a:p>
          <a:p>
            <a:pPr lvl="1"/>
            <a:r>
              <a:rPr lang="en-US" b="1" i="1" u="none" strike="noStrike" baseline="0" dirty="0">
                <a:latin typeface="Arial" panose="020B0604020202020204" pitchFamily="34" charset="0"/>
                <a:cs typeface="Arial" panose="020B0604020202020204" pitchFamily="34" charset="0"/>
              </a:rPr>
              <a:t>Diesel Engine Requirements: </a:t>
            </a:r>
            <a:r>
              <a:rPr lang="en-US" b="0" i="0" u="none" strike="noStrike" baseline="0" dirty="0">
                <a:latin typeface="Arial" panose="020B0604020202020204" pitchFamily="34" charset="0"/>
                <a:cs typeface="Arial" panose="020B0604020202020204" pitchFamily="34" charset="0"/>
              </a:rPr>
              <a:t>The fuel oil requirements of the diesel engine</a:t>
            </a:r>
          </a:p>
          <a:p>
            <a:pPr lvl="1"/>
            <a:r>
              <a:rPr lang="en-US" b="0" i="0" u="none" strike="noStrike" baseline="0" dirty="0">
                <a:latin typeface="Arial" panose="020B0604020202020204" pitchFamily="34" charset="0"/>
                <a:cs typeface="Arial" panose="020B0604020202020204" pitchFamily="34" charset="0"/>
              </a:rPr>
              <a:t>with respect to viscosity and flow rate will dictate the size of the light oil tank to</a:t>
            </a:r>
          </a:p>
          <a:p>
            <a:pPr lvl="1"/>
            <a:r>
              <a:rPr lang="en-US" b="0" i="0" u="none" strike="noStrike" baseline="0" dirty="0">
                <a:latin typeface="Arial" panose="020B0604020202020204" pitchFamily="34" charset="0"/>
                <a:cs typeface="Arial" panose="020B0604020202020204" pitchFamily="34" charset="0"/>
              </a:rPr>
              <a:t>ensure that the fuel oil supply is constant. If the tank is too large the steam heater</a:t>
            </a:r>
          </a:p>
          <a:p>
            <a:pPr lvl="1"/>
            <a:r>
              <a:rPr lang="en-US" b="0" i="0" u="none" strike="noStrike" baseline="0" dirty="0">
                <a:latin typeface="Arial" panose="020B0604020202020204" pitchFamily="34" charset="0"/>
                <a:cs typeface="Arial" panose="020B0604020202020204" pitchFamily="34" charset="0"/>
              </a:rPr>
              <a:t>will not be able to maintain the fuel oil temperature needed for the required</a:t>
            </a:r>
          </a:p>
          <a:p>
            <a:pPr lvl="1"/>
            <a:r>
              <a:rPr lang="en-US" b="0" i="0" u="none" strike="noStrike" baseline="0" dirty="0">
                <a:latin typeface="Arial" panose="020B0604020202020204" pitchFamily="34" charset="0"/>
                <a:cs typeface="Arial" panose="020B0604020202020204" pitchFamily="34" charset="0"/>
              </a:rPr>
              <a:t>viscosity.</a:t>
            </a:r>
          </a:p>
          <a:p>
            <a:pPr lvl="1"/>
            <a:r>
              <a:rPr lang="en-US" b="1" i="1" u="none" strike="noStrike" baseline="0" dirty="0">
                <a:latin typeface="Arial" panose="020B0604020202020204" pitchFamily="34" charset="0"/>
                <a:cs typeface="Arial" panose="020B0604020202020204" pitchFamily="34" charset="0"/>
              </a:rPr>
              <a:t>Atomizer Selection: </a:t>
            </a:r>
            <a:r>
              <a:rPr lang="en-US" b="0" i="0" u="none" strike="noStrike" baseline="0" dirty="0">
                <a:latin typeface="Arial" panose="020B0604020202020204" pitchFamily="34" charset="0"/>
                <a:cs typeface="Arial" panose="020B0604020202020204" pitchFamily="34" charset="0"/>
              </a:rPr>
              <a:t>The fuel oil tank will need to supply fuel oil to the atomizer</a:t>
            </a:r>
          </a:p>
          <a:p>
            <a:pPr lvl="1"/>
            <a:r>
              <a:rPr lang="en-US" b="0" i="0" u="none" strike="noStrike" baseline="0" dirty="0">
                <a:latin typeface="Arial" panose="020B0604020202020204" pitchFamily="34" charset="0"/>
                <a:cs typeface="Arial" panose="020B0604020202020204" pitchFamily="34" charset="0"/>
              </a:rPr>
              <a:t>at a constant flow rate and must be taken into consideration when selecting the</a:t>
            </a:r>
          </a:p>
          <a:p>
            <a:pPr lvl="1"/>
            <a:r>
              <a:rPr lang="en-US" b="0" i="0" u="none" strike="noStrike" baseline="0" dirty="0">
                <a:latin typeface="Arial" panose="020B0604020202020204" pitchFamily="34" charset="0"/>
                <a:cs typeface="Arial" panose="020B0604020202020204" pitchFamily="34" charset="0"/>
              </a:rPr>
              <a:t>size of the tank.</a:t>
            </a:r>
          </a:p>
          <a:p>
            <a:pPr lvl="1"/>
            <a:r>
              <a:rPr lang="en-US" b="1" i="1" u="none" strike="noStrike" baseline="0" dirty="0">
                <a:latin typeface="Arial" panose="020B0604020202020204" pitchFamily="34" charset="0"/>
                <a:cs typeface="Arial" panose="020B0604020202020204" pitchFamily="34" charset="0"/>
              </a:rPr>
              <a:t>Viscosity Requirement: </a:t>
            </a:r>
            <a:r>
              <a:rPr lang="en-US" b="0" i="0" u="none" strike="noStrike" baseline="0" dirty="0">
                <a:latin typeface="Arial" panose="020B0604020202020204" pitchFamily="34" charset="0"/>
                <a:cs typeface="Arial" panose="020B0604020202020204" pitchFamily="34" charset="0"/>
              </a:rPr>
              <a:t>The viscosity of fuel oil entering the light oil tank must</a:t>
            </a:r>
          </a:p>
          <a:p>
            <a:pPr lvl="1"/>
            <a:r>
              <a:rPr lang="en-US" b="0" i="0" u="none" strike="noStrike" baseline="0" dirty="0">
                <a:latin typeface="Arial" panose="020B0604020202020204" pitchFamily="34" charset="0"/>
                <a:cs typeface="Arial" panose="020B0604020202020204" pitchFamily="34" charset="0"/>
              </a:rPr>
              <a:t>be within the allowable range for the steam heater to lower the viscosity further</a:t>
            </a:r>
          </a:p>
          <a:p>
            <a:pPr lvl="1"/>
            <a:r>
              <a:rPr lang="en-US" b="0" i="0" u="none" strike="noStrike" baseline="0" dirty="0">
                <a:latin typeface="Arial" panose="020B0604020202020204" pitchFamily="34" charset="0"/>
                <a:cs typeface="Arial" panose="020B0604020202020204" pitchFamily="34" charset="0"/>
              </a:rPr>
              <a:t>during the time interval until it is pumped out to the diesel engine and atomizer.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994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7" name="TextBox 6">
            <a:extLst>
              <a:ext uri="{FF2B5EF4-FFF2-40B4-BE49-F238E27FC236}">
                <a16:creationId xmlns:a16="http://schemas.microsoft.com/office/drawing/2014/main" id="{E254ACEB-BD71-4251-8B48-093E85F3A062}"/>
              </a:ext>
            </a:extLst>
          </p:cNvPr>
          <p:cNvSpPr txBox="1"/>
          <p:nvPr/>
        </p:nvSpPr>
        <p:spPr>
          <a:xfrm>
            <a:off x="2845955" y="160228"/>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D9D5707-26C1-4286-890C-F1AFE04C962B}"/>
              </a:ext>
            </a:extLst>
          </p:cNvPr>
          <p:cNvSpPr txBox="1"/>
          <p:nvPr/>
        </p:nvSpPr>
        <p:spPr>
          <a:xfrm>
            <a:off x="2743199" y="831274"/>
            <a:ext cx="8537609" cy="3970318"/>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9. Settling Tank Selection</a:t>
            </a:r>
          </a:p>
          <a:p>
            <a:pPr lvl="1"/>
            <a:r>
              <a:rPr lang="en-US" b="1" i="1" u="none" strike="noStrike" baseline="0" dirty="0">
                <a:latin typeface="Arial" panose="020B0604020202020204" pitchFamily="34" charset="0"/>
                <a:cs typeface="Arial" panose="020B0604020202020204" pitchFamily="34" charset="0"/>
              </a:rPr>
              <a:t>Diesel Engine Requirement: </a:t>
            </a:r>
            <a:r>
              <a:rPr lang="en-US" b="0" i="0" u="none" strike="noStrike" baseline="0" dirty="0">
                <a:latin typeface="Arial" panose="020B0604020202020204" pitchFamily="34" charset="0"/>
                <a:cs typeface="Arial" panose="020B0604020202020204" pitchFamily="34" charset="0"/>
              </a:rPr>
              <a:t>The settling tank must yield a high enough percentage of lowered viscosity fuel oil, from the double bottom, allowed through the viscosity control valve to continue to the diesel engine to meet the max requirement of the diesel engine. The volume of the tank and the flow rate must be large enough that the diesel engine receives its fuel oil requirement.</a:t>
            </a:r>
          </a:p>
          <a:p>
            <a:pPr lvl="1"/>
            <a:r>
              <a:rPr lang="en-US" b="1" i="1" u="none" strike="noStrike" baseline="0" dirty="0">
                <a:latin typeface="Arial" panose="020B0604020202020204" pitchFamily="34" charset="0"/>
                <a:cs typeface="Arial" panose="020B0604020202020204" pitchFamily="34" charset="0"/>
              </a:rPr>
              <a:t>Fuel Oil Tank Selection: </a:t>
            </a:r>
            <a:r>
              <a:rPr lang="en-US" b="0" i="0" u="none" strike="noStrike" baseline="0" dirty="0">
                <a:latin typeface="Arial" panose="020B0604020202020204" pitchFamily="34" charset="0"/>
                <a:cs typeface="Arial" panose="020B0604020202020204" pitchFamily="34" charset="0"/>
              </a:rPr>
              <a:t>The fuel oil tank must maintain a level of fuel oil</a:t>
            </a:r>
          </a:p>
          <a:p>
            <a:pPr lvl="1"/>
            <a:r>
              <a:rPr lang="en-US" b="0" i="0" u="none" strike="noStrike" baseline="0" dirty="0">
                <a:latin typeface="Arial" panose="020B0604020202020204" pitchFamily="34" charset="0"/>
                <a:cs typeface="Arial" panose="020B0604020202020204" pitchFamily="34" charset="0"/>
              </a:rPr>
              <a:t>to allow for constant running for a specified number of hours and as such the</a:t>
            </a:r>
          </a:p>
          <a:p>
            <a:pPr lvl="1"/>
            <a:r>
              <a:rPr lang="en-US" b="0" i="0" u="none" strike="noStrike" baseline="0" dirty="0">
                <a:latin typeface="Arial" panose="020B0604020202020204" pitchFamily="34" charset="0"/>
                <a:cs typeface="Arial" panose="020B0604020202020204" pitchFamily="34" charset="0"/>
              </a:rPr>
              <a:t>settling tank must keep up with the discharge rate of the light oil tank.</a:t>
            </a:r>
          </a:p>
          <a:p>
            <a:pPr lvl="1"/>
            <a:r>
              <a:rPr lang="en-US" b="1" i="1" u="none" strike="noStrike" baseline="0" dirty="0">
                <a:latin typeface="Arial" panose="020B0604020202020204" pitchFamily="34" charset="0"/>
                <a:cs typeface="Arial" panose="020B0604020202020204" pitchFamily="34" charset="0"/>
              </a:rPr>
              <a:t>Viscosity Requirement: </a:t>
            </a:r>
            <a:r>
              <a:rPr lang="en-US" b="0" i="0" u="none" strike="noStrike" baseline="0" dirty="0">
                <a:latin typeface="Arial" panose="020B0604020202020204" pitchFamily="34" charset="0"/>
                <a:cs typeface="Arial" panose="020B0604020202020204" pitchFamily="34" charset="0"/>
              </a:rPr>
              <a:t>The viscosity of the fuel oil being pumped to the</a:t>
            </a:r>
          </a:p>
          <a:p>
            <a:pPr lvl="1"/>
            <a:r>
              <a:rPr lang="en-US" b="0" i="0" u="none" strike="noStrike" baseline="0" dirty="0">
                <a:latin typeface="Arial" panose="020B0604020202020204" pitchFamily="34" charset="0"/>
                <a:cs typeface="Arial" panose="020B0604020202020204" pitchFamily="34" charset="0"/>
              </a:rPr>
              <a:t>viscosity control valve must be low enough that an allowable minimum must be forwarded to the centrifuges to keep up with the flow rate demands of the diesel engine and atomizer.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4324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7" name="TextBox 6">
            <a:extLst>
              <a:ext uri="{FF2B5EF4-FFF2-40B4-BE49-F238E27FC236}">
                <a16:creationId xmlns:a16="http://schemas.microsoft.com/office/drawing/2014/main" id="{E254ACEB-BD71-4251-8B48-093E85F3A062}"/>
              </a:ext>
            </a:extLst>
          </p:cNvPr>
          <p:cNvSpPr txBox="1"/>
          <p:nvPr/>
        </p:nvSpPr>
        <p:spPr>
          <a:xfrm>
            <a:off x="2845955" y="160228"/>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48D64C7-41DA-4930-A556-6FBB2E132198}"/>
              </a:ext>
            </a:extLst>
          </p:cNvPr>
          <p:cNvSpPr txBox="1"/>
          <p:nvPr/>
        </p:nvSpPr>
        <p:spPr>
          <a:xfrm>
            <a:off x="2537946" y="720566"/>
            <a:ext cx="8521481" cy="5078313"/>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10. Economizer Selection</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economizer is used to increase the efficiency of the boiler and decrease the time needed for max steam production to occur by utilizing the atomizer exhaust gas to preheat the water in the boiler. The size of the economizer shall be determined by the size of the boiler since the economizer is supplementary to the boiler.</a:t>
            </a:r>
          </a:p>
          <a:p>
            <a:pPr lvl="1"/>
            <a:r>
              <a:rPr lang="en-US" b="1" i="1" u="none" strike="noStrike" baseline="0" dirty="0">
                <a:latin typeface="Arial" panose="020B0604020202020204" pitchFamily="34" charset="0"/>
                <a:cs typeface="Arial" panose="020B0604020202020204" pitchFamily="34" charset="0"/>
              </a:rPr>
              <a:t>Atomizer Selection: </a:t>
            </a:r>
            <a:r>
              <a:rPr lang="en-US" b="0" i="0" u="none" strike="noStrike" baseline="0" dirty="0">
                <a:latin typeface="Arial" panose="020B0604020202020204" pitchFamily="34" charset="0"/>
                <a:cs typeface="Arial" panose="020B0604020202020204" pitchFamily="34" charset="0"/>
              </a:rPr>
              <a:t>The choice of atomizer dictates the flow rate and quality of heat to transfer via the exhaust gases following the combustion process that the economizer will utilize.</a:t>
            </a:r>
          </a:p>
          <a:p>
            <a:pPr lvl="1"/>
            <a:endParaRPr lang="en-US" dirty="0">
              <a:latin typeface="Arial" panose="020B0604020202020204" pitchFamily="34" charset="0"/>
              <a:cs typeface="Arial" panose="020B0604020202020204" pitchFamily="34" charset="0"/>
            </a:endParaRPr>
          </a:p>
          <a:p>
            <a:pPr algn="l"/>
            <a:r>
              <a:rPr lang="en-US" sz="1800" b="1" i="0" u="none" strike="noStrike" baseline="0" dirty="0">
                <a:latin typeface="Arial" panose="020B0604020202020204" pitchFamily="34" charset="0"/>
                <a:cs typeface="Arial" panose="020B0604020202020204" pitchFamily="34" charset="0"/>
              </a:rPr>
              <a:t>11. Condenser Selection</a:t>
            </a:r>
          </a:p>
          <a:p>
            <a:pPr lvl="1"/>
            <a:r>
              <a:rPr lang="en-US" b="1" i="1" u="none" strike="noStrike" baseline="0" dirty="0">
                <a:latin typeface="Arial" panose="020B0604020202020204" pitchFamily="34" charset="0"/>
                <a:cs typeface="Arial" panose="020B0604020202020204" pitchFamily="34" charset="0"/>
              </a:rPr>
              <a:t>Steam Distribution: </a:t>
            </a:r>
            <a:r>
              <a:rPr lang="en-US" b="0" i="0" u="none" strike="noStrike" baseline="0" dirty="0">
                <a:latin typeface="Arial" panose="020B0604020202020204" pitchFamily="34" charset="0"/>
                <a:cs typeface="Arial" panose="020B0604020202020204" pitchFamily="34" charset="0"/>
              </a:rPr>
              <a:t>The amount of steam that the condenser will receive from the boiler will dictate its flow rate, size, and type needed to preserve as much heat in the water after the phase change process to maintain high efficiency.</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steam output properties from the boiler will dictate what type of condenser will be required to phase change the water back into liquid without overcooling it.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933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7" name="TextBox 6">
            <a:extLst>
              <a:ext uri="{FF2B5EF4-FFF2-40B4-BE49-F238E27FC236}">
                <a16:creationId xmlns:a16="http://schemas.microsoft.com/office/drawing/2014/main" id="{E254ACEB-BD71-4251-8B48-093E85F3A062}"/>
              </a:ext>
            </a:extLst>
          </p:cNvPr>
          <p:cNvSpPr txBox="1"/>
          <p:nvPr/>
        </p:nvSpPr>
        <p:spPr>
          <a:xfrm>
            <a:off x="2845955" y="160228"/>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3ADB872-98D3-4F10-A4C7-B566AD7E315A}"/>
              </a:ext>
            </a:extLst>
          </p:cNvPr>
          <p:cNvSpPr txBox="1"/>
          <p:nvPr/>
        </p:nvSpPr>
        <p:spPr>
          <a:xfrm>
            <a:off x="2733575" y="720566"/>
            <a:ext cx="8749364" cy="5355312"/>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12. </a:t>
            </a:r>
            <a:r>
              <a:rPr lang="en-US" sz="1800" b="1" i="0" u="none" strike="noStrike" baseline="0" dirty="0" err="1">
                <a:latin typeface="Arial" panose="020B0604020202020204" pitchFamily="34" charset="0"/>
                <a:cs typeface="Arial" panose="020B0604020202020204" pitchFamily="34" charset="0"/>
              </a:rPr>
              <a:t>Hotwell</a:t>
            </a:r>
            <a:r>
              <a:rPr lang="en-US" sz="1800" b="1" i="0" u="none" strike="noStrike" baseline="0" dirty="0">
                <a:latin typeface="Arial" panose="020B0604020202020204" pitchFamily="34" charset="0"/>
                <a:cs typeface="Arial" panose="020B0604020202020204" pitchFamily="34" charset="0"/>
              </a:rPr>
              <a:t> Tank Selection</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volume of the boiler will dictate the size of the </a:t>
            </a:r>
            <a:r>
              <a:rPr lang="en-US" b="0" i="0" u="none" strike="noStrike" baseline="0" dirty="0" err="1">
                <a:latin typeface="Arial" panose="020B0604020202020204" pitchFamily="34" charset="0"/>
                <a:cs typeface="Arial" panose="020B0604020202020204" pitchFamily="34" charset="0"/>
              </a:rPr>
              <a:t>hotwell</a:t>
            </a:r>
            <a:endParaRPr lang="en-US" b="0" i="0" u="none" strike="noStrike" baseline="0" dirty="0">
              <a:latin typeface="Arial" panose="020B0604020202020204" pitchFamily="34" charset="0"/>
              <a:cs typeface="Arial" panose="020B0604020202020204" pitchFamily="34" charset="0"/>
            </a:endParaRPr>
          </a:p>
          <a:p>
            <a:pPr lvl="1"/>
            <a:r>
              <a:rPr lang="en-US" b="0" i="0" u="none" strike="noStrike" baseline="0" dirty="0">
                <a:latin typeface="Arial" panose="020B0604020202020204" pitchFamily="34" charset="0"/>
                <a:cs typeface="Arial" panose="020B0604020202020204" pitchFamily="34" charset="0"/>
              </a:rPr>
              <a:t>tank that is required. A smaller </a:t>
            </a:r>
            <a:r>
              <a:rPr lang="en-US" b="0" i="0" u="none" strike="noStrike" baseline="0" dirty="0" err="1">
                <a:latin typeface="Arial" panose="020B0604020202020204" pitchFamily="34" charset="0"/>
                <a:cs typeface="Arial" panose="020B0604020202020204" pitchFamily="34" charset="0"/>
              </a:rPr>
              <a:t>hotwell</a:t>
            </a:r>
            <a:r>
              <a:rPr lang="en-US" b="0" i="0" u="none" strike="noStrike" baseline="0" dirty="0">
                <a:latin typeface="Arial" panose="020B0604020202020204" pitchFamily="34" charset="0"/>
                <a:cs typeface="Arial" panose="020B0604020202020204" pitchFamily="34" charset="0"/>
              </a:rPr>
              <a:t> tank is desirable so less cooling will</a:t>
            </a:r>
          </a:p>
          <a:p>
            <a:pPr lvl="1"/>
            <a:r>
              <a:rPr lang="en-US" b="0" i="0" u="none" strike="noStrike" baseline="0" dirty="0">
                <a:latin typeface="Arial" panose="020B0604020202020204" pitchFamily="34" charset="0"/>
                <a:cs typeface="Arial" panose="020B0604020202020204" pitchFamily="34" charset="0"/>
              </a:rPr>
              <a:t>occur following condensation and more heat will be retained in the water as it is</a:t>
            </a:r>
          </a:p>
          <a:p>
            <a:pPr lvl="1"/>
            <a:r>
              <a:rPr lang="en-US" b="0" i="0" u="none" strike="noStrike" baseline="0" dirty="0">
                <a:latin typeface="Arial" panose="020B0604020202020204" pitchFamily="34" charset="0"/>
                <a:cs typeface="Arial" panose="020B0604020202020204" pitchFamily="34" charset="0"/>
              </a:rPr>
              <a:t>pumped back to the boiler.</a:t>
            </a:r>
          </a:p>
          <a:p>
            <a:pPr lvl="1"/>
            <a:r>
              <a:rPr lang="en-US" b="1" i="1" u="none" strike="noStrike" baseline="0" dirty="0">
                <a:latin typeface="Arial" panose="020B0604020202020204" pitchFamily="34" charset="0"/>
                <a:cs typeface="Arial" panose="020B0604020202020204" pitchFamily="34" charset="0"/>
              </a:rPr>
              <a:t>Condenser Selection: </a:t>
            </a:r>
            <a:r>
              <a:rPr lang="en-US" b="0" i="0" u="none" strike="noStrike" baseline="0" dirty="0">
                <a:latin typeface="Arial" panose="020B0604020202020204" pitchFamily="34" charset="0"/>
                <a:cs typeface="Arial" panose="020B0604020202020204" pitchFamily="34" charset="0"/>
              </a:rPr>
              <a:t>The condenser limits the flow rate into the </a:t>
            </a:r>
            <a:r>
              <a:rPr lang="en-US" b="0" i="0" u="none" strike="noStrike" baseline="0" dirty="0" err="1">
                <a:latin typeface="Arial" panose="020B0604020202020204" pitchFamily="34" charset="0"/>
                <a:cs typeface="Arial" panose="020B0604020202020204" pitchFamily="34" charset="0"/>
              </a:rPr>
              <a:t>hotwell</a:t>
            </a:r>
            <a:r>
              <a:rPr lang="en-US" b="0" i="0" u="none" strike="noStrike" baseline="0" dirty="0">
                <a:latin typeface="Arial" panose="020B0604020202020204" pitchFamily="34" charset="0"/>
                <a:cs typeface="Arial" panose="020B0604020202020204" pitchFamily="34" charset="0"/>
              </a:rPr>
              <a:t> tank.</a:t>
            </a:r>
          </a:p>
          <a:p>
            <a:pPr lvl="1"/>
            <a:endParaRPr lang="en-US" dirty="0">
              <a:latin typeface="Arial" panose="020B0604020202020204" pitchFamily="34" charset="0"/>
              <a:cs typeface="Arial" panose="020B0604020202020204" pitchFamily="34" charset="0"/>
            </a:endParaRPr>
          </a:p>
          <a:p>
            <a:pPr algn="l"/>
            <a:r>
              <a:rPr lang="en-US" sz="1800" b="1" i="0" u="none" strike="noStrike" baseline="0" dirty="0">
                <a:latin typeface="Arial" panose="020B0604020202020204" pitchFamily="34" charset="0"/>
                <a:cs typeface="Arial" panose="020B0604020202020204" pitchFamily="34" charset="0"/>
              </a:rPr>
              <a:t>13. Feed Water Pump Selections</a:t>
            </a:r>
          </a:p>
          <a:p>
            <a:pPr lvl="1"/>
            <a:r>
              <a:rPr lang="en-US" b="1" i="1" u="none" strike="noStrike" baseline="0" dirty="0">
                <a:latin typeface="Arial" panose="020B0604020202020204" pitchFamily="34" charset="0"/>
                <a:cs typeface="Arial" panose="020B0604020202020204" pitchFamily="34" charset="0"/>
              </a:rPr>
              <a:t>Boiler Selection: </a:t>
            </a:r>
            <a:r>
              <a:rPr lang="en-US" b="0" i="0" u="none" strike="noStrike" baseline="0" dirty="0">
                <a:latin typeface="Arial" panose="020B0604020202020204" pitchFamily="34" charset="0"/>
                <a:cs typeface="Arial" panose="020B0604020202020204" pitchFamily="34" charset="0"/>
              </a:rPr>
              <a:t>The circulation pump and main feed water pump control the</a:t>
            </a:r>
          </a:p>
          <a:p>
            <a:pPr lvl="1"/>
            <a:r>
              <a:rPr lang="en-US" b="0" i="0" u="none" strike="noStrike" baseline="0" dirty="0">
                <a:latin typeface="Arial" panose="020B0604020202020204" pitchFamily="34" charset="0"/>
                <a:cs typeface="Arial" panose="020B0604020202020204" pitchFamily="34" charset="0"/>
              </a:rPr>
              <a:t>volume of water present in the boiler. To regulate the temperature of the water</a:t>
            </a:r>
          </a:p>
          <a:p>
            <a:pPr lvl="1"/>
            <a:r>
              <a:rPr lang="en-US" b="0" i="0" u="none" strike="noStrike" baseline="0" dirty="0">
                <a:latin typeface="Arial" panose="020B0604020202020204" pitchFamily="34" charset="0"/>
                <a:cs typeface="Arial" panose="020B0604020202020204" pitchFamily="34" charset="0"/>
              </a:rPr>
              <a:t>in the boiler these two pumps need to work together to maintain a constant</a:t>
            </a:r>
          </a:p>
          <a:p>
            <a:pPr lvl="1"/>
            <a:r>
              <a:rPr lang="en-US" b="0" i="0" u="none" strike="noStrike" baseline="0" dirty="0">
                <a:latin typeface="Arial" panose="020B0604020202020204" pitchFamily="34" charset="0"/>
                <a:cs typeface="Arial" panose="020B0604020202020204" pitchFamily="34" charset="0"/>
              </a:rPr>
              <a:t>volume while steam leaves the boiler. The flow rate of steam leaving the boiler</a:t>
            </a:r>
          </a:p>
          <a:p>
            <a:pPr lvl="1"/>
            <a:r>
              <a:rPr lang="en-US" b="0" i="0" u="none" strike="noStrike" baseline="0" dirty="0">
                <a:latin typeface="Arial" panose="020B0604020202020204" pitchFamily="34" charset="0"/>
                <a:cs typeface="Arial" panose="020B0604020202020204" pitchFamily="34" charset="0"/>
              </a:rPr>
              <a:t>must be matched by the pumps feeding water to the boiler.</a:t>
            </a:r>
          </a:p>
          <a:p>
            <a:pPr lvl="1"/>
            <a:r>
              <a:rPr lang="en-US" b="1" i="1" u="none" strike="noStrike" baseline="0" dirty="0">
                <a:latin typeface="Arial" panose="020B0604020202020204" pitchFamily="34" charset="0"/>
                <a:cs typeface="Arial" panose="020B0604020202020204" pitchFamily="34" charset="0"/>
              </a:rPr>
              <a:t>Economizer Selection: </a:t>
            </a:r>
            <a:r>
              <a:rPr lang="en-US" b="0" i="0" u="none" strike="noStrike" baseline="0" dirty="0">
                <a:latin typeface="Arial" panose="020B0604020202020204" pitchFamily="34" charset="0"/>
                <a:cs typeface="Arial" panose="020B0604020202020204" pitchFamily="34" charset="0"/>
              </a:rPr>
              <a:t>The economizer will require a certain flow rate of water</a:t>
            </a:r>
          </a:p>
          <a:p>
            <a:pPr lvl="1"/>
            <a:r>
              <a:rPr lang="en-US" b="0" i="0" u="none" strike="noStrike" baseline="0" dirty="0">
                <a:latin typeface="Arial" panose="020B0604020202020204" pitchFamily="34" charset="0"/>
                <a:cs typeface="Arial" panose="020B0604020202020204" pitchFamily="34" charset="0"/>
              </a:rPr>
              <a:t>from the circulation pump to raise the temperature of the water with the available heat from the exhaust gases.</a:t>
            </a:r>
          </a:p>
          <a:p>
            <a:pPr lvl="1"/>
            <a:r>
              <a:rPr lang="en-US" b="1" i="1" u="none" strike="noStrike" baseline="0" dirty="0" err="1">
                <a:latin typeface="Arial" panose="020B0604020202020204" pitchFamily="34" charset="0"/>
                <a:cs typeface="Arial" panose="020B0604020202020204" pitchFamily="34" charset="0"/>
              </a:rPr>
              <a:t>Hotwell</a:t>
            </a:r>
            <a:r>
              <a:rPr lang="en-US" b="1" i="1" u="none" strike="noStrike" baseline="0" dirty="0">
                <a:latin typeface="Arial" panose="020B0604020202020204" pitchFamily="34" charset="0"/>
                <a:cs typeface="Arial" panose="020B0604020202020204" pitchFamily="34" charset="0"/>
              </a:rPr>
              <a:t> Tank Selection: </a:t>
            </a:r>
            <a:r>
              <a:rPr lang="en-US" b="0" i="0" u="none" strike="noStrike" baseline="0" dirty="0">
                <a:latin typeface="Arial" panose="020B0604020202020204" pitchFamily="34" charset="0"/>
                <a:cs typeface="Arial" panose="020B0604020202020204" pitchFamily="34" charset="0"/>
              </a:rPr>
              <a:t>The heat of the water pumped by the main feedwater</a:t>
            </a:r>
          </a:p>
          <a:p>
            <a:pPr lvl="1"/>
            <a:r>
              <a:rPr lang="en-US" b="0" i="0" u="none" strike="noStrike" baseline="0" dirty="0">
                <a:latin typeface="Arial" panose="020B0604020202020204" pitchFamily="34" charset="0"/>
                <a:cs typeface="Arial" panose="020B0604020202020204" pitchFamily="34" charset="0"/>
              </a:rPr>
              <a:t>pump from the </a:t>
            </a:r>
            <a:r>
              <a:rPr lang="en-US" b="0" i="0" u="none" strike="noStrike" baseline="0" dirty="0" err="1">
                <a:latin typeface="Arial" panose="020B0604020202020204" pitchFamily="34" charset="0"/>
                <a:cs typeface="Arial" panose="020B0604020202020204" pitchFamily="34" charset="0"/>
              </a:rPr>
              <a:t>hotwell</a:t>
            </a:r>
            <a:r>
              <a:rPr lang="en-US" b="0" i="0" u="none" strike="noStrike" baseline="0" dirty="0">
                <a:latin typeface="Arial" panose="020B0604020202020204" pitchFamily="34" charset="0"/>
                <a:cs typeface="Arial" panose="020B0604020202020204" pitchFamily="34" charset="0"/>
              </a:rPr>
              <a:t> tank may cause damage to pumps not designed to handle it and that must be considered.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973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7" name="TextBox 6">
            <a:extLst>
              <a:ext uri="{FF2B5EF4-FFF2-40B4-BE49-F238E27FC236}">
                <a16:creationId xmlns:a16="http://schemas.microsoft.com/office/drawing/2014/main" id="{E254ACEB-BD71-4251-8B48-093E85F3A062}"/>
              </a:ext>
            </a:extLst>
          </p:cNvPr>
          <p:cNvSpPr txBox="1"/>
          <p:nvPr/>
        </p:nvSpPr>
        <p:spPr>
          <a:xfrm>
            <a:off x="2842072" y="226839"/>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7E4D3F2-CAE7-49A1-962C-E8D1A978CC55}"/>
              </a:ext>
            </a:extLst>
          </p:cNvPr>
          <p:cNvSpPr txBox="1"/>
          <p:nvPr/>
        </p:nvSpPr>
        <p:spPr>
          <a:xfrm>
            <a:off x="2589195" y="657132"/>
            <a:ext cx="8720489" cy="4524315"/>
          </a:xfrm>
          <a:prstGeom prst="rect">
            <a:avLst/>
          </a:prstGeom>
          <a:noFill/>
        </p:spPr>
        <p:txBody>
          <a:bodyPr wrap="square">
            <a:spAutoFit/>
          </a:bodyPr>
          <a:lstStyle/>
          <a:p>
            <a:pPr algn="l"/>
            <a:r>
              <a:rPr lang="en-US" sz="1800" b="1" i="1" u="none" strike="noStrike" baseline="0" dirty="0">
                <a:latin typeface="Arial" panose="020B0604020202020204" pitchFamily="34" charset="0"/>
                <a:cs typeface="Arial" panose="020B0604020202020204" pitchFamily="34" charset="0"/>
              </a:rPr>
              <a:t>14. Viscosity Requirement: </a:t>
            </a:r>
          </a:p>
          <a:p>
            <a:pPr lvl="1"/>
            <a:r>
              <a:rPr lang="en-US" b="0" i="0" u="none" strike="noStrike" baseline="0" dirty="0">
                <a:latin typeface="Arial" panose="020B0604020202020204" pitchFamily="34" charset="0"/>
                <a:cs typeface="Arial" panose="020B0604020202020204" pitchFamily="34" charset="0"/>
              </a:rPr>
              <a:t>The viscosity of the fuel oil being pumped to the viscosity control valve must be low enough that an allowable minimum must be forwarded to the centrifuges to keep up with the flow rate demands of the diesel engine and atomizer. </a:t>
            </a:r>
          </a:p>
          <a:p>
            <a:pPr algn="l"/>
            <a:endParaRPr lang="en-US" dirty="0">
              <a:latin typeface="LMSans10-Regular"/>
              <a:cs typeface="Arial" panose="020B0604020202020204" pitchFamily="34" charset="0"/>
            </a:endParaRPr>
          </a:p>
          <a:p>
            <a:pPr algn="l"/>
            <a:r>
              <a:rPr lang="en-US" sz="1800" b="1" i="0" u="none" strike="noStrike" baseline="0" dirty="0">
                <a:latin typeface="Arial" panose="020B0604020202020204" pitchFamily="34" charset="0"/>
                <a:cs typeface="Arial" panose="020B0604020202020204" pitchFamily="34" charset="0"/>
              </a:rPr>
              <a:t>15. Overall System Efficiency</a:t>
            </a:r>
          </a:p>
          <a:p>
            <a:pPr lvl="1"/>
            <a:r>
              <a:rPr lang="en-US" b="1" i="1" u="none" strike="noStrike" baseline="0" dirty="0">
                <a:latin typeface="Arial" panose="020B0604020202020204" pitchFamily="34" charset="0"/>
                <a:cs typeface="Arial" panose="020B0604020202020204" pitchFamily="34" charset="0"/>
              </a:rPr>
              <a:t>Steam Distribution, Diesel Engine Requirement, Steam Heater Selections,</a:t>
            </a:r>
          </a:p>
          <a:p>
            <a:pPr lvl="1"/>
            <a:r>
              <a:rPr lang="en-US" b="1" i="1" u="none" strike="noStrike" baseline="0" dirty="0">
                <a:latin typeface="Arial" panose="020B0604020202020204" pitchFamily="34" charset="0"/>
                <a:cs typeface="Arial" panose="020B0604020202020204" pitchFamily="34" charset="0"/>
              </a:rPr>
              <a:t>Atomizer Selection, Economizer Selection, and Condenser Selection:</a:t>
            </a:r>
          </a:p>
          <a:p>
            <a:pPr lvl="1"/>
            <a:r>
              <a:rPr lang="en-US" b="0" i="0" u="none" strike="noStrike" baseline="0" dirty="0">
                <a:latin typeface="Arial" panose="020B0604020202020204" pitchFamily="34" charset="0"/>
                <a:cs typeface="Arial" panose="020B0604020202020204" pitchFamily="34" charset="0"/>
              </a:rPr>
              <a:t>To estimate the efficiency of the complete system, the amount of fuel oil</a:t>
            </a:r>
          </a:p>
          <a:p>
            <a:pPr lvl="1"/>
            <a:r>
              <a:rPr lang="en-US" b="0" i="0" u="none" strike="noStrike" baseline="0" dirty="0">
                <a:latin typeface="Arial" panose="020B0604020202020204" pitchFamily="34" charset="0"/>
                <a:cs typeface="Arial" panose="020B0604020202020204" pitchFamily="34" charset="0"/>
              </a:rPr>
              <a:t>harvested from the double bottom minus the amount used by the diesel engine</a:t>
            </a:r>
          </a:p>
          <a:p>
            <a:pPr lvl="1"/>
            <a:r>
              <a:rPr lang="en-US" b="0" i="0" u="none" strike="noStrike" baseline="0" dirty="0">
                <a:latin typeface="Arial" panose="020B0604020202020204" pitchFamily="34" charset="0"/>
                <a:cs typeface="Arial" panose="020B0604020202020204" pitchFamily="34" charset="0"/>
              </a:rPr>
              <a:t>through the atomizer must be known. The exhaust gas volume and temperature</a:t>
            </a:r>
          </a:p>
          <a:p>
            <a:pPr lvl="1"/>
            <a:r>
              <a:rPr lang="en-US" b="0" i="0" u="none" strike="noStrike" baseline="0" dirty="0">
                <a:latin typeface="Arial" panose="020B0604020202020204" pitchFamily="34" charset="0"/>
                <a:cs typeface="Arial" panose="020B0604020202020204" pitchFamily="34" charset="0"/>
              </a:rPr>
              <a:t>from the combustion process used by the economizer and boiler must be</a:t>
            </a:r>
          </a:p>
          <a:p>
            <a:pPr lvl="1"/>
            <a:r>
              <a:rPr lang="en-US" b="0" i="0" u="none" strike="noStrike" baseline="0" dirty="0">
                <a:latin typeface="Arial" panose="020B0604020202020204" pitchFamily="34" charset="0"/>
                <a:cs typeface="Arial" panose="020B0604020202020204" pitchFamily="34" charset="0"/>
              </a:rPr>
              <a:t>known. The boiler and economizer water volume must be known as well as the</a:t>
            </a:r>
          </a:p>
          <a:p>
            <a:pPr lvl="1"/>
            <a:r>
              <a:rPr lang="en-US" b="0" i="0" u="none" strike="noStrike" baseline="0" dirty="0">
                <a:latin typeface="Arial" panose="020B0604020202020204" pitchFamily="34" charset="0"/>
                <a:cs typeface="Arial" panose="020B0604020202020204" pitchFamily="34" charset="0"/>
              </a:rPr>
              <a:t>heat transfer from the atomizer exhaust into those two volumes. The amount of</a:t>
            </a:r>
          </a:p>
          <a:p>
            <a:pPr lvl="1"/>
            <a:r>
              <a:rPr lang="en-US" b="0" i="0" u="none" strike="noStrike" baseline="0" dirty="0">
                <a:latin typeface="Arial" panose="020B0604020202020204" pitchFamily="34" charset="0"/>
                <a:cs typeface="Arial" panose="020B0604020202020204" pitchFamily="34" charset="0"/>
              </a:rPr>
              <a:t>steam produced by the boiler and sent to the steam heaters and the condenser</a:t>
            </a:r>
          </a:p>
          <a:p>
            <a:pPr lvl="1"/>
            <a:r>
              <a:rPr lang="en-US" b="0" i="0" u="none" strike="noStrike" baseline="0" dirty="0">
                <a:latin typeface="Arial" panose="020B0604020202020204" pitchFamily="34" charset="0"/>
                <a:cs typeface="Arial" panose="020B0604020202020204" pitchFamily="34" charset="0"/>
              </a:rPr>
              <a:t>must be known.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35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7" name="TextBox 6">
            <a:extLst>
              <a:ext uri="{FF2B5EF4-FFF2-40B4-BE49-F238E27FC236}">
                <a16:creationId xmlns:a16="http://schemas.microsoft.com/office/drawing/2014/main" id="{E254ACEB-BD71-4251-8B48-093E85F3A062}"/>
              </a:ext>
            </a:extLst>
          </p:cNvPr>
          <p:cNvSpPr txBox="1"/>
          <p:nvPr/>
        </p:nvSpPr>
        <p:spPr>
          <a:xfrm>
            <a:off x="2842072" y="226839"/>
            <a:ext cx="9119508"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TASK INTERACTION DESCRIPTIONS (INFORMATION REQUIREMENTS)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5DD772-84EB-4004-BC9C-A36FEF030833}"/>
              </a:ext>
            </a:extLst>
          </p:cNvPr>
          <p:cNvSpPr txBox="1"/>
          <p:nvPr/>
        </p:nvSpPr>
        <p:spPr>
          <a:xfrm>
            <a:off x="2842072" y="1019558"/>
            <a:ext cx="8614611" cy="3416320"/>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16. Overall System Flow Rate</a:t>
            </a:r>
          </a:p>
          <a:p>
            <a:pPr lvl="1"/>
            <a:r>
              <a:rPr lang="en-US" b="1" i="1" u="none" strike="noStrike" baseline="0" dirty="0">
                <a:latin typeface="Arial" panose="020B0604020202020204" pitchFamily="34" charset="0"/>
                <a:cs typeface="Arial" panose="020B0604020202020204" pitchFamily="34" charset="0"/>
              </a:rPr>
              <a:t>Steam Distribution, Diesel Engine Requirement, Boiler Selection, Steam</a:t>
            </a:r>
          </a:p>
          <a:p>
            <a:pPr lvl="1"/>
            <a:r>
              <a:rPr lang="en-US" b="1" i="1" u="none" strike="noStrike" baseline="0" dirty="0">
                <a:latin typeface="Arial" panose="020B0604020202020204" pitchFamily="34" charset="0"/>
                <a:cs typeface="Arial" panose="020B0604020202020204" pitchFamily="34" charset="0"/>
              </a:rPr>
              <a:t>Heater Selections, Atomizer Selection, Fuel Oil Pump Selections, Centrifuge Selection, Viscosity Requirement, Economizer Selection, Condenser Selection, and Feed Water Pump Selections: </a:t>
            </a:r>
          </a:p>
          <a:p>
            <a:pPr lvl="1"/>
            <a:r>
              <a:rPr lang="en-US" b="0" i="0" u="none" strike="noStrike" baseline="0" dirty="0">
                <a:latin typeface="Arial" panose="020B0604020202020204" pitchFamily="34" charset="0"/>
                <a:cs typeface="Arial" panose="020B0604020202020204" pitchFamily="34" charset="0"/>
              </a:rPr>
              <a:t>To estimate the flow rate of fuel oil the selections of all fuel oil components must be known because the velocity, pressure, and viscosity of the fuel/oil will vary as it moves away from the double bottom. The flow rate at each component will enable the flow rate of the fuel oil from the double bottom to the atomizer to be calculated. The water flow rate will be determined in a similar manner using the water components so that the flow rate of water from the boiler to the steam heaters will be calculated.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640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4C686-71E6-4EB5-A25B-FA9FC1BF345D}"/>
              </a:ext>
            </a:extLst>
          </p:cNvPr>
          <p:cNvPicPr>
            <a:picLocks noChangeAspect="1"/>
          </p:cNvPicPr>
          <p:nvPr/>
        </p:nvPicPr>
        <p:blipFill>
          <a:blip r:embed="rId2"/>
          <a:stretch>
            <a:fillRect/>
          </a:stretch>
        </p:blipFill>
        <p:spPr>
          <a:xfrm>
            <a:off x="6520389" y="1154090"/>
            <a:ext cx="4885951" cy="4894684"/>
          </a:xfrm>
          <a:prstGeom prst="rect">
            <a:avLst/>
          </a:prstGeom>
        </p:spPr>
      </p:pic>
      <p:sp>
        <p:nvSpPr>
          <p:cNvPr id="12" name="TextBox 11">
            <a:extLst>
              <a:ext uri="{FF2B5EF4-FFF2-40B4-BE49-F238E27FC236}">
                <a16:creationId xmlns:a16="http://schemas.microsoft.com/office/drawing/2014/main" id="{10C25357-7508-43BC-A1AA-64C07A1F6DE7}"/>
              </a:ext>
            </a:extLst>
          </p:cNvPr>
          <p:cNvSpPr txBox="1"/>
          <p:nvPr/>
        </p:nvSpPr>
        <p:spPr>
          <a:xfrm>
            <a:off x="6203397" y="6221003"/>
            <a:ext cx="6096000"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Figure 5.23: Process architecture DSM (identifies tasks interactions).</a:t>
            </a:r>
          </a:p>
        </p:txBody>
      </p:sp>
      <p:sp>
        <p:nvSpPr>
          <p:cNvPr id="6" name="TextBox 5">
            <a:extLst>
              <a:ext uri="{FF2B5EF4-FFF2-40B4-BE49-F238E27FC236}">
                <a16:creationId xmlns:a16="http://schemas.microsoft.com/office/drawing/2014/main" id="{BE7AD092-9C20-4A0F-B5D7-6F9FFA4DD3BD}"/>
              </a:ext>
            </a:extLst>
          </p:cNvPr>
          <p:cNvSpPr txBox="1"/>
          <p:nvPr/>
        </p:nvSpPr>
        <p:spPr>
          <a:xfrm>
            <a:off x="674291" y="2124104"/>
            <a:ext cx="4635610" cy="1569660"/>
          </a:xfrm>
          <a:prstGeom prst="rect">
            <a:avLst/>
          </a:prstGeom>
          <a:noFill/>
        </p:spPr>
        <p:txBody>
          <a:bodyPr wrap="square">
            <a:spAutoFit/>
          </a:bodyPr>
          <a:lstStyle/>
          <a:p>
            <a:r>
              <a:rPr lang="en-US" sz="2400" b="0" i="0" u="none" strike="noStrike" baseline="0" dirty="0">
                <a:latin typeface="Arial" panose="020B0604020202020204" pitchFamily="34" charset="0"/>
                <a:cs typeface="Arial" panose="020B0604020202020204" pitchFamily="34" charset="0"/>
              </a:rPr>
              <a:t>(b) </a:t>
            </a:r>
            <a:r>
              <a:rPr lang="en-US" sz="2400" b="1" i="0" u="none" strike="noStrike" baseline="0" dirty="0">
                <a:latin typeface="Arial" panose="020B0604020202020204" pitchFamily="34" charset="0"/>
                <a:cs typeface="Arial" panose="020B0604020202020204" pitchFamily="34" charset="0"/>
              </a:rPr>
              <a:t>Process Architecture DSM</a:t>
            </a:r>
          </a:p>
          <a:p>
            <a:endParaRPr lang="en-US" sz="1800" b="1" i="0" u="none" strike="noStrike"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develop the interaction matrix shown in Figure 5.23</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define t</a:t>
            </a:r>
            <a:r>
              <a:rPr lang="en-US" sz="1800" i="0" u="none" strike="noStrike" baseline="0" dirty="0">
                <a:latin typeface="Arial" panose="020B0604020202020204" pitchFamily="34" charset="0"/>
                <a:cs typeface="Arial" panose="020B0604020202020204" pitchFamily="34" charset="0"/>
              </a:rPr>
              <a:t>asks </a:t>
            </a:r>
            <a:r>
              <a:rPr lang="en-US" sz="1800" b="0" i="0" u="none" strike="noStrike" baseline="0" dirty="0">
                <a:latin typeface="Arial" panose="020B0604020202020204" pitchFamily="34" charset="0"/>
                <a:cs typeface="Arial" panose="020B0604020202020204" pitchFamily="34" charset="0"/>
              </a:rPr>
              <a:t>descriptions and requirements  (see Chapter 5).</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22C6118-FA2A-4C2F-8B5D-8C8666D838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985647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DAE5E-4648-40B9-956C-6D288C534F38}"/>
              </a:ext>
            </a:extLst>
          </p:cNvPr>
          <p:cNvPicPr>
            <a:picLocks noChangeAspect="1"/>
          </p:cNvPicPr>
          <p:nvPr/>
        </p:nvPicPr>
        <p:blipFill>
          <a:blip r:embed="rId2"/>
          <a:stretch>
            <a:fillRect/>
          </a:stretch>
        </p:blipFill>
        <p:spPr>
          <a:xfrm>
            <a:off x="6496005" y="1129662"/>
            <a:ext cx="4934719" cy="4943539"/>
          </a:xfrm>
          <a:prstGeom prst="rect">
            <a:avLst/>
          </a:prstGeom>
        </p:spPr>
      </p:pic>
      <p:sp>
        <p:nvSpPr>
          <p:cNvPr id="4" name="Rectangle 3">
            <a:extLst>
              <a:ext uri="{FF2B5EF4-FFF2-40B4-BE49-F238E27FC236}">
                <a16:creationId xmlns:a16="http://schemas.microsoft.com/office/drawing/2014/main" id="{5C1512DA-BC70-4973-AF09-D41EFCB0492E}"/>
              </a:ext>
            </a:extLst>
          </p:cNvPr>
          <p:cNvSpPr/>
          <p:nvPr/>
        </p:nvSpPr>
        <p:spPr>
          <a:xfrm>
            <a:off x="1769174" y="1032689"/>
            <a:ext cx="4326826" cy="646331"/>
          </a:xfrm>
          <a:prstGeom prst="rect">
            <a:avLst/>
          </a:prstGeom>
        </p:spPr>
        <p:txBody>
          <a:bodyPr wrap="none">
            <a:spAutoFit/>
          </a:bodyPr>
          <a:lstStyle/>
          <a:p>
            <a:r>
              <a:rPr lang="en-US" sz="1800" b="0" i="0" u="none" strike="noStrike" baseline="0" dirty="0">
                <a:latin typeface="Arial" panose="020B0604020202020204" pitchFamily="34" charset="0"/>
                <a:cs typeface="Arial" panose="020B0604020202020204" pitchFamily="34" charset="0"/>
              </a:rPr>
              <a:t>Partitioned form of Figure 5.23 is shown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in Figure 5.24</a:t>
            </a: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434A356-E933-4E5C-BF51-D62E5C2DFBBD}"/>
              </a:ext>
            </a:extLst>
          </p:cNvPr>
          <p:cNvSpPr txBox="1"/>
          <p:nvPr/>
        </p:nvSpPr>
        <p:spPr>
          <a:xfrm>
            <a:off x="6176437" y="6221002"/>
            <a:ext cx="5834596"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Figure 5.24: Partitioned tasks interaction matrix with loops clustered</a:t>
            </a:r>
          </a:p>
        </p:txBody>
      </p:sp>
      <p:pic>
        <p:nvPicPr>
          <p:cNvPr id="10" name="Picture 9">
            <a:extLst>
              <a:ext uri="{FF2B5EF4-FFF2-40B4-BE49-F238E27FC236}">
                <a16:creationId xmlns:a16="http://schemas.microsoft.com/office/drawing/2014/main" id="{6F3900ED-B744-4798-89AC-3485DEA0AB7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0"/>
            <a:ext cx="3254995" cy="2039116"/>
          </a:xfrm>
          <a:prstGeom prst="rect">
            <a:avLst/>
          </a:prstGeom>
        </p:spPr>
      </p:pic>
      <p:sp>
        <p:nvSpPr>
          <p:cNvPr id="8" name="TextBox 7">
            <a:extLst>
              <a:ext uri="{FF2B5EF4-FFF2-40B4-BE49-F238E27FC236}">
                <a16:creationId xmlns:a16="http://schemas.microsoft.com/office/drawing/2014/main" id="{2060A471-F8E4-421D-866E-298B5BAFB97F}"/>
              </a:ext>
            </a:extLst>
          </p:cNvPr>
          <p:cNvSpPr txBox="1"/>
          <p:nvPr/>
        </p:nvSpPr>
        <p:spPr>
          <a:xfrm>
            <a:off x="507786" y="2250872"/>
            <a:ext cx="5188210" cy="2862322"/>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Tasks 3 and 10 are interdependent or coupled therefore constant communication must occur</a:t>
            </a:r>
          </a:p>
          <a:p>
            <a:pPr algn="l"/>
            <a:r>
              <a:rPr lang="en-US" sz="1800" b="0" i="0" u="none" strike="noStrike" baseline="0" dirty="0">
                <a:latin typeface="Arial" panose="020B0604020202020204" pitchFamily="34" charset="0"/>
                <a:cs typeface="Arial" panose="020B0604020202020204" pitchFamily="34" charset="0"/>
              </a:rPr>
              <a:t>between these two tasks. Multiple iterations may be required to complete both tasks after</a:t>
            </a:r>
          </a:p>
          <a:p>
            <a:pPr algn="l"/>
            <a:r>
              <a:rPr lang="en-US" sz="1800" b="0" i="0" u="none" strike="noStrike" baseline="0" dirty="0">
                <a:latin typeface="Arial" panose="020B0604020202020204" pitchFamily="34" charset="0"/>
                <a:cs typeface="Arial" panose="020B0604020202020204" pitchFamily="34" charset="0"/>
              </a:rPr>
              <a:t>an initial assumption about one of them is made. The cluster loop of coupled tasks 14, 11,</a:t>
            </a:r>
          </a:p>
          <a:p>
            <a:pPr algn="l"/>
            <a:r>
              <a:rPr lang="en-US" sz="1800" b="0" i="0" u="none" strike="noStrike" baseline="0" dirty="0">
                <a:latin typeface="Arial" panose="020B0604020202020204" pitchFamily="34" charset="0"/>
                <a:cs typeface="Arial" panose="020B0604020202020204" pitchFamily="34" charset="0"/>
              </a:rPr>
              <a:t>13, 16, and 12 is the most complex and tedious part of the project. The highest number of</a:t>
            </a:r>
          </a:p>
          <a:p>
            <a:pPr algn="l"/>
            <a:r>
              <a:rPr lang="en-US" sz="1800" b="0" i="0" u="none" strike="noStrike" baseline="0" dirty="0">
                <a:latin typeface="Arial" panose="020B0604020202020204" pitchFamily="34" charset="0"/>
                <a:cs typeface="Arial" panose="020B0604020202020204" pitchFamily="34" charset="0"/>
              </a:rPr>
              <a:t>iterations is going to occur with this cluster because of its size.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625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9661C7-6CB5-4EA9-9689-FBD13C95FCF1}"/>
              </a:ext>
            </a:extLst>
          </p:cNvPr>
          <p:cNvPicPr>
            <a:picLocks noChangeAspect="1"/>
          </p:cNvPicPr>
          <p:nvPr/>
        </p:nvPicPr>
        <p:blipFill>
          <a:blip r:embed="rId2"/>
          <a:stretch>
            <a:fillRect/>
          </a:stretch>
        </p:blipFill>
        <p:spPr>
          <a:xfrm>
            <a:off x="1304064" y="1082061"/>
            <a:ext cx="5321649" cy="5303310"/>
          </a:xfrm>
          <a:prstGeom prst="rect">
            <a:avLst/>
          </a:prstGeom>
        </p:spPr>
      </p:pic>
      <p:pic>
        <p:nvPicPr>
          <p:cNvPr id="7" name="Picture 6">
            <a:extLst>
              <a:ext uri="{FF2B5EF4-FFF2-40B4-BE49-F238E27FC236}">
                <a16:creationId xmlns:a16="http://schemas.microsoft.com/office/drawing/2014/main" id="{516F4C1D-412A-4A2D-B6C5-AE4EE88F352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5" name="Picture 4">
            <a:extLst>
              <a:ext uri="{FF2B5EF4-FFF2-40B4-BE49-F238E27FC236}">
                <a16:creationId xmlns:a16="http://schemas.microsoft.com/office/drawing/2014/main" id="{D8489934-01EF-4AD7-898F-AC19F8B50F41}"/>
              </a:ext>
            </a:extLst>
          </p:cNvPr>
          <p:cNvPicPr>
            <a:picLocks noChangeAspect="1"/>
          </p:cNvPicPr>
          <p:nvPr/>
        </p:nvPicPr>
        <p:blipFill>
          <a:blip r:embed="rId4"/>
          <a:stretch>
            <a:fillRect/>
          </a:stretch>
        </p:blipFill>
        <p:spPr>
          <a:xfrm>
            <a:off x="6841662" y="1441832"/>
            <a:ext cx="4934719" cy="4943539"/>
          </a:xfrm>
          <a:prstGeom prst="rect">
            <a:avLst/>
          </a:prstGeom>
        </p:spPr>
      </p:pic>
    </p:spTree>
    <p:extLst>
      <p:ext uri="{BB962C8B-B14F-4D97-AF65-F5344CB8AC3E}">
        <p14:creationId xmlns:p14="http://schemas.microsoft.com/office/powerpoint/2010/main" val="2615882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AE1FF-E552-44B2-937F-86DA6E5A35A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99180" y="2258753"/>
            <a:ext cx="7993640" cy="3072117"/>
          </a:xfrm>
          <a:prstGeom prst="rect">
            <a:avLst/>
          </a:prstGeom>
        </p:spPr>
      </p:pic>
      <p:sp>
        <p:nvSpPr>
          <p:cNvPr id="4" name="TextBox 3">
            <a:extLst>
              <a:ext uri="{FF2B5EF4-FFF2-40B4-BE49-F238E27FC236}">
                <a16:creationId xmlns:a16="http://schemas.microsoft.com/office/drawing/2014/main" id="{88D8D35A-D830-41B6-9413-34B8C4BA92E7}"/>
              </a:ext>
            </a:extLst>
          </p:cNvPr>
          <p:cNvSpPr txBox="1"/>
          <p:nvPr/>
        </p:nvSpPr>
        <p:spPr>
          <a:xfrm>
            <a:off x="4152563" y="845534"/>
            <a:ext cx="4111761"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Different DSM Types</a:t>
            </a:r>
          </a:p>
        </p:txBody>
      </p:sp>
      <p:pic>
        <p:nvPicPr>
          <p:cNvPr id="8" name="Picture 7">
            <a:extLst>
              <a:ext uri="{FF2B5EF4-FFF2-40B4-BE49-F238E27FC236}">
                <a16:creationId xmlns:a16="http://schemas.microsoft.com/office/drawing/2014/main" id="{582B28D6-4A72-425B-A001-BEE9C078CF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056354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39B5A5-8FB4-440A-BBD9-CAC593A8CA04}"/>
              </a:ext>
            </a:extLst>
          </p:cNvPr>
          <p:cNvPicPr>
            <a:picLocks noChangeAspect="1"/>
          </p:cNvPicPr>
          <p:nvPr/>
        </p:nvPicPr>
        <p:blipFill>
          <a:blip r:embed="rId2"/>
          <a:stretch>
            <a:fillRect/>
          </a:stretch>
        </p:blipFill>
        <p:spPr>
          <a:xfrm>
            <a:off x="6181344" y="991728"/>
            <a:ext cx="4974336" cy="5190279"/>
          </a:xfrm>
          <a:prstGeom prst="rect">
            <a:avLst/>
          </a:prstGeom>
        </p:spPr>
      </p:pic>
      <p:sp>
        <p:nvSpPr>
          <p:cNvPr id="10" name="TextBox 9">
            <a:extLst>
              <a:ext uri="{FF2B5EF4-FFF2-40B4-BE49-F238E27FC236}">
                <a16:creationId xmlns:a16="http://schemas.microsoft.com/office/drawing/2014/main" id="{EAE59762-29C3-421C-846F-96087E31CE1F}"/>
              </a:ext>
            </a:extLst>
          </p:cNvPr>
          <p:cNvSpPr txBox="1"/>
          <p:nvPr/>
        </p:nvSpPr>
        <p:spPr>
          <a:xfrm>
            <a:off x="6473952" y="6295471"/>
            <a:ext cx="4681728"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Figure 5.25: Organization (team) interactions matrix.</a:t>
            </a:r>
          </a:p>
        </p:txBody>
      </p:sp>
      <p:sp>
        <p:nvSpPr>
          <p:cNvPr id="4" name="TextBox 3">
            <a:extLst>
              <a:ext uri="{FF2B5EF4-FFF2-40B4-BE49-F238E27FC236}">
                <a16:creationId xmlns:a16="http://schemas.microsoft.com/office/drawing/2014/main" id="{F4902F15-17D8-4569-8166-04C45C4F4095}"/>
              </a:ext>
            </a:extLst>
          </p:cNvPr>
          <p:cNvSpPr txBox="1"/>
          <p:nvPr/>
        </p:nvSpPr>
        <p:spPr>
          <a:xfrm>
            <a:off x="343295" y="1678823"/>
            <a:ext cx="5556355" cy="4616648"/>
          </a:xfrm>
          <a:prstGeom prst="rect">
            <a:avLst/>
          </a:prstGeom>
          <a:noFill/>
        </p:spPr>
        <p:txBody>
          <a:bodyPr wrap="square">
            <a:spAutoFit/>
          </a:bodyPr>
          <a:lstStyle/>
          <a:p>
            <a:r>
              <a:rPr lang="en-US" sz="2400" b="0" i="0" u="none" strike="noStrike" baseline="0" dirty="0">
                <a:latin typeface="Arial" panose="020B0604020202020204" pitchFamily="34" charset="0"/>
                <a:cs typeface="Arial" panose="020B0604020202020204" pitchFamily="34" charset="0"/>
              </a:rPr>
              <a:t>(c) </a:t>
            </a:r>
            <a:r>
              <a:rPr lang="en-US" sz="2400" b="1" i="0" u="none" strike="noStrike" baseline="0" dirty="0">
                <a:latin typeface="Arial" panose="020B0604020202020204" pitchFamily="34" charset="0"/>
                <a:cs typeface="Arial" panose="020B0604020202020204" pitchFamily="34" charset="0"/>
              </a:rPr>
              <a:t>Organization Architecture DSM</a:t>
            </a:r>
          </a:p>
          <a:p>
            <a:endParaRPr lang="en-US" b="1"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Once the task interactions and sequencing has been completed the research team(s) will be created to take responsibility of the tasks to be executed.</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The interactions between components and tasks are used to construct the team matrix.</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Fuel oil (orange) and water (blue) component interactions can form two meta-teams quite easily.</a:t>
            </a:r>
          </a:p>
          <a:p>
            <a:pPr algn="l"/>
            <a:endParaRPr lang="en-US" sz="1800" b="0" i="0" u="none" strike="noStrike" baseline="0" dirty="0">
              <a:latin typeface="LMSans10-Regular"/>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The nature of the interaction of the teams will be </a:t>
            </a:r>
            <a:r>
              <a:rPr lang="en-US" sz="1800" b="0" i="0" u="none" strike="noStrike" baseline="0">
                <a:latin typeface="Arial" panose="020B0604020202020204" pitchFamily="34" charset="0"/>
                <a:cs typeface="Arial" panose="020B0604020202020204" pitchFamily="34" charset="0"/>
              </a:rPr>
              <a:t>divided into </a:t>
            </a:r>
            <a:r>
              <a:rPr lang="en-US" sz="1800" b="0" i="0" u="none" strike="noStrike" baseline="0" dirty="0">
                <a:latin typeface="Arial" panose="020B0604020202020204" pitchFamily="34" charset="0"/>
                <a:cs typeface="Arial" panose="020B0604020202020204" pitchFamily="34" charset="0"/>
              </a:rPr>
              <a:t>daily, weekly, and once. The interaction between the teams will be information exchange about the project tasks.</a:t>
            </a:r>
          </a:p>
        </p:txBody>
      </p:sp>
      <p:pic>
        <p:nvPicPr>
          <p:cNvPr id="11" name="Picture 10">
            <a:extLst>
              <a:ext uri="{FF2B5EF4-FFF2-40B4-BE49-F238E27FC236}">
                <a16:creationId xmlns:a16="http://schemas.microsoft.com/office/drawing/2014/main" id="{5DA61DA7-33D0-4EFF-86FC-16DAD980004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249579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BE1D5B-019A-42F0-B9F8-A242CCD751F2}"/>
              </a:ext>
            </a:extLst>
          </p:cNvPr>
          <p:cNvSpPr/>
          <p:nvPr/>
        </p:nvSpPr>
        <p:spPr>
          <a:xfrm>
            <a:off x="3571725" y="496337"/>
            <a:ext cx="4280339"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Component-Based</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DSM</a:t>
            </a:r>
          </a:p>
        </p:txBody>
      </p:sp>
      <p:sp>
        <p:nvSpPr>
          <p:cNvPr id="6" name="Rectangle 5">
            <a:extLst>
              <a:ext uri="{FF2B5EF4-FFF2-40B4-BE49-F238E27FC236}">
                <a16:creationId xmlns:a16="http://schemas.microsoft.com/office/drawing/2014/main" id="{4A061AE8-A6D2-476F-A852-082A3191C33D}"/>
              </a:ext>
            </a:extLst>
          </p:cNvPr>
          <p:cNvSpPr/>
          <p:nvPr/>
        </p:nvSpPr>
        <p:spPr>
          <a:xfrm>
            <a:off x="115767" y="2079227"/>
            <a:ext cx="5980233" cy="1754326"/>
          </a:xfrm>
          <a:prstGeom prst="rect">
            <a:avLst/>
          </a:prstGeom>
        </p:spPr>
        <p:txBody>
          <a:bodyPr wrap="square">
            <a:spAutoFit/>
          </a:bodyPr>
          <a:lstStyle/>
          <a:p>
            <a:pPr marL="342900" indent="-342900">
              <a:buFont typeface="Arial" panose="020B0604020202020204" pitchFamily="34" charset="0"/>
              <a:buChar char="•"/>
            </a:pPr>
            <a:r>
              <a:rPr lang="en-US" b="1" dirty="0">
                <a:latin typeface="Arial" panose="020B0604020202020204" pitchFamily="34" charset="0"/>
                <a:cs typeface="Arial" panose="020B0604020202020204" pitchFamily="34" charset="0"/>
              </a:rPr>
              <a:t>Component-based</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DSM</a:t>
            </a:r>
            <a:r>
              <a:rPr lang="en-US" dirty="0">
                <a:latin typeface="Arial" panose="020B0604020202020204" pitchFamily="34" charset="0"/>
                <a:cs typeface="Arial" panose="020B0604020202020204" pitchFamily="34" charset="0"/>
              </a:rPr>
              <a:t> analyzes relations and interactions among components in complex system architecture. </a:t>
            </a:r>
            <a:r>
              <a:rPr lang="en-US" sz="1800" b="0" i="0" u="none" strike="noStrike" baseline="0" dirty="0">
                <a:latin typeface="LMRoman10-Regular"/>
              </a:rPr>
              <a:t>Four types of component grouping is shown in Table 5.1 (Pimmler [4], Tyson [5]).</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5ECC141-1038-4E2F-AEFD-93E56168A315}"/>
              </a:ext>
            </a:extLst>
          </p:cNvPr>
          <p:cNvPicPr>
            <a:picLocks noChangeAspect="1"/>
          </p:cNvPicPr>
          <p:nvPr/>
        </p:nvPicPr>
        <p:blipFill>
          <a:blip r:embed="rId2"/>
          <a:stretch>
            <a:fillRect/>
          </a:stretch>
        </p:blipFill>
        <p:spPr>
          <a:xfrm>
            <a:off x="115767" y="3429001"/>
            <a:ext cx="5701923" cy="2409442"/>
          </a:xfrm>
          <a:prstGeom prst="rect">
            <a:avLst/>
          </a:prstGeom>
        </p:spPr>
      </p:pic>
      <p:pic>
        <p:nvPicPr>
          <p:cNvPr id="10" name="Picture 9">
            <a:extLst>
              <a:ext uri="{FF2B5EF4-FFF2-40B4-BE49-F238E27FC236}">
                <a16:creationId xmlns:a16="http://schemas.microsoft.com/office/drawing/2014/main" id="{941FEC5D-AC26-4B85-A039-3756893E6F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8" name="Picture 7">
            <a:extLst>
              <a:ext uri="{FF2B5EF4-FFF2-40B4-BE49-F238E27FC236}">
                <a16:creationId xmlns:a16="http://schemas.microsoft.com/office/drawing/2014/main" id="{F00D0931-D33A-4AAB-B81E-14F53E648E0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22995" y="1980357"/>
            <a:ext cx="5245192" cy="3706391"/>
          </a:xfrm>
          <a:prstGeom prst="rect">
            <a:avLst/>
          </a:prstGeom>
        </p:spPr>
      </p:pic>
    </p:spTree>
    <p:extLst>
      <p:ext uri="{BB962C8B-B14F-4D97-AF65-F5344CB8AC3E}">
        <p14:creationId xmlns:p14="http://schemas.microsoft.com/office/powerpoint/2010/main" val="1646501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223CFB-31B3-46EC-A1B0-5D2A3DB5937D}"/>
              </a:ext>
            </a:extLst>
          </p:cNvPr>
          <p:cNvSpPr txBox="1"/>
          <p:nvPr/>
        </p:nvSpPr>
        <p:spPr>
          <a:xfrm>
            <a:off x="2152392" y="1463957"/>
            <a:ext cx="7887215"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As sown in Table 5.2, a quantification arrangement among the components enables weighting interactions relative to each other </a:t>
            </a:r>
            <a:r>
              <a:rPr lang="en-US" sz="1800" b="0" i="0" u="none" strike="noStrike" baseline="0" dirty="0">
                <a:latin typeface="LMRoman10-Regular"/>
              </a:rPr>
              <a:t>(Pimmler [4], Tyson [5])</a:t>
            </a:r>
            <a:r>
              <a:rPr lang="en-US"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B42B2EDB-44E5-4305-BC66-661ADA070B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60181" y="2720925"/>
            <a:ext cx="9071638" cy="2865292"/>
          </a:xfrm>
          <a:prstGeom prst="rect">
            <a:avLst/>
          </a:prstGeom>
        </p:spPr>
      </p:pic>
      <p:pic>
        <p:nvPicPr>
          <p:cNvPr id="10" name="Picture 9">
            <a:extLst>
              <a:ext uri="{FF2B5EF4-FFF2-40B4-BE49-F238E27FC236}">
                <a16:creationId xmlns:a16="http://schemas.microsoft.com/office/drawing/2014/main" id="{6F868B78-60AE-4485-BB67-42729C690B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45067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208023-127F-4715-9930-EA80AD411A09}"/>
              </a:ext>
            </a:extLst>
          </p:cNvPr>
          <p:cNvSpPr/>
          <p:nvPr/>
        </p:nvSpPr>
        <p:spPr>
          <a:xfrm>
            <a:off x="1567831" y="1988635"/>
            <a:ext cx="9522415" cy="923330"/>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Team-Based DSM:</a:t>
            </a:r>
            <a:r>
              <a:rPr lang="en-US" dirty="0">
                <a:latin typeface="Arial" panose="020B0604020202020204" pitchFamily="34" charset="0"/>
                <a:cs typeface="Arial" panose="020B0604020202020204" pitchFamily="34" charset="0"/>
              </a:rPr>
              <a:t> is used for complex organizational analysis to show interactions and information flow among organizational entities, design teams, and team members. Different types of interaction among the team members are shown in Table 5.3 [6].</a:t>
            </a:r>
          </a:p>
        </p:txBody>
      </p:sp>
      <p:sp>
        <p:nvSpPr>
          <p:cNvPr id="3" name="Rectangle 2">
            <a:extLst>
              <a:ext uri="{FF2B5EF4-FFF2-40B4-BE49-F238E27FC236}">
                <a16:creationId xmlns:a16="http://schemas.microsoft.com/office/drawing/2014/main" id="{C5791F14-5B18-410C-A3D3-20323CB865A2}"/>
              </a:ext>
            </a:extLst>
          </p:cNvPr>
          <p:cNvSpPr/>
          <p:nvPr/>
        </p:nvSpPr>
        <p:spPr>
          <a:xfrm>
            <a:off x="3661691" y="1092175"/>
            <a:ext cx="3195683"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Team-Based</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DSM</a:t>
            </a:r>
          </a:p>
        </p:txBody>
      </p:sp>
      <p:pic>
        <p:nvPicPr>
          <p:cNvPr id="6" name="Picture 5">
            <a:extLst>
              <a:ext uri="{FF2B5EF4-FFF2-40B4-BE49-F238E27FC236}">
                <a16:creationId xmlns:a16="http://schemas.microsoft.com/office/drawing/2014/main" id="{E7B1C5F2-68A8-4B25-98C7-9C31AE2F97B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564" y="3135226"/>
            <a:ext cx="9305769" cy="2546030"/>
          </a:xfrm>
          <a:prstGeom prst="rect">
            <a:avLst/>
          </a:prstGeom>
        </p:spPr>
      </p:pic>
      <p:pic>
        <p:nvPicPr>
          <p:cNvPr id="10" name="Picture 9">
            <a:extLst>
              <a:ext uri="{FF2B5EF4-FFF2-40B4-BE49-F238E27FC236}">
                <a16:creationId xmlns:a16="http://schemas.microsoft.com/office/drawing/2014/main" id="{DA74EDD7-1F64-4C90-98F3-29DDCCFC97D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468477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683ED7-24E7-4752-AE81-831A2D5B8801}"/>
              </a:ext>
            </a:extLst>
          </p:cNvPr>
          <p:cNvSpPr/>
          <p:nvPr/>
        </p:nvSpPr>
        <p:spPr>
          <a:xfrm>
            <a:off x="2102763" y="1475630"/>
            <a:ext cx="4476482"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Task/Activity-Based</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DSM</a:t>
            </a:r>
          </a:p>
        </p:txBody>
      </p:sp>
      <p:sp>
        <p:nvSpPr>
          <p:cNvPr id="7" name="TextBox 6">
            <a:extLst>
              <a:ext uri="{FF2B5EF4-FFF2-40B4-BE49-F238E27FC236}">
                <a16:creationId xmlns:a16="http://schemas.microsoft.com/office/drawing/2014/main" id="{DA204878-2AFA-4BD4-A637-ADC288332D07}"/>
              </a:ext>
            </a:extLst>
          </p:cNvPr>
          <p:cNvSpPr txBox="1"/>
          <p:nvPr/>
        </p:nvSpPr>
        <p:spPr>
          <a:xfrm>
            <a:off x="1816189" y="2267733"/>
            <a:ext cx="7730484" cy="646331"/>
          </a:xfrm>
          <a:prstGeom prst="rect">
            <a:avLst/>
          </a:prstGeom>
          <a:noFill/>
        </p:spPr>
        <p:txBody>
          <a:bodyPr wrap="square">
            <a:spAutoFit/>
          </a:bodyPr>
          <a:lstStyle/>
          <a:p>
            <a:pPr marL="342900" indent="-342900">
              <a:buFont typeface="Arial" panose="020B0604020202020204" pitchFamily="34" charset="0"/>
              <a:buChar char="•"/>
            </a:pPr>
            <a:r>
              <a:rPr lang="en-US" b="1" dirty="0">
                <a:latin typeface="Arial" panose="020B0604020202020204" pitchFamily="34" charset="0"/>
                <a:cs typeface="Arial" panose="020B0604020202020204" pitchFamily="34" charset="0"/>
              </a:rPr>
              <a:t>Task/activity-based DSM </a:t>
            </a:r>
            <a:r>
              <a:rPr lang="en-US" dirty="0">
                <a:latin typeface="Arial" panose="020B0604020202020204" pitchFamily="34" charset="0"/>
                <a:cs typeface="Arial" panose="020B0604020202020204" pitchFamily="34" charset="0"/>
              </a:rPr>
              <a:t>analyzes relations among tasks or activities such as project scheduling and process modeling.</a:t>
            </a:r>
          </a:p>
        </p:txBody>
      </p:sp>
      <p:sp>
        <p:nvSpPr>
          <p:cNvPr id="8" name="Rectangle 7">
            <a:extLst>
              <a:ext uri="{FF2B5EF4-FFF2-40B4-BE49-F238E27FC236}">
                <a16:creationId xmlns:a16="http://schemas.microsoft.com/office/drawing/2014/main" id="{8161A678-0BFA-4D5B-9079-3247F2C30A09}"/>
              </a:ext>
            </a:extLst>
          </p:cNvPr>
          <p:cNvSpPr/>
          <p:nvPr/>
        </p:nvSpPr>
        <p:spPr>
          <a:xfrm>
            <a:off x="1889013" y="4459040"/>
            <a:ext cx="8664337" cy="923330"/>
          </a:xfrm>
          <a:prstGeom prst="rect">
            <a:avLst/>
          </a:prstGeom>
        </p:spPr>
        <p:txBody>
          <a:bodyPr wrap="square">
            <a:spAutoFit/>
          </a:bodyPr>
          <a:lstStyle/>
          <a:p>
            <a:pPr marL="342900" indent="-342900">
              <a:buFont typeface="Arial" panose="020B0604020202020204" pitchFamily="34" charset="0"/>
              <a:buChar char="•"/>
            </a:pPr>
            <a:r>
              <a:rPr lang="en-US" b="1" dirty="0">
                <a:latin typeface="Arial" panose="020B0604020202020204" pitchFamily="34" charset="0"/>
                <a:cs typeface="Arial" panose="020B0604020202020204" pitchFamily="34" charset="0"/>
              </a:rPr>
              <a:t>Parameter-based DSM </a:t>
            </a:r>
            <a:r>
              <a:rPr lang="en-US" dirty="0">
                <a:latin typeface="Arial" panose="020B0604020202020204" pitchFamily="34" charset="0"/>
                <a:cs typeface="Arial" panose="020B0604020202020204" pitchFamily="34" charset="0"/>
              </a:rPr>
              <a:t>analyzes relationships among a set of design parameters in complex system architecture. Building and analyzing a parameter-based DSM is similar to activity-based DSM.</a:t>
            </a:r>
          </a:p>
        </p:txBody>
      </p:sp>
      <p:sp>
        <p:nvSpPr>
          <p:cNvPr id="12" name="Rectangle 11">
            <a:extLst>
              <a:ext uri="{FF2B5EF4-FFF2-40B4-BE49-F238E27FC236}">
                <a16:creationId xmlns:a16="http://schemas.microsoft.com/office/drawing/2014/main" id="{A18F6372-6EFF-4ECF-B772-82716EE63041}"/>
              </a:ext>
            </a:extLst>
          </p:cNvPr>
          <p:cNvSpPr/>
          <p:nvPr/>
        </p:nvSpPr>
        <p:spPr>
          <a:xfrm>
            <a:off x="2179690" y="3544352"/>
            <a:ext cx="4041491"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Parameter-Based</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DSM</a:t>
            </a:r>
          </a:p>
        </p:txBody>
      </p:sp>
      <p:pic>
        <p:nvPicPr>
          <p:cNvPr id="10" name="Picture 9">
            <a:extLst>
              <a:ext uri="{FF2B5EF4-FFF2-40B4-BE49-F238E27FC236}">
                <a16:creationId xmlns:a16="http://schemas.microsoft.com/office/drawing/2014/main" id="{FE363C1F-4380-4D7B-A45D-29A9F253438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187230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9D1AC-254F-4180-B59A-837011F56834}"/>
              </a:ext>
            </a:extLst>
          </p:cNvPr>
          <p:cNvSpPr/>
          <p:nvPr/>
        </p:nvSpPr>
        <p:spPr>
          <a:xfrm>
            <a:off x="1976155" y="1019558"/>
            <a:ext cx="3922869"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Design Dependencies</a:t>
            </a:r>
          </a:p>
        </p:txBody>
      </p:sp>
      <p:sp>
        <p:nvSpPr>
          <p:cNvPr id="3" name="Rectangle 2">
            <a:extLst>
              <a:ext uri="{FF2B5EF4-FFF2-40B4-BE49-F238E27FC236}">
                <a16:creationId xmlns:a16="http://schemas.microsoft.com/office/drawing/2014/main" id="{D5242566-B27A-4D66-A675-2D97571551EF}"/>
              </a:ext>
            </a:extLst>
          </p:cNvPr>
          <p:cNvSpPr/>
          <p:nvPr/>
        </p:nvSpPr>
        <p:spPr>
          <a:xfrm>
            <a:off x="1980924" y="1625435"/>
            <a:ext cx="7836199"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Design Structure matrix shows design dependencies where the information flow between activities is visualized. The figure shows three general dependencies among elements in a system.</a:t>
            </a:r>
          </a:p>
        </p:txBody>
      </p:sp>
      <p:pic>
        <p:nvPicPr>
          <p:cNvPr id="6" name="Picture 5">
            <a:extLst>
              <a:ext uri="{FF2B5EF4-FFF2-40B4-BE49-F238E27FC236}">
                <a16:creationId xmlns:a16="http://schemas.microsoft.com/office/drawing/2014/main" id="{F4CE000D-7F46-4FE5-ACD7-015B2A041FE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20519" y="2745324"/>
            <a:ext cx="6150962" cy="3537227"/>
          </a:xfrm>
          <a:prstGeom prst="rect">
            <a:avLst/>
          </a:prstGeom>
        </p:spPr>
      </p:pic>
      <p:pic>
        <p:nvPicPr>
          <p:cNvPr id="10" name="Picture 9">
            <a:extLst>
              <a:ext uri="{FF2B5EF4-FFF2-40B4-BE49-F238E27FC236}">
                <a16:creationId xmlns:a16="http://schemas.microsoft.com/office/drawing/2014/main" id="{A6E4E58F-DFCF-4CD0-8198-72459F3E077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284541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TotalTime>
  <Words>3355</Words>
  <Application>Microsoft Office PowerPoint</Application>
  <PresentationFormat>Widescreen</PresentationFormat>
  <Paragraphs>238</Paragraphs>
  <Slides>40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Calibri Light</vt:lpstr>
      <vt:lpstr>Courier New</vt:lpstr>
      <vt:lpstr>LMRoman10-Bold</vt:lpstr>
      <vt:lpstr>LMRoman10-BoldItalic</vt:lpstr>
      <vt:lpstr>LMRoman10-Regular</vt:lpstr>
      <vt:lpstr>LMSans10-Bold</vt:lpstr>
      <vt:lpstr>LMSans10-Regular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atila ertas</cp:lastModifiedBy>
  <cp:revision>35</cp:revision>
  <dcterms:created xsi:type="dcterms:W3CDTF">2020-10-22T15:00:20Z</dcterms:created>
  <dcterms:modified xsi:type="dcterms:W3CDTF">2021-11-08T18:35:23Z</dcterms:modified>
</cp:coreProperties>
</file>