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8" r:id="rId4"/>
    <p:sldId id="258" r:id="rId5"/>
    <p:sldId id="259" r:id="rId6"/>
    <p:sldId id="260" r:id="rId7"/>
    <p:sldId id="264" r:id="rId8"/>
    <p:sldId id="262" r:id="rId9"/>
    <p:sldId id="265" r:id="rId10"/>
    <p:sldId id="266" r:id="rId11"/>
    <p:sldId id="267" r:id="rId12"/>
    <p:sldId id="268" r:id="rId13"/>
    <p:sldId id="269" r:id="rId14"/>
    <p:sldId id="28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8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11/8/2021</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11/8/2021</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7B30AC-8810-4964-BB46-C86129C793A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84922" y="208344"/>
            <a:ext cx="8707999" cy="6782764"/>
          </a:xfrm>
          <a:prstGeom prst="rect">
            <a:avLst/>
          </a:prstGeom>
        </p:spPr>
      </p:pic>
      <p:pic>
        <p:nvPicPr>
          <p:cNvPr id="12" name="Picture 11">
            <a:extLst>
              <a:ext uri="{FF2B5EF4-FFF2-40B4-BE49-F238E27FC236}">
                <a16:creationId xmlns:a16="http://schemas.microsoft.com/office/drawing/2014/main" id="{BC897847-675E-4D76-A315-8A1BC9D12EF9}"/>
              </a:ext>
            </a:extLst>
          </p:cNvPr>
          <p:cNvPicPr>
            <a:picLocks noChangeAspect="1"/>
          </p:cNvPicPr>
          <p:nvPr/>
        </p:nvPicPr>
        <p:blipFill>
          <a:blip r:embed="rId3"/>
          <a:stretch>
            <a:fillRect/>
          </a:stretch>
        </p:blipFill>
        <p:spPr>
          <a:xfrm>
            <a:off x="4838174" y="1463213"/>
            <a:ext cx="6601493" cy="4303889"/>
          </a:xfrm>
          <a:prstGeom prst="rect">
            <a:avLst/>
          </a:prstGeom>
        </p:spPr>
      </p:pic>
      <p:pic>
        <p:nvPicPr>
          <p:cNvPr id="13" name="Picture 12">
            <a:extLst>
              <a:ext uri="{FF2B5EF4-FFF2-40B4-BE49-F238E27FC236}">
                <a16:creationId xmlns:a16="http://schemas.microsoft.com/office/drawing/2014/main" id="{67ABFA36-AE6A-4EE0-BD0F-DCAC27C888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4" name="TextBox 8">
            <a:extLst>
              <a:ext uri="{FF2B5EF4-FFF2-40B4-BE49-F238E27FC236}">
                <a16:creationId xmlns:a16="http://schemas.microsoft.com/office/drawing/2014/main" id="{33ADF3A0-6659-464F-B0E2-48FBEBA975D1}"/>
              </a:ext>
            </a:extLst>
          </p:cNvPr>
          <p:cNvSpPr txBox="1"/>
          <p:nvPr/>
        </p:nvSpPr>
        <p:spPr>
          <a:xfrm>
            <a:off x="219940" y="2521059"/>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B2291B5-7C29-4EEF-9B89-8471BB86FFE6}"/>
              </a:ext>
            </a:extLst>
          </p:cNvPr>
          <p:cNvSpPr txBox="1"/>
          <p:nvPr/>
        </p:nvSpPr>
        <p:spPr>
          <a:xfrm>
            <a:off x="292870" y="1896371"/>
            <a:ext cx="4331085" cy="3416320"/>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The final reachability matrix in Figure 4.6 shows the </a:t>
            </a:r>
            <a:r>
              <a:rPr lang="en-US" i="1" dirty="0">
                <a:latin typeface="Arial" panose="020B0604020202020204" pitchFamily="34" charset="0"/>
                <a:cs typeface="Arial" panose="020B0604020202020204" pitchFamily="34" charset="0"/>
              </a:rPr>
              <a:t>driving power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dependence</a:t>
            </a:r>
            <a:r>
              <a:rPr lang="en-US" dirty="0">
                <a:latin typeface="Arial" panose="020B0604020202020204" pitchFamily="34" charset="0"/>
                <a:cs typeface="Arial" panose="020B0604020202020204" pitchFamily="34" charset="0"/>
              </a:rPr>
              <a:t> of factors. The summation of ones in the corresponding rows gives the driving power and the summation of ones in the corresponding columns gives the dependence. Figure 4.6 is the final form of the relationships of all the factors involved with the problem under consideration. Calculated driving power and dependence in Figure 4.6 will be used for MICMAC analysis.</a:t>
            </a:r>
          </a:p>
        </p:txBody>
      </p:sp>
      <p:pic>
        <p:nvPicPr>
          <p:cNvPr id="4" name="Picture 3">
            <a:extLst>
              <a:ext uri="{FF2B5EF4-FFF2-40B4-BE49-F238E27FC236}">
                <a16:creationId xmlns:a16="http://schemas.microsoft.com/office/drawing/2014/main" id="{FCFFE5B6-82E4-444A-8D45-3F8DCE3D17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39467" y="2141986"/>
            <a:ext cx="6626370" cy="3387008"/>
          </a:xfrm>
          <a:prstGeom prst="rect">
            <a:avLst/>
          </a:prstGeom>
        </p:spPr>
      </p:pic>
      <p:sp>
        <p:nvSpPr>
          <p:cNvPr id="13" name="TextBox 12">
            <a:extLst>
              <a:ext uri="{FF2B5EF4-FFF2-40B4-BE49-F238E27FC236}">
                <a16:creationId xmlns:a16="http://schemas.microsoft.com/office/drawing/2014/main" id="{FA4C651A-1F0E-4A65-83ED-F12C6A822E42}"/>
              </a:ext>
            </a:extLst>
          </p:cNvPr>
          <p:cNvSpPr txBox="1"/>
          <p:nvPr/>
        </p:nvSpPr>
        <p:spPr>
          <a:xfrm>
            <a:off x="6096000" y="5774356"/>
            <a:ext cx="4035552"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4.6</a:t>
            </a:r>
            <a:r>
              <a:rPr lang="en-US" dirty="0">
                <a:latin typeface="Times New Roman" panose="02020603050405020304" pitchFamily="18" charset="0"/>
                <a:cs typeface="Times New Roman" panose="02020603050405020304" pitchFamily="18" charset="0"/>
              </a:rPr>
              <a:t>: Final reachability matrix.</a:t>
            </a:r>
          </a:p>
        </p:txBody>
      </p:sp>
      <p:pic>
        <p:nvPicPr>
          <p:cNvPr id="10" name="Picture 9">
            <a:extLst>
              <a:ext uri="{FF2B5EF4-FFF2-40B4-BE49-F238E27FC236}">
                <a16:creationId xmlns:a16="http://schemas.microsoft.com/office/drawing/2014/main" id="{52FA8224-6418-4069-8D85-221034C0A70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2" name="TextBox 11">
            <a:extLst>
              <a:ext uri="{FF2B5EF4-FFF2-40B4-BE49-F238E27FC236}">
                <a16:creationId xmlns:a16="http://schemas.microsoft.com/office/drawing/2014/main" id="{4529DB3A-A287-408D-9690-BB804C096FD9}"/>
              </a:ext>
            </a:extLst>
          </p:cNvPr>
          <p:cNvSpPr txBox="1"/>
          <p:nvPr/>
        </p:nvSpPr>
        <p:spPr>
          <a:xfrm>
            <a:off x="3173852" y="556707"/>
            <a:ext cx="6957700"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STEP 5: Final Reachability Matrix</a:t>
            </a:r>
          </a:p>
        </p:txBody>
      </p:sp>
    </p:spTree>
    <p:extLst>
      <p:ext uri="{BB962C8B-B14F-4D97-AF65-F5344CB8AC3E}">
        <p14:creationId xmlns:p14="http://schemas.microsoft.com/office/powerpoint/2010/main" val="3379272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BB1D7-EABD-4010-B5BB-215DA7E08B1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1019558"/>
            <a:ext cx="5191498" cy="4849207"/>
          </a:xfrm>
          <a:prstGeom prst="rect">
            <a:avLst/>
          </a:prstGeom>
        </p:spPr>
      </p:pic>
      <p:sp>
        <p:nvSpPr>
          <p:cNvPr id="12" name="TextBox 11">
            <a:extLst>
              <a:ext uri="{FF2B5EF4-FFF2-40B4-BE49-F238E27FC236}">
                <a16:creationId xmlns:a16="http://schemas.microsoft.com/office/drawing/2014/main" id="{DB4219D9-DF1F-4B76-B0A0-4D23281AD94B}"/>
              </a:ext>
            </a:extLst>
          </p:cNvPr>
          <p:cNvSpPr txBox="1"/>
          <p:nvPr/>
        </p:nvSpPr>
        <p:spPr>
          <a:xfrm>
            <a:off x="6938395" y="6031175"/>
            <a:ext cx="3291840"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4.7: </a:t>
            </a:r>
            <a:r>
              <a:rPr lang="en-US" dirty="0">
                <a:latin typeface="Times New Roman" panose="02020603050405020304" pitchFamily="18" charset="0"/>
                <a:cs typeface="Times New Roman" panose="02020603050405020304" pitchFamily="18" charset="0"/>
              </a:rPr>
              <a:t>Identifying level 1</a:t>
            </a:r>
          </a:p>
        </p:txBody>
      </p:sp>
      <p:sp>
        <p:nvSpPr>
          <p:cNvPr id="14" name="TextBox 13">
            <a:extLst>
              <a:ext uri="{FF2B5EF4-FFF2-40B4-BE49-F238E27FC236}">
                <a16:creationId xmlns:a16="http://schemas.microsoft.com/office/drawing/2014/main" id="{56CFD90C-3CB7-4DA3-B9A5-2638A1C08AF4}"/>
              </a:ext>
            </a:extLst>
          </p:cNvPr>
          <p:cNvSpPr txBox="1"/>
          <p:nvPr/>
        </p:nvSpPr>
        <p:spPr>
          <a:xfrm>
            <a:off x="373141" y="2209538"/>
            <a:ext cx="5191498" cy="2862322"/>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When the factors of the intersection and reachability sets are the same, then that factor will be identified as the top-level group (level I group) in the ISM hierarchy. Once the top-level factors are identified, they are deleted from the set to identify the next level. As seen from Tables 4.1 through 4. 4, this iteration process is repeated until all the levels are identified. These levels will be used to build the digraph and ISM model.</a:t>
            </a:r>
          </a:p>
        </p:txBody>
      </p:sp>
      <p:sp>
        <p:nvSpPr>
          <p:cNvPr id="13" name="TextBox 12">
            <a:extLst>
              <a:ext uri="{FF2B5EF4-FFF2-40B4-BE49-F238E27FC236}">
                <a16:creationId xmlns:a16="http://schemas.microsoft.com/office/drawing/2014/main" id="{4863D12A-251F-45A5-9554-5AA7ABC23D65}"/>
              </a:ext>
            </a:extLst>
          </p:cNvPr>
          <p:cNvSpPr txBox="1"/>
          <p:nvPr/>
        </p:nvSpPr>
        <p:spPr>
          <a:xfrm>
            <a:off x="3889443" y="242049"/>
            <a:ext cx="6097904"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STEP 6: Level Partition</a:t>
            </a:r>
          </a:p>
        </p:txBody>
      </p:sp>
      <p:pic>
        <p:nvPicPr>
          <p:cNvPr id="15" name="Picture 14">
            <a:extLst>
              <a:ext uri="{FF2B5EF4-FFF2-40B4-BE49-F238E27FC236}">
                <a16:creationId xmlns:a16="http://schemas.microsoft.com/office/drawing/2014/main" id="{C49A6BE3-F207-4A0E-A0D3-A263D19A8C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156834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E7CF5B-D9F8-4D2D-9ED5-2EE402EAE9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8564" y="1465811"/>
            <a:ext cx="9786755" cy="4853284"/>
          </a:xfrm>
          <a:prstGeom prst="rect">
            <a:avLst/>
          </a:prstGeom>
        </p:spPr>
      </p:pic>
      <p:pic>
        <p:nvPicPr>
          <p:cNvPr id="7" name="Picture 6">
            <a:extLst>
              <a:ext uri="{FF2B5EF4-FFF2-40B4-BE49-F238E27FC236}">
                <a16:creationId xmlns:a16="http://schemas.microsoft.com/office/drawing/2014/main" id="{ADA38FE0-4682-4C12-A8F9-6470CF6742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110753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2E22FC-6125-48ED-BBAF-3746EDE23BE7}"/>
              </a:ext>
            </a:extLst>
          </p:cNvPr>
          <p:cNvSpPr txBox="1"/>
          <p:nvPr/>
        </p:nvSpPr>
        <p:spPr>
          <a:xfrm>
            <a:off x="3924001" y="449186"/>
            <a:ext cx="6709587"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STEP 7: Formation of Digraph</a:t>
            </a:r>
          </a:p>
        </p:txBody>
      </p:sp>
      <p:pic>
        <p:nvPicPr>
          <p:cNvPr id="4" name="Picture 3">
            <a:extLst>
              <a:ext uri="{FF2B5EF4-FFF2-40B4-BE49-F238E27FC236}">
                <a16:creationId xmlns:a16="http://schemas.microsoft.com/office/drawing/2014/main" id="{503B82CF-1710-42AF-8A60-5A86992F53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88460" y="1806267"/>
            <a:ext cx="7815079" cy="4017772"/>
          </a:xfrm>
          <a:prstGeom prst="rect">
            <a:avLst/>
          </a:prstGeom>
        </p:spPr>
      </p:pic>
      <p:sp>
        <p:nvSpPr>
          <p:cNvPr id="11" name="TextBox 10">
            <a:extLst>
              <a:ext uri="{FF2B5EF4-FFF2-40B4-BE49-F238E27FC236}">
                <a16:creationId xmlns:a16="http://schemas.microsoft.com/office/drawing/2014/main" id="{71CFFB60-3956-414E-9559-B9AEBC03E708}"/>
              </a:ext>
            </a:extLst>
          </p:cNvPr>
          <p:cNvSpPr txBox="1"/>
          <p:nvPr/>
        </p:nvSpPr>
        <p:spPr>
          <a:xfrm>
            <a:off x="2414016" y="6082354"/>
            <a:ext cx="2535936"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4.8</a:t>
            </a:r>
            <a:r>
              <a:rPr lang="en-US" dirty="0">
                <a:latin typeface="Times New Roman" panose="02020603050405020304" pitchFamily="18" charset="0"/>
                <a:cs typeface="Times New Roman" panose="02020603050405020304" pitchFamily="18" charset="0"/>
              </a:rPr>
              <a:t>: Digraph.</a:t>
            </a:r>
          </a:p>
        </p:txBody>
      </p:sp>
      <p:pic>
        <p:nvPicPr>
          <p:cNvPr id="10" name="Picture 9">
            <a:extLst>
              <a:ext uri="{FF2B5EF4-FFF2-40B4-BE49-F238E27FC236}">
                <a16:creationId xmlns:a16="http://schemas.microsoft.com/office/drawing/2014/main" id="{635968EF-C85D-4BAC-8193-E44C75482B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83581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02E22FC-6125-48ED-BBAF-3746EDE23BE7}"/>
              </a:ext>
            </a:extLst>
          </p:cNvPr>
          <p:cNvSpPr txBox="1"/>
          <p:nvPr/>
        </p:nvSpPr>
        <p:spPr>
          <a:xfrm>
            <a:off x="1392382" y="2208538"/>
            <a:ext cx="9927659" cy="1569660"/>
          </a:xfrm>
          <a:prstGeom prst="rect">
            <a:avLst/>
          </a:prstGeom>
          <a:noFill/>
        </p:spPr>
        <p:txBody>
          <a:bodyPr wrap="square">
            <a:spAutoFit/>
          </a:bodyPr>
          <a:lstStyle/>
          <a:p>
            <a:pPr algn="just"/>
            <a:r>
              <a:rPr lang="en-US" sz="3200" dirty="0">
                <a:latin typeface="Arial" panose="020B0604020202020204" pitchFamily="34" charset="0"/>
                <a:cs typeface="Arial" panose="020B0604020202020204" pitchFamily="34" charset="0"/>
              </a:rPr>
              <a:t>STEP 8: If there is any conceptual inconsistency, go back to Steps 1 and 2 to re-iterate the problem – carefully check the relationships among the factors.</a:t>
            </a:r>
          </a:p>
        </p:txBody>
      </p:sp>
      <p:pic>
        <p:nvPicPr>
          <p:cNvPr id="10" name="Picture 9">
            <a:extLst>
              <a:ext uri="{FF2B5EF4-FFF2-40B4-BE49-F238E27FC236}">
                <a16:creationId xmlns:a16="http://schemas.microsoft.com/office/drawing/2014/main" id="{635968EF-C85D-4BAC-8193-E44C75482B9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3534230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A653FAF-2DD8-4E46-9AA1-224BFD4CC5A0}"/>
              </a:ext>
            </a:extLst>
          </p:cNvPr>
          <p:cNvSpPr txBox="1"/>
          <p:nvPr/>
        </p:nvSpPr>
        <p:spPr>
          <a:xfrm>
            <a:off x="3743740" y="593929"/>
            <a:ext cx="6096000"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STEP 9-10 MICMAC Analysis</a:t>
            </a:r>
          </a:p>
        </p:txBody>
      </p:sp>
      <p:pic>
        <p:nvPicPr>
          <p:cNvPr id="3" name="Picture 2">
            <a:extLst>
              <a:ext uri="{FF2B5EF4-FFF2-40B4-BE49-F238E27FC236}">
                <a16:creationId xmlns:a16="http://schemas.microsoft.com/office/drawing/2014/main" id="{893E8804-5DAB-479A-80E9-BD4E17478D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03419" y="1659081"/>
            <a:ext cx="7936321" cy="4020215"/>
          </a:xfrm>
          <a:prstGeom prst="rect">
            <a:avLst/>
          </a:prstGeom>
        </p:spPr>
      </p:pic>
      <p:sp>
        <p:nvSpPr>
          <p:cNvPr id="13" name="TextBox 12">
            <a:extLst>
              <a:ext uri="{FF2B5EF4-FFF2-40B4-BE49-F238E27FC236}">
                <a16:creationId xmlns:a16="http://schemas.microsoft.com/office/drawing/2014/main" id="{D10C7964-CA4F-4171-8895-EE5E567FF9C6}"/>
              </a:ext>
            </a:extLst>
          </p:cNvPr>
          <p:cNvSpPr txBox="1"/>
          <p:nvPr/>
        </p:nvSpPr>
        <p:spPr>
          <a:xfrm>
            <a:off x="6889276" y="6026882"/>
            <a:ext cx="3353471"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4.9: </a:t>
            </a:r>
            <a:r>
              <a:rPr lang="en-US" dirty="0">
                <a:latin typeface="Times New Roman" panose="02020603050405020304" pitchFamily="18" charset="0"/>
                <a:cs typeface="Times New Roman" panose="02020603050405020304" pitchFamily="18" charset="0"/>
              </a:rPr>
              <a:t>MICMAC analysis.</a:t>
            </a:r>
          </a:p>
        </p:txBody>
      </p:sp>
      <p:pic>
        <p:nvPicPr>
          <p:cNvPr id="11" name="Picture 10">
            <a:extLst>
              <a:ext uri="{FF2B5EF4-FFF2-40B4-BE49-F238E27FC236}">
                <a16:creationId xmlns:a16="http://schemas.microsoft.com/office/drawing/2014/main" id="{89E9FB69-E232-45A8-B5A3-CAADF576E0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3233478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94702B-D152-4F37-AD52-1CA5EB562A36}"/>
              </a:ext>
            </a:extLst>
          </p:cNvPr>
          <p:cNvSpPr txBox="1"/>
          <p:nvPr/>
        </p:nvSpPr>
        <p:spPr>
          <a:xfrm>
            <a:off x="683015" y="2018334"/>
            <a:ext cx="5412985" cy="3272691"/>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Example 4.1 </a:t>
            </a:r>
          </a:p>
          <a:p>
            <a:endParaRPr lang="en-US" sz="2400" b="1" dirty="0">
              <a:latin typeface="Arial" panose="020B0604020202020204" pitchFamily="34" charset="0"/>
              <a:cs typeface="Arial" panose="020B0604020202020204" pitchFamily="34" charset="0"/>
            </a:endParaRPr>
          </a:p>
          <a:p>
            <a:pPr>
              <a:lnSpc>
                <a:spcPct val="150000"/>
              </a:lnSpc>
            </a:pPr>
            <a:r>
              <a:rPr lang="en-US" dirty="0">
                <a:latin typeface="Arial" panose="020B0604020202020204" pitchFamily="34" charset="0"/>
                <a:cs typeface="Arial" panose="020B0604020202020204" pitchFamily="34" charset="0"/>
              </a:rPr>
              <a:t>Figure 4.10 shows the relationships of five elements of a system. Develop:</a:t>
            </a:r>
          </a:p>
          <a:p>
            <a:pPr>
              <a:lnSpc>
                <a:spcPct val="150000"/>
              </a:lnSpc>
            </a:pPr>
            <a:r>
              <a:rPr lang="en-US" dirty="0">
                <a:latin typeface="Arial" panose="020B0604020202020204" pitchFamily="34" charset="0"/>
                <a:cs typeface="Arial" panose="020B0604020202020204" pitchFamily="34" charset="0"/>
              </a:rPr>
              <a:t>(a) the adjacency matrix;</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 the final reachability matrix;</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 the level partition;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 the digraph.</a:t>
            </a:r>
          </a:p>
        </p:txBody>
      </p:sp>
      <p:pic>
        <p:nvPicPr>
          <p:cNvPr id="4" name="Picture 3">
            <a:extLst>
              <a:ext uri="{FF2B5EF4-FFF2-40B4-BE49-F238E27FC236}">
                <a16:creationId xmlns:a16="http://schemas.microsoft.com/office/drawing/2014/main" id="{7DCED3CB-F7C6-4DC6-8929-93E3A660F90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86146" y="1584883"/>
            <a:ext cx="3662584" cy="3767405"/>
          </a:xfrm>
          <a:prstGeom prst="rect">
            <a:avLst/>
          </a:prstGeom>
        </p:spPr>
      </p:pic>
      <p:sp>
        <p:nvSpPr>
          <p:cNvPr id="14" name="TextBox 13">
            <a:extLst>
              <a:ext uri="{FF2B5EF4-FFF2-40B4-BE49-F238E27FC236}">
                <a16:creationId xmlns:a16="http://schemas.microsoft.com/office/drawing/2014/main" id="{8EF354F6-9A73-417F-B65E-71F995089BB5}"/>
              </a:ext>
            </a:extLst>
          </p:cNvPr>
          <p:cNvSpPr txBox="1"/>
          <p:nvPr/>
        </p:nvSpPr>
        <p:spPr>
          <a:xfrm>
            <a:off x="6303266" y="5619268"/>
            <a:ext cx="4708737"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4.10: </a:t>
            </a:r>
            <a:r>
              <a:rPr lang="en-US" dirty="0">
                <a:latin typeface="Times New Roman" panose="02020603050405020304" pitchFamily="18" charset="0"/>
                <a:cs typeface="Times New Roman" panose="02020603050405020304" pitchFamily="18" charset="0"/>
              </a:rPr>
              <a:t>Structural self-interaction matrix.</a:t>
            </a:r>
          </a:p>
        </p:txBody>
      </p:sp>
      <p:pic>
        <p:nvPicPr>
          <p:cNvPr id="10" name="Picture 9">
            <a:extLst>
              <a:ext uri="{FF2B5EF4-FFF2-40B4-BE49-F238E27FC236}">
                <a16:creationId xmlns:a16="http://schemas.microsoft.com/office/drawing/2014/main" id="{7DE32BD3-58D6-4842-A774-BD908BD8986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2051887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1AD4E13-8AA0-4B65-892E-5F0C2DC78E0A}"/>
              </a:ext>
            </a:extLst>
          </p:cNvPr>
          <p:cNvSpPr txBox="1"/>
          <p:nvPr/>
        </p:nvSpPr>
        <p:spPr>
          <a:xfrm>
            <a:off x="487680" y="1804339"/>
            <a:ext cx="6096000" cy="1287532"/>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(a) The adjacency matrix shown in Figure 4.11 is obtained   by transforming SSIM into a binary matrix by substituting V, A, X, and O by 1 and 0.</a:t>
            </a:r>
          </a:p>
        </p:txBody>
      </p:sp>
      <p:pic>
        <p:nvPicPr>
          <p:cNvPr id="3" name="Picture 2">
            <a:extLst>
              <a:ext uri="{FF2B5EF4-FFF2-40B4-BE49-F238E27FC236}">
                <a16:creationId xmlns:a16="http://schemas.microsoft.com/office/drawing/2014/main" id="{344E57CA-0AB0-4546-A312-E0223B2266D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18482" y="2001202"/>
            <a:ext cx="4397544" cy="2582989"/>
          </a:xfrm>
          <a:prstGeom prst="rect">
            <a:avLst/>
          </a:prstGeom>
        </p:spPr>
      </p:pic>
      <p:sp>
        <p:nvSpPr>
          <p:cNvPr id="13" name="TextBox 12">
            <a:extLst>
              <a:ext uri="{FF2B5EF4-FFF2-40B4-BE49-F238E27FC236}">
                <a16:creationId xmlns:a16="http://schemas.microsoft.com/office/drawing/2014/main" id="{2CFB4D5F-CD62-4020-A1C3-C9BBB7A4FCD3}"/>
              </a:ext>
            </a:extLst>
          </p:cNvPr>
          <p:cNvSpPr txBox="1"/>
          <p:nvPr/>
        </p:nvSpPr>
        <p:spPr>
          <a:xfrm>
            <a:off x="7709438" y="4816343"/>
            <a:ext cx="3302565"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4.11</a:t>
            </a:r>
            <a:r>
              <a:rPr lang="en-US" dirty="0">
                <a:latin typeface="Times New Roman" panose="02020603050405020304" pitchFamily="18" charset="0"/>
                <a:cs typeface="Times New Roman" panose="02020603050405020304" pitchFamily="18" charset="0"/>
              </a:rPr>
              <a:t>: Adjacency matrix.</a:t>
            </a:r>
          </a:p>
        </p:txBody>
      </p:sp>
      <p:pic>
        <p:nvPicPr>
          <p:cNvPr id="11" name="Picture 10">
            <a:extLst>
              <a:ext uri="{FF2B5EF4-FFF2-40B4-BE49-F238E27FC236}">
                <a16:creationId xmlns:a16="http://schemas.microsoft.com/office/drawing/2014/main" id="{24D15EB0-3374-48A1-A9F6-FF56F93539B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2657734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4B5DF0F-842F-4B06-A9E5-A386AC27A547}"/>
              </a:ext>
            </a:extLst>
          </p:cNvPr>
          <p:cNvSpPr txBox="1"/>
          <p:nvPr/>
        </p:nvSpPr>
        <p:spPr>
          <a:xfrm>
            <a:off x="361711" y="1621459"/>
            <a:ext cx="6096000" cy="2118529"/>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(b) Final Reachability matrix with transitivity is shown in Figure 4.12. As shown in this figure, the summation of ones in the corresponding rows gives the driving power of 15 and the summation of ones in the corresponding columns gives the dependence of 15.</a:t>
            </a:r>
          </a:p>
        </p:txBody>
      </p:sp>
      <p:pic>
        <p:nvPicPr>
          <p:cNvPr id="4" name="Picture 3">
            <a:extLst>
              <a:ext uri="{FF2B5EF4-FFF2-40B4-BE49-F238E27FC236}">
                <a16:creationId xmlns:a16="http://schemas.microsoft.com/office/drawing/2014/main" id="{7B29BB9A-66A0-4BC2-9557-D3F1B38604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83382" y="1621459"/>
            <a:ext cx="4955715" cy="2771225"/>
          </a:xfrm>
          <a:prstGeom prst="rect">
            <a:avLst/>
          </a:prstGeom>
        </p:spPr>
      </p:pic>
      <p:sp>
        <p:nvSpPr>
          <p:cNvPr id="14" name="TextBox 13">
            <a:extLst>
              <a:ext uri="{FF2B5EF4-FFF2-40B4-BE49-F238E27FC236}">
                <a16:creationId xmlns:a16="http://schemas.microsoft.com/office/drawing/2014/main" id="{72DCCB13-1487-4033-B4F0-1601AA5C41A6}"/>
              </a:ext>
            </a:extLst>
          </p:cNvPr>
          <p:cNvSpPr txBox="1"/>
          <p:nvPr/>
        </p:nvSpPr>
        <p:spPr>
          <a:xfrm>
            <a:off x="6774822" y="4905571"/>
            <a:ext cx="5584055"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4.12: </a:t>
            </a:r>
            <a:r>
              <a:rPr lang="en-US" dirty="0">
                <a:latin typeface="Times New Roman" panose="02020603050405020304" pitchFamily="18" charset="0"/>
                <a:cs typeface="Times New Roman" panose="02020603050405020304" pitchFamily="18" charset="0"/>
              </a:rPr>
              <a:t>Final reachability matrix with transitivity.</a:t>
            </a:r>
          </a:p>
        </p:txBody>
      </p:sp>
      <p:pic>
        <p:nvPicPr>
          <p:cNvPr id="10" name="Picture 9">
            <a:extLst>
              <a:ext uri="{FF2B5EF4-FFF2-40B4-BE49-F238E27FC236}">
                <a16:creationId xmlns:a16="http://schemas.microsoft.com/office/drawing/2014/main" id="{0CAF356A-3944-49EA-917D-01F01A999D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1368879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8DE30BC-1B2B-4827-9B0C-B5459C4046DD}"/>
              </a:ext>
            </a:extLst>
          </p:cNvPr>
          <p:cNvSpPr txBox="1"/>
          <p:nvPr/>
        </p:nvSpPr>
        <p:spPr>
          <a:xfrm>
            <a:off x="2110095" y="1623333"/>
            <a:ext cx="7658937" cy="456535"/>
          </a:xfrm>
          <a:prstGeom prst="rect">
            <a:avLst/>
          </a:prstGeom>
          <a:noFill/>
        </p:spPr>
        <p:txBody>
          <a:bodyPr wrap="square">
            <a:spAutoFit/>
          </a:bodyPr>
          <a:lstStyle/>
          <a:p>
            <a:pPr>
              <a:lnSpc>
                <a:spcPct val="150000"/>
              </a:lnSpc>
            </a:pPr>
            <a:r>
              <a:rPr lang="en-US" dirty="0">
                <a:latin typeface="Arial" panose="020B0604020202020204" pitchFamily="34" charset="0"/>
                <a:cs typeface="Arial" panose="020B0604020202020204" pitchFamily="34" charset="0"/>
              </a:rPr>
              <a:t>(c) The final reachability matrix is used to develop the level partition. </a:t>
            </a:r>
          </a:p>
        </p:txBody>
      </p:sp>
      <p:pic>
        <p:nvPicPr>
          <p:cNvPr id="8" name="Picture 7">
            <a:extLst>
              <a:ext uri="{FF2B5EF4-FFF2-40B4-BE49-F238E27FC236}">
                <a16:creationId xmlns:a16="http://schemas.microsoft.com/office/drawing/2014/main" id="{8907C8B2-C899-4B3C-B69E-DF57BD349FA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22772" y="2597938"/>
            <a:ext cx="7840549" cy="3313684"/>
          </a:xfrm>
          <a:prstGeom prst="rect">
            <a:avLst/>
          </a:prstGeom>
        </p:spPr>
      </p:pic>
      <p:pic>
        <p:nvPicPr>
          <p:cNvPr id="11" name="Picture 10">
            <a:extLst>
              <a:ext uri="{FF2B5EF4-FFF2-40B4-BE49-F238E27FC236}">
                <a16:creationId xmlns:a16="http://schemas.microsoft.com/office/drawing/2014/main" id="{695BF6B8-746A-430A-B0A6-208A2BD21A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45672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048D52D-CFAB-4FC6-B80A-A7CBD544FD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8" name="Picture 7">
            <a:extLst>
              <a:ext uri="{FF2B5EF4-FFF2-40B4-BE49-F238E27FC236}">
                <a16:creationId xmlns:a16="http://schemas.microsoft.com/office/drawing/2014/main" id="{BE8AF6F0-D0CB-4501-8059-24A5C6AEB3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2783" y="152400"/>
            <a:ext cx="10863450" cy="6705600"/>
          </a:xfrm>
          <a:prstGeom prst="rect">
            <a:avLst/>
          </a:prstGeom>
        </p:spPr>
      </p:pic>
      <p:sp>
        <p:nvSpPr>
          <p:cNvPr id="9" name="TextBox 7">
            <a:extLst>
              <a:ext uri="{FF2B5EF4-FFF2-40B4-BE49-F238E27FC236}">
                <a16:creationId xmlns:a16="http://schemas.microsoft.com/office/drawing/2014/main" id="{E4FBDE9E-C63F-41A7-BD04-A5DC6DA55481}"/>
              </a:ext>
            </a:extLst>
          </p:cNvPr>
          <p:cNvSpPr txBox="1"/>
          <p:nvPr/>
        </p:nvSpPr>
        <p:spPr>
          <a:xfrm>
            <a:off x="2442968" y="2770062"/>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10" name="Picture 9">
            <a:extLst>
              <a:ext uri="{FF2B5EF4-FFF2-40B4-BE49-F238E27FC236}">
                <a16:creationId xmlns:a16="http://schemas.microsoft.com/office/drawing/2014/main" id="{3AD2983E-E121-489A-B0C6-0E04ADBEDF10}"/>
              </a:ext>
            </a:extLst>
          </p:cNvPr>
          <p:cNvPicPr/>
          <p:nvPr/>
        </p:nvPicPr>
        <p:blipFill>
          <a:blip r:embed="rId4"/>
          <a:stretch>
            <a:fillRect/>
          </a:stretch>
        </p:blipFill>
        <p:spPr>
          <a:xfrm>
            <a:off x="2567027" y="2283468"/>
            <a:ext cx="1358767" cy="507179"/>
          </a:xfrm>
          <a:prstGeom prst="rect">
            <a:avLst/>
          </a:prstGeom>
        </p:spPr>
      </p:pic>
    </p:spTree>
    <p:extLst>
      <p:ext uri="{BB962C8B-B14F-4D97-AF65-F5344CB8AC3E}">
        <p14:creationId xmlns:p14="http://schemas.microsoft.com/office/powerpoint/2010/main" val="280753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CBDFD77-16F2-4DB1-A6C1-B2E7FEA2541D}"/>
              </a:ext>
            </a:extLst>
          </p:cNvPr>
          <p:cNvSpPr txBox="1"/>
          <p:nvPr/>
        </p:nvSpPr>
        <p:spPr>
          <a:xfrm>
            <a:off x="1183512" y="1584130"/>
            <a:ext cx="9818163"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 As shown in Figure 4.13, the initial digraph can be developed by using an adjacency matrix. </a:t>
            </a:r>
          </a:p>
        </p:txBody>
      </p:sp>
      <p:pic>
        <p:nvPicPr>
          <p:cNvPr id="3" name="Picture 2">
            <a:extLst>
              <a:ext uri="{FF2B5EF4-FFF2-40B4-BE49-F238E27FC236}">
                <a16:creationId xmlns:a16="http://schemas.microsoft.com/office/drawing/2014/main" id="{806F320E-8E32-41BF-987E-81425AECD4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91328" y="2383200"/>
            <a:ext cx="7795622" cy="2762884"/>
          </a:xfrm>
          <a:prstGeom prst="rect">
            <a:avLst/>
          </a:prstGeom>
        </p:spPr>
      </p:pic>
      <p:sp>
        <p:nvSpPr>
          <p:cNvPr id="12" name="TextBox 11">
            <a:extLst>
              <a:ext uri="{FF2B5EF4-FFF2-40B4-BE49-F238E27FC236}">
                <a16:creationId xmlns:a16="http://schemas.microsoft.com/office/drawing/2014/main" id="{F6931CA8-568A-4B24-B31E-3E5803E00546}"/>
              </a:ext>
            </a:extLst>
          </p:cNvPr>
          <p:cNvSpPr txBox="1"/>
          <p:nvPr/>
        </p:nvSpPr>
        <p:spPr>
          <a:xfrm>
            <a:off x="3048000" y="5575822"/>
            <a:ext cx="4718304"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4.13</a:t>
            </a:r>
            <a:r>
              <a:rPr lang="en-US" dirty="0">
                <a:latin typeface="Times New Roman" panose="02020603050405020304" pitchFamily="18" charset="0"/>
                <a:cs typeface="Times New Roman" panose="02020603050405020304" pitchFamily="18" charset="0"/>
              </a:rPr>
              <a:t>: Digraph through adjacency matrix.</a:t>
            </a:r>
          </a:p>
        </p:txBody>
      </p:sp>
      <p:pic>
        <p:nvPicPr>
          <p:cNvPr id="10" name="Picture 9">
            <a:extLst>
              <a:ext uri="{FF2B5EF4-FFF2-40B4-BE49-F238E27FC236}">
                <a16:creationId xmlns:a16="http://schemas.microsoft.com/office/drawing/2014/main" id="{48758817-77B9-4149-A2E7-A8C5831B06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2275204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34EAA85-05F7-4D4F-BD1F-FE60A90B7C6A}"/>
              </a:ext>
            </a:extLst>
          </p:cNvPr>
          <p:cNvSpPr txBox="1"/>
          <p:nvPr/>
        </p:nvSpPr>
        <p:spPr>
          <a:xfrm>
            <a:off x="796693" y="2244060"/>
            <a:ext cx="5978129" cy="236988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EXAMPLE 4.2</a:t>
            </a:r>
          </a:p>
          <a:p>
            <a:endParaRPr lang="en-US" sz="24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Figure 4.14 shows the relationships of eight elements of a system. Develop:</a:t>
            </a:r>
          </a:p>
          <a:p>
            <a:r>
              <a:rPr lang="en-US" sz="2000" dirty="0">
                <a:latin typeface="Arial" panose="020B0604020202020204" pitchFamily="34" charset="0"/>
                <a:cs typeface="Arial" panose="020B0604020202020204" pitchFamily="34" charset="0"/>
              </a:rPr>
              <a:t>(a) the adjacency matrix;</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(b) the final reachability matrix;</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 the digraph.</a:t>
            </a:r>
          </a:p>
        </p:txBody>
      </p:sp>
      <p:pic>
        <p:nvPicPr>
          <p:cNvPr id="4" name="Picture 3">
            <a:extLst>
              <a:ext uri="{FF2B5EF4-FFF2-40B4-BE49-F238E27FC236}">
                <a16:creationId xmlns:a16="http://schemas.microsoft.com/office/drawing/2014/main" id="{B5EFFFFF-EC84-4F96-9A1C-F8D4D15CAE70}"/>
              </a:ext>
            </a:extLst>
          </p:cNvPr>
          <p:cNvPicPr>
            <a:picLocks noChangeAspect="1"/>
          </p:cNvPicPr>
          <p:nvPr/>
        </p:nvPicPr>
        <p:blipFill>
          <a:blip r:embed="rId2">
            <a:clrChange>
              <a:clrFrom>
                <a:srgbClr val="FFFFFF"/>
              </a:clrFrom>
              <a:clrTo>
                <a:srgbClr val="FFFFFF">
                  <a:alpha val="0"/>
                </a:srgbClr>
              </a:clrTo>
            </a:clrChange>
            <a:alphaModFix/>
          </a:blip>
          <a:stretch>
            <a:fillRect/>
          </a:stretch>
        </p:blipFill>
        <p:spPr>
          <a:xfrm>
            <a:off x="6984489" y="1883757"/>
            <a:ext cx="3695703" cy="3603126"/>
          </a:xfrm>
          <a:prstGeom prst="rect">
            <a:avLst/>
          </a:prstGeom>
        </p:spPr>
      </p:pic>
      <p:sp>
        <p:nvSpPr>
          <p:cNvPr id="13" name="TextBox 12">
            <a:extLst>
              <a:ext uri="{FF2B5EF4-FFF2-40B4-BE49-F238E27FC236}">
                <a16:creationId xmlns:a16="http://schemas.microsoft.com/office/drawing/2014/main" id="{6C1B6BD1-B2A1-4A29-99F2-44FC950E217E}"/>
              </a:ext>
            </a:extLst>
          </p:cNvPr>
          <p:cNvSpPr txBox="1"/>
          <p:nvPr/>
        </p:nvSpPr>
        <p:spPr>
          <a:xfrm>
            <a:off x="6774822" y="5716493"/>
            <a:ext cx="4773827"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4.14: </a:t>
            </a:r>
            <a:r>
              <a:rPr lang="en-US" dirty="0">
                <a:latin typeface="Times New Roman" panose="02020603050405020304" pitchFamily="18" charset="0"/>
                <a:cs typeface="Times New Roman" panose="02020603050405020304" pitchFamily="18" charset="0"/>
              </a:rPr>
              <a:t>Structural self-interaction matrix.</a:t>
            </a:r>
          </a:p>
        </p:txBody>
      </p:sp>
      <p:pic>
        <p:nvPicPr>
          <p:cNvPr id="11" name="Picture 10">
            <a:extLst>
              <a:ext uri="{FF2B5EF4-FFF2-40B4-BE49-F238E27FC236}">
                <a16:creationId xmlns:a16="http://schemas.microsoft.com/office/drawing/2014/main" id="{64BE9D00-4DF4-480A-A6EB-8AA1B0D364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189886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EDCA4A7-85F4-4C1F-8550-FC40B8204424}"/>
              </a:ext>
            </a:extLst>
          </p:cNvPr>
          <p:cNvSpPr txBox="1"/>
          <p:nvPr/>
        </p:nvSpPr>
        <p:spPr>
          <a:xfrm>
            <a:off x="410385" y="2658403"/>
            <a:ext cx="6081855"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 The adjacency matrix shown in Figure 4.15 is obtained by transforming SSIM into a binary matrix by substituting V, A, X, and O by 1 and 0.</a:t>
            </a:r>
          </a:p>
        </p:txBody>
      </p:sp>
      <p:pic>
        <p:nvPicPr>
          <p:cNvPr id="3" name="Picture 2">
            <a:extLst>
              <a:ext uri="{FF2B5EF4-FFF2-40B4-BE49-F238E27FC236}">
                <a16:creationId xmlns:a16="http://schemas.microsoft.com/office/drawing/2014/main" id="{CB028C66-8461-4814-9408-9AEB74C68B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17794" y="1584883"/>
            <a:ext cx="4814241" cy="3198695"/>
          </a:xfrm>
          <a:prstGeom prst="rect">
            <a:avLst/>
          </a:prstGeom>
        </p:spPr>
      </p:pic>
      <p:sp>
        <p:nvSpPr>
          <p:cNvPr id="14" name="TextBox 13">
            <a:extLst>
              <a:ext uri="{FF2B5EF4-FFF2-40B4-BE49-F238E27FC236}">
                <a16:creationId xmlns:a16="http://schemas.microsoft.com/office/drawing/2014/main" id="{21691C26-FA6C-43EA-A693-A84BD8F3EDB9}"/>
              </a:ext>
            </a:extLst>
          </p:cNvPr>
          <p:cNvSpPr txBox="1"/>
          <p:nvPr/>
        </p:nvSpPr>
        <p:spPr>
          <a:xfrm>
            <a:off x="7941841" y="4903785"/>
            <a:ext cx="3401568"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4.15</a:t>
            </a:r>
            <a:r>
              <a:rPr lang="en-US" dirty="0">
                <a:latin typeface="Times New Roman" panose="02020603050405020304" pitchFamily="18" charset="0"/>
                <a:cs typeface="Times New Roman" panose="02020603050405020304" pitchFamily="18" charset="0"/>
              </a:rPr>
              <a:t>: Adjacency matrix.</a:t>
            </a:r>
          </a:p>
        </p:txBody>
      </p:sp>
      <p:pic>
        <p:nvPicPr>
          <p:cNvPr id="10" name="Picture 9">
            <a:extLst>
              <a:ext uri="{FF2B5EF4-FFF2-40B4-BE49-F238E27FC236}">
                <a16:creationId xmlns:a16="http://schemas.microsoft.com/office/drawing/2014/main" id="{D57B657A-67DA-45AD-A734-82F0902D38E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3455406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12E84D6-8142-4506-B7C9-8853034DE04E}"/>
              </a:ext>
            </a:extLst>
          </p:cNvPr>
          <p:cNvSpPr txBox="1"/>
          <p:nvPr/>
        </p:nvSpPr>
        <p:spPr>
          <a:xfrm>
            <a:off x="560070" y="2782669"/>
            <a:ext cx="4145280" cy="646331"/>
          </a:xfrm>
          <a:prstGeom prst="rect">
            <a:avLst/>
          </a:prstGeom>
          <a:noFill/>
        </p:spPr>
        <p:txBody>
          <a:bodyPr wrap="square">
            <a:spAutoFit/>
          </a:bodyPr>
          <a:lstStyle/>
          <a:p>
            <a:r>
              <a:rPr lang="en-US" dirty="0"/>
              <a:t>(b) Final Reachability matrix with transitivity is shown in Figure 4.16.</a:t>
            </a:r>
          </a:p>
        </p:txBody>
      </p:sp>
      <p:pic>
        <p:nvPicPr>
          <p:cNvPr id="4" name="Picture 3">
            <a:extLst>
              <a:ext uri="{FF2B5EF4-FFF2-40B4-BE49-F238E27FC236}">
                <a16:creationId xmlns:a16="http://schemas.microsoft.com/office/drawing/2014/main" id="{06291899-BCC2-454A-A4EA-C4EC1D3B252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84288" y="1828878"/>
            <a:ext cx="5515360" cy="3451831"/>
          </a:xfrm>
          <a:prstGeom prst="rect">
            <a:avLst/>
          </a:prstGeom>
        </p:spPr>
      </p:pic>
      <p:sp>
        <p:nvSpPr>
          <p:cNvPr id="13" name="TextBox 12">
            <a:extLst>
              <a:ext uri="{FF2B5EF4-FFF2-40B4-BE49-F238E27FC236}">
                <a16:creationId xmlns:a16="http://schemas.microsoft.com/office/drawing/2014/main" id="{FD55C354-88E1-4249-A744-679A277DFA46}"/>
              </a:ext>
            </a:extLst>
          </p:cNvPr>
          <p:cNvSpPr txBox="1"/>
          <p:nvPr/>
        </p:nvSpPr>
        <p:spPr>
          <a:xfrm>
            <a:off x="5457703" y="5457237"/>
            <a:ext cx="5368529"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4.16</a:t>
            </a:r>
            <a:r>
              <a:rPr lang="en-US" dirty="0">
                <a:latin typeface="Times New Roman" panose="02020603050405020304" pitchFamily="18" charset="0"/>
                <a:cs typeface="Times New Roman" panose="02020603050405020304" pitchFamily="18" charset="0"/>
              </a:rPr>
              <a:t>: Final reachability matrix with transitivity.</a:t>
            </a:r>
          </a:p>
        </p:txBody>
      </p:sp>
      <p:pic>
        <p:nvPicPr>
          <p:cNvPr id="11" name="Picture 10">
            <a:extLst>
              <a:ext uri="{FF2B5EF4-FFF2-40B4-BE49-F238E27FC236}">
                <a16:creationId xmlns:a16="http://schemas.microsoft.com/office/drawing/2014/main" id="{D01EA0C5-E0F6-4468-AF57-49B58CD5BA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2758962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FEB592E-5F60-4A64-81C7-ED904C0BB5AC}"/>
              </a:ext>
            </a:extLst>
          </p:cNvPr>
          <p:cNvSpPr txBox="1"/>
          <p:nvPr/>
        </p:nvSpPr>
        <p:spPr>
          <a:xfrm>
            <a:off x="361711" y="3244334"/>
            <a:ext cx="4100561"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 Digraph is shown in Figure 4.17.</a:t>
            </a:r>
          </a:p>
        </p:txBody>
      </p:sp>
      <p:pic>
        <p:nvPicPr>
          <p:cNvPr id="3" name="Picture 2">
            <a:extLst>
              <a:ext uri="{FF2B5EF4-FFF2-40B4-BE49-F238E27FC236}">
                <a16:creationId xmlns:a16="http://schemas.microsoft.com/office/drawing/2014/main" id="{42571C3A-562E-4062-8DCF-15A6845BA0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62272" y="1397586"/>
            <a:ext cx="6653610" cy="4062828"/>
          </a:xfrm>
          <a:prstGeom prst="rect">
            <a:avLst/>
          </a:prstGeom>
        </p:spPr>
      </p:pic>
      <p:sp>
        <p:nvSpPr>
          <p:cNvPr id="14" name="TextBox 13">
            <a:extLst>
              <a:ext uri="{FF2B5EF4-FFF2-40B4-BE49-F238E27FC236}">
                <a16:creationId xmlns:a16="http://schemas.microsoft.com/office/drawing/2014/main" id="{0BE12C6F-8503-4D10-A14C-69F9ACD96097}"/>
              </a:ext>
            </a:extLst>
          </p:cNvPr>
          <p:cNvSpPr txBox="1"/>
          <p:nvPr/>
        </p:nvSpPr>
        <p:spPr>
          <a:xfrm>
            <a:off x="6525191" y="5716493"/>
            <a:ext cx="2527771"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4.17</a:t>
            </a:r>
            <a:r>
              <a:rPr lang="en-US" dirty="0">
                <a:latin typeface="Times New Roman" panose="02020603050405020304" pitchFamily="18" charset="0"/>
                <a:cs typeface="Times New Roman" panose="02020603050405020304" pitchFamily="18" charset="0"/>
              </a:rPr>
              <a:t>: Digraph.</a:t>
            </a:r>
          </a:p>
        </p:txBody>
      </p:sp>
      <p:pic>
        <p:nvPicPr>
          <p:cNvPr id="10" name="Picture 9">
            <a:extLst>
              <a:ext uri="{FF2B5EF4-FFF2-40B4-BE49-F238E27FC236}">
                <a16:creationId xmlns:a16="http://schemas.microsoft.com/office/drawing/2014/main" id="{74E5BDC8-2FC5-44F4-A77D-70193F658E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8250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4CFB51D-C911-4796-B948-35B632F59AE2}"/>
              </a:ext>
            </a:extLst>
          </p:cNvPr>
          <p:cNvSpPr txBox="1"/>
          <p:nvPr/>
        </p:nvSpPr>
        <p:spPr>
          <a:xfrm>
            <a:off x="900905" y="2222044"/>
            <a:ext cx="4791456" cy="1661993"/>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CASE STUDY 4.1</a:t>
            </a:r>
          </a:p>
          <a:p>
            <a:endParaRPr lang="en-US" sz="24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complexity of Global Refugee Crisis: Needs for Global Transdisciplinary Collaboration.</a:t>
            </a:r>
          </a:p>
        </p:txBody>
      </p:sp>
      <p:pic>
        <p:nvPicPr>
          <p:cNvPr id="4" name="Picture 3">
            <a:extLst>
              <a:ext uri="{FF2B5EF4-FFF2-40B4-BE49-F238E27FC236}">
                <a16:creationId xmlns:a16="http://schemas.microsoft.com/office/drawing/2014/main" id="{4850D950-02B0-4E00-947C-D6022ADB738A}"/>
              </a:ext>
            </a:extLst>
          </p:cNvPr>
          <p:cNvPicPr>
            <a:picLocks noChangeAspect="1"/>
          </p:cNvPicPr>
          <p:nvPr/>
        </p:nvPicPr>
        <p:blipFill>
          <a:blip r:embed="rId2">
            <a:clrChange>
              <a:clrFrom>
                <a:srgbClr val="FFFFFF"/>
              </a:clrFrom>
              <a:clrTo>
                <a:srgbClr val="FFFFFF">
                  <a:alpha val="0"/>
                </a:srgbClr>
              </a:clrTo>
            </a:clrChange>
            <a:alphaModFix/>
          </a:blip>
          <a:stretch>
            <a:fillRect/>
          </a:stretch>
        </p:blipFill>
        <p:spPr>
          <a:xfrm>
            <a:off x="6096000" y="871484"/>
            <a:ext cx="5231897" cy="5115032"/>
          </a:xfrm>
          <a:prstGeom prst="rect">
            <a:avLst/>
          </a:prstGeom>
        </p:spPr>
      </p:pic>
      <p:sp>
        <p:nvSpPr>
          <p:cNvPr id="13" name="TextBox 12">
            <a:extLst>
              <a:ext uri="{FF2B5EF4-FFF2-40B4-BE49-F238E27FC236}">
                <a16:creationId xmlns:a16="http://schemas.microsoft.com/office/drawing/2014/main" id="{62FFBB42-95D6-48A3-9C3E-1D1D0EA05AB8}"/>
              </a:ext>
            </a:extLst>
          </p:cNvPr>
          <p:cNvSpPr txBox="1"/>
          <p:nvPr/>
        </p:nvSpPr>
        <p:spPr>
          <a:xfrm>
            <a:off x="5692361" y="6190226"/>
            <a:ext cx="5319642"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4.18: </a:t>
            </a:r>
            <a:r>
              <a:rPr lang="en-US" dirty="0">
                <a:latin typeface="Times New Roman" panose="02020603050405020304" pitchFamily="18" charset="0"/>
                <a:cs typeface="Times New Roman" panose="02020603050405020304" pitchFamily="18" charset="0"/>
              </a:rPr>
              <a:t>Structural Self-Interaction Matrix (SSIM).</a:t>
            </a:r>
          </a:p>
        </p:txBody>
      </p:sp>
      <p:pic>
        <p:nvPicPr>
          <p:cNvPr id="11" name="Picture 10">
            <a:extLst>
              <a:ext uri="{FF2B5EF4-FFF2-40B4-BE49-F238E27FC236}">
                <a16:creationId xmlns:a16="http://schemas.microsoft.com/office/drawing/2014/main" id="{03CFC5F8-941F-4AB2-A39E-6038285D15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118845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263A7-F141-4E5A-8548-4F7A240CC57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80126" y="1557720"/>
            <a:ext cx="6856481" cy="3169799"/>
          </a:xfrm>
          <a:prstGeom prst="rect">
            <a:avLst/>
          </a:prstGeom>
        </p:spPr>
      </p:pic>
      <p:sp>
        <p:nvSpPr>
          <p:cNvPr id="11" name="TextBox 10">
            <a:extLst>
              <a:ext uri="{FF2B5EF4-FFF2-40B4-BE49-F238E27FC236}">
                <a16:creationId xmlns:a16="http://schemas.microsoft.com/office/drawing/2014/main" id="{0C46E94D-E21A-4CFC-923B-1FD3C2798054}"/>
              </a:ext>
            </a:extLst>
          </p:cNvPr>
          <p:cNvSpPr txBox="1"/>
          <p:nvPr/>
        </p:nvSpPr>
        <p:spPr>
          <a:xfrm>
            <a:off x="4596384" y="5272601"/>
            <a:ext cx="3243072"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4.19: </a:t>
            </a:r>
            <a:r>
              <a:rPr lang="en-US" dirty="0">
                <a:latin typeface="Times New Roman" panose="02020603050405020304" pitchFamily="18" charset="0"/>
                <a:cs typeface="Times New Roman" panose="02020603050405020304" pitchFamily="18" charset="0"/>
              </a:rPr>
              <a:t>Adjacency matrix.</a:t>
            </a:r>
          </a:p>
        </p:txBody>
      </p:sp>
      <p:pic>
        <p:nvPicPr>
          <p:cNvPr id="8" name="Picture 7">
            <a:extLst>
              <a:ext uri="{FF2B5EF4-FFF2-40B4-BE49-F238E27FC236}">
                <a16:creationId xmlns:a16="http://schemas.microsoft.com/office/drawing/2014/main" id="{FB8E6082-59AD-4D9C-B6AF-C0E24163E3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2896224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C659D-59AF-44C6-BD59-0E59E76B2EB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09311" y="1431235"/>
            <a:ext cx="6569440" cy="3081337"/>
          </a:xfrm>
          <a:prstGeom prst="rect">
            <a:avLst/>
          </a:prstGeom>
        </p:spPr>
      </p:pic>
      <p:sp>
        <p:nvSpPr>
          <p:cNvPr id="10" name="TextBox 9">
            <a:extLst>
              <a:ext uri="{FF2B5EF4-FFF2-40B4-BE49-F238E27FC236}">
                <a16:creationId xmlns:a16="http://schemas.microsoft.com/office/drawing/2014/main" id="{6158E5A3-FCC6-4E3C-999F-169CED513AFB}"/>
              </a:ext>
            </a:extLst>
          </p:cNvPr>
          <p:cNvSpPr txBox="1"/>
          <p:nvPr/>
        </p:nvSpPr>
        <p:spPr>
          <a:xfrm>
            <a:off x="4065790" y="5057433"/>
            <a:ext cx="4783841"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4.20</a:t>
            </a:r>
            <a:r>
              <a:rPr lang="en-US" dirty="0">
                <a:latin typeface="Times New Roman" panose="02020603050405020304" pitchFamily="18" charset="0"/>
                <a:cs typeface="Times New Roman" panose="02020603050405020304" pitchFamily="18" charset="0"/>
              </a:rPr>
              <a:t>: Reachability matrix with transitivity.</a:t>
            </a:r>
          </a:p>
        </p:txBody>
      </p:sp>
      <p:pic>
        <p:nvPicPr>
          <p:cNvPr id="8" name="Picture 7">
            <a:extLst>
              <a:ext uri="{FF2B5EF4-FFF2-40B4-BE49-F238E27FC236}">
                <a16:creationId xmlns:a16="http://schemas.microsoft.com/office/drawing/2014/main" id="{BA8A9FD5-C575-4560-8D8B-2B3FFDC07D7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97064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C5F786-1E13-41EB-BEE8-57A29A938A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75678" y="1311533"/>
            <a:ext cx="7440644" cy="3818671"/>
          </a:xfrm>
          <a:prstGeom prst="rect">
            <a:avLst/>
          </a:prstGeom>
        </p:spPr>
      </p:pic>
      <p:sp>
        <p:nvSpPr>
          <p:cNvPr id="11" name="TextBox 10">
            <a:extLst>
              <a:ext uri="{FF2B5EF4-FFF2-40B4-BE49-F238E27FC236}">
                <a16:creationId xmlns:a16="http://schemas.microsoft.com/office/drawing/2014/main" id="{C7E23263-380B-4527-A60D-ADDEEB80B842}"/>
              </a:ext>
            </a:extLst>
          </p:cNvPr>
          <p:cNvSpPr txBox="1"/>
          <p:nvPr/>
        </p:nvSpPr>
        <p:spPr>
          <a:xfrm>
            <a:off x="3962400" y="5557897"/>
            <a:ext cx="3864864"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4.21: </a:t>
            </a:r>
            <a:r>
              <a:rPr lang="en-US" dirty="0">
                <a:latin typeface="Times New Roman" panose="02020603050405020304" pitchFamily="18" charset="0"/>
                <a:cs typeface="Times New Roman" panose="02020603050405020304" pitchFamily="18" charset="0"/>
              </a:rPr>
              <a:t>Final reachability matrix.</a:t>
            </a:r>
          </a:p>
        </p:txBody>
      </p:sp>
      <p:pic>
        <p:nvPicPr>
          <p:cNvPr id="8" name="Picture 7">
            <a:extLst>
              <a:ext uri="{FF2B5EF4-FFF2-40B4-BE49-F238E27FC236}">
                <a16:creationId xmlns:a16="http://schemas.microsoft.com/office/drawing/2014/main" id="{A9197CA4-7E0D-4477-A5AE-81D75A32957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3072229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C3402-E814-406E-A52B-9911631824FA}"/>
              </a:ext>
            </a:extLst>
          </p:cNvPr>
          <p:cNvPicPr>
            <a:picLocks noChangeAspect="1"/>
          </p:cNvPicPr>
          <p:nvPr/>
        </p:nvPicPr>
        <p:blipFill>
          <a:blip r:embed="rId2"/>
          <a:stretch>
            <a:fillRect/>
          </a:stretch>
        </p:blipFill>
        <p:spPr>
          <a:xfrm>
            <a:off x="4496999" y="292736"/>
            <a:ext cx="5195641" cy="6272528"/>
          </a:xfrm>
          <a:prstGeom prst="rect">
            <a:avLst/>
          </a:prstGeom>
        </p:spPr>
      </p:pic>
      <p:pic>
        <p:nvPicPr>
          <p:cNvPr id="7" name="Picture 6">
            <a:extLst>
              <a:ext uri="{FF2B5EF4-FFF2-40B4-BE49-F238E27FC236}">
                <a16:creationId xmlns:a16="http://schemas.microsoft.com/office/drawing/2014/main" id="{54AFAED9-DC28-4466-8C19-B0397CF1C2D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159371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048D52D-CFAB-4FC6-B80A-A7CBD544FD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26" name="Picture 25">
            <a:extLst>
              <a:ext uri="{FF2B5EF4-FFF2-40B4-BE49-F238E27FC236}">
                <a16:creationId xmlns:a16="http://schemas.microsoft.com/office/drawing/2014/main" id="{FB512020-14A1-4C8E-8B51-F5691A3B597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0718" y="688461"/>
            <a:ext cx="11107882" cy="5569528"/>
          </a:xfrm>
          <a:prstGeom prst="rect">
            <a:avLst/>
          </a:prstGeom>
        </p:spPr>
      </p:pic>
      <p:sp>
        <p:nvSpPr>
          <p:cNvPr id="27" name="Rectangle: Rounded Corners 8">
            <a:extLst>
              <a:ext uri="{FF2B5EF4-FFF2-40B4-BE49-F238E27FC236}">
                <a16:creationId xmlns:a16="http://schemas.microsoft.com/office/drawing/2014/main" id="{74E17BE9-9CCF-40FA-B9B6-CF9DC56D07E0}"/>
              </a:ext>
            </a:extLst>
          </p:cNvPr>
          <p:cNvSpPr txBox="1"/>
          <p:nvPr/>
        </p:nvSpPr>
        <p:spPr>
          <a:xfrm>
            <a:off x="2306782" y="1953122"/>
            <a:ext cx="7595755" cy="30402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Transdisciplinarity</a:t>
            </a:r>
            <a:r>
              <a:rPr lang="en-US" sz="2000" kern="1200" dirty="0">
                <a:latin typeface="Arial" panose="020B0604020202020204" pitchFamily="34" charset="0"/>
                <a:cs typeface="Arial" panose="020B0604020202020204" pitchFamily="34" charset="0"/>
              </a:rPr>
              <a:t> is a method of acquiring new knowledge through rethinking current methods and processes, rearranging our fundamental science and engineering knowledge to create innovative technological products and services to confront society’s complex issues. The practical focus of </a:t>
            </a:r>
            <a:r>
              <a:rPr lang="en-US" sz="2000" kern="1200" dirty="0" err="1">
                <a:latin typeface="Arial" panose="020B0604020202020204" pitchFamily="34" charset="0"/>
                <a:cs typeface="Arial" panose="020B0604020202020204" pitchFamily="34" charset="0"/>
              </a:rPr>
              <a:t>transdisciplinarity</a:t>
            </a:r>
            <a:r>
              <a:rPr lang="en-US" sz="2000" kern="1200" dirty="0">
                <a:latin typeface="Arial" panose="020B0604020202020204" pitchFamily="34" charset="0"/>
                <a:cs typeface="Arial" panose="020B0604020202020204" pitchFamily="34" charset="0"/>
              </a:rPr>
              <a:t> is a collaborative process to improve our understanding of complex issues by using collective intelligence through collective experts and multiple resources for designing and implementing solutions to challenging problems by considering the public good.</a:t>
            </a:r>
          </a:p>
        </p:txBody>
      </p:sp>
      <p:sp>
        <p:nvSpPr>
          <p:cNvPr id="28" name="TextBox 27">
            <a:extLst>
              <a:ext uri="{FF2B5EF4-FFF2-40B4-BE49-F238E27FC236}">
                <a16:creationId xmlns:a16="http://schemas.microsoft.com/office/drawing/2014/main" id="{54608EB0-591E-4381-B576-104651FCD9A2}"/>
              </a:ext>
            </a:extLst>
          </p:cNvPr>
          <p:cNvSpPr txBox="1"/>
          <p:nvPr/>
        </p:nvSpPr>
        <p:spPr>
          <a:xfrm>
            <a:off x="3048866" y="391992"/>
            <a:ext cx="6094268" cy="535531"/>
          </a:xfrm>
          <a:prstGeom prst="rect">
            <a:avLst/>
          </a:prstGeom>
          <a:noFill/>
        </p:spPr>
        <p:txBody>
          <a:bodyPr wrap="square">
            <a:spAutoFit/>
          </a:bodyPr>
          <a:lstStyle/>
          <a:p>
            <a:pPr marL="0" lvl="0" indent="0" algn="ctr" defTabSz="1066800">
              <a:lnSpc>
                <a:spcPct val="90000"/>
              </a:lnSpc>
              <a:spcBef>
                <a:spcPct val="0"/>
              </a:spcBef>
              <a:spcAft>
                <a:spcPct val="35000"/>
              </a:spcAft>
              <a:buNone/>
            </a:pPr>
            <a:r>
              <a:rPr lang="en-US" sz="3200" kern="1200" dirty="0" err="1"/>
              <a:t>Transdisciplinarity</a:t>
            </a:r>
            <a:endParaRPr lang="en-US" sz="3200" kern="1200" dirty="0"/>
          </a:p>
        </p:txBody>
      </p:sp>
    </p:spTree>
    <p:extLst>
      <p:ext uri="{BB962C8B-B14F-4D97-AF65-F5344CB8AC3E}">
        <p14:creationId xmlns:p14="http://schemas.microsoft.com/office/powerpoint/2010/main" val="3047215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99C7A-430F-49B7-9C90-8F06092C70B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93129" y="1276275"/>
            <a:ext cx="4130969" cy="5002606"/>
          </a:xfrm>
          <a:prstGeom prst="rect">
            <a:avLst/>
          </a:prstGeom>
        </p:spPr>
      </p:pic>
      <p:sp>
        <p:nvSpPr>
          <p:cNvPr id="10" name="TextBox 9">
            <a:extLst>
              <a:ext uri="{FF2B5EF4-FFF2-40B4-BE49-F238E27FC236}">
                <a16:creationId xmlns:a16="http://schemas.microsoft.com/office/drawing/2014/main" id="{62453009-5BD3-485F-A543-F9B7A0600FDF}"/>
              </a:ext>
            </a:extLst>
          </p:cNvPr>
          <p:cNvSpPr txBox="1"/>
          <p:nvPr/>
        </p:nvSpPr>
        <p:spPr>
          <a:xfrm>
            <a:off x="2741625" y="3763444"/>
            <a:ext cx="2588731"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4.22</a:t>
            </a:r>
            <a:r>
              <a:rPr lang="en-US" dirty="0">
                <a:latin typeface="Times New Roman" panose="02020603050405020304" pitchFamily="18" charset="0"/>
                <a:cs typeface="Times New Roman" panose="02020603050405020304" pitchFamily="18" charset="0"/>
              </a:rPr>
              <a:t>: Digraph.</a:t>
            </a:r>
          </a:p>
        </p:txBody>
      </p:sp>
      <p:pic>
        <p:nvPicPr>
          <p:cNvPr id="8" name="Picture 7">
            <a:extLst>
              <a:ext uri="{FF2B5EF4-FFF2-40B4-BE49-F238E27FC236}">
                <a16:creationId xmlns:a16="http://schemas.microsoft.com/office/drawing/2014/main" id="{E4593A30-66AD-48A0-8F7D-8D238BF4B3A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2883618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47801C0-08CF-4169-885D-947A72B56163}"/>
              </a:ext>
            </a:extLst>
          </p:cNvPr>
          <p:cNvSpPr txBox="1"/>
          <p:nvPr/>
        </p:nvSpPr>
        <p:spPr>
          <a:xfrm>
            <a:off x="5681478" y="5901159"/>
            <a:ext cx="3694176" cy="369332"/>
          </a:xfrm>
          <a:prstGeom prst="rect">
            <a:avLst/>
          </a:prstGeom>
          <a:noFill/>
        </p:spPr>
        <p:txBody>
          <a:bodyPr wrap="square">
            <a:spAutoFit/>
          </a:bodyPr>
          <a:lstStyle/>
          <a:p>
            <a:r>
              <a:rPr lang="en-US" b="1" i="1" dirty="0">
                <a:latin typeface="Times New Roman" panose="02020603050405020304" pitchFamily="18" charset="0"/>
                <a:cs typeface="Times New Roman" panose="02020603050405020304" pitchFamily="18" charset="0"/>
              </a:rPr>
              <a:t>Figure 4.23: </a:t>
            </a:r>
            <a:r>
              <a:rPr lang="en-US" dirty="0">
                <a:latin typeface="Times New Roman" panose="02020603050405020304" pitchFamily="18" charset="0"/>
                <a:cs typeface="Times New Roman" panose="02020603050405020304" pitchFamily="18" charset="0"/>
              </a:rPr>
              <a:t>MICMAC Analysis.</a:t>
            </a:r>
          </a:p>
        </p:txBody>
      </p:sp>
      <p:pic>
        <p:nvPicPr>
          <p:cNvPr id="4" name="Picture 3">
            <a:extLst>
              <a:ext uri="{FF2B5EF4-FFF2-40B4-BE49-F238E27FC236}">
                <a16:creationId xmlns:a16="http://schemas.microsoft.com/office/drawing/2014/main" id="{9974A5A2-1652-4FA2-B5ED-E8F38111E4D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108445" y="1075252"/>
            <a:ext cx="4267209" cy="4547625"/>
          </a:xfrm>
          <a:prstGeom prst="rect">
            <a:avLst/>
          </a:prstGeom>
        </p:spPr>
      </p:pic>
      <p:pic>
        <p:nvPicPr>
          <p:cNvPr id="8" name="Picture 7">
            <a:extLst>
              <a:ext uri="{FF2B5EF4-FFF2-40B4-BE49-F238E27FC236}">
                <a16:creationId xmlns:a16="http://schemas.microsoft.com/office/drawing/2014/main" id="{3FD8666A-B396-46AF-A12E-884EB4E4FAC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20782"/>
            <a:ext cx="3254995" cy="2039116"/>
          </a:xfrm>
          <a:prstGeom prst="rect">
            <a:avLst/>
          </a:prstGeom>
        </p:spPr>
      </p:pic>
    </p:spTree>
    <p:extLst>
      <p:ext uri="{BB962C8B-B14F-4D97-AF65-F5344CB8AC3E}">
        <p14:creationId xmlns:p14="http://schemas.microsoft.com/office/powerpoint/2010/main" val="27665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EE3E816-065F-42DE-8686-E2DA51C6C645}"/>
              </a:ext>
            </a:extLst>
          </p:cNvPr>
          <p:cNvSpPr txBox="1"/>
          <p:nvPr/>
        </p:nvSpPr>
        <p:spPr>
          <a:xfrm>
            <a:off x="4585847" y="6204076"/>
            <a:ext cx="5233959" cy="341632"/>
          </a:xfrm>
          <a:prstGeom prst="rect">
            <a:avLst/>
          </a:prstGeom>
          <a:noFill/>
        </p:spPr>
        <p:txBody>
          <a:bodyPr wrap="square">
            <a:spAutoFit/>
          </a:bodyPr>
          <a:lstStyle/>
          <a:p>
            <a:pPr>
              <a:lnSpc>
                <a:spcPct val="90000"/>
              </a:lnSpc>
              <a:spcBef>
                <a:spcPct val="0"/>
              </a:spcBef>
              <a:spcAft>
                <a:spcPts val="600"/>
              </a:spcAft>
            </a:pPr>
            <a:r>
              <a:rPr lang="en-US" sz="1800" b="1" i="1" dirty="0">
                <a:latin typeface="Times New Roman" panose="02020603050405020304" pitchFamily="18" charset="0"/>
                <a:ea typeface="+mj-ea"/>
                <a:cs typeface="Times New Roman" panose="02020603050405020304" pitchFamily="18" charset="0"/>
              </a:rPr>
              <a:t>Figure 4.1: </a:t>
            </a:r>
            <a:r>
              <a:rPr lang="en-US" sz="1800" dirty="0">
                <a:latin typeface="Times New Roman" panose="02020603050405020304" pitchFamily="18" charset="0"/>
                <a:ea typeface="+mj-ea"/>
                <a:cs typeface="Times New Roman" panose="02020603050405020304" pitchFamily="18" charset="0"/>
              </a:rPr>
              <a:t>Transdisciplinary Research Process</a:t>
            </a:r>
          </a:p>
        </p:txBody>
      </p:sp>
      <p:pic>
        <p:nvPicPr>
          <p:cNvPr id="3" name="Picture 2">
            <a:extLst>
              <a:ext uri="{FF2B5EF4-FFF2-40B4-BE49-F238E27FC236}">
                <a16:creationId xmlns:a16="http://schemas.microsoft.com/office/drawing/2014/main" id="{660E0D54-2821-49C3-BF97-0C6068D89DC4}"/>
              </a:ext>
            </a:extLst>
          </p:cNvPr>
          <p:cNvPicPr>
            <a:picLocks noChangeAspect="1"/>
          </p:cNvPicPr>
          <p:nvPr/>
        </p:nvPicPr>
        <p:blipFill>
          <a:blip r:embed="rId2"/>
          <a:stretch>
            <a:fillRect/>
          </a:stretch>
        </p:blipFill>
        <p:spPr>
          <a:xfrm>
            <a:off x="3619185" y="884701"/>
            <a:ext cx="6419507" cy="5088598"/>
          </a:xfrm>
          <a:prstGeom prst="rect">
            <a:avLst/>
          </a:prstGeom>
        </p:spPr>
      </p:pic>
      <p:pic>
        <p:nvPicPr>
          <p:cNvPr id="8" name="Picture 7">
            <a:extLst>
              <a:ext uri="{FF2B5EF4-FFF2-40B4-BE49-F238E27FC236}">
                <a16:creationId xmlns:a16="http://schemas.microsoft.com/office/drawing/2014/main" id="{5525EA4E-8515-4F95-A0EE-F2221F73A1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594984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7A64074-362C-4079-BE44-3DC8A823C11E}"/>
              </a:ext>
            </a:extLst>
          </p:cNvPr>
          <p:cNvSpPr txBox="1"/>
          <p:nvPr/>
        </p:nvSpPr>
        <p:spPr>
          <a:xfrm>
            <a:off x="5519422" y="6180896"/>
            <a:ext cx="2808187" cy="341632"/>
          </a:xfrm>
          <a:prstGeom prst="rect">
            <a:avLst/>
          </a:prstGeom>
          <a:noFill/>
        </p:spPr>
        <p:txBody>
          <a:bodyPr wrap="square">
            <a:spAutoFit/>
          </a:bodyPr>
          <a:lstStyle/>
          <a:p>
            <a:pPr>
              <a:lnSpc>
                <a:spcPct val="90000"/>
              </a:lnSpc>
              <a:spcBef>
                <a:spcPct val="0"/>
              </a:spcBef>
              <a:spcAft>
                <a:spcPts val="600"/>
              </a:spcAft>
            </a:pPr>
            <a:r>
              <a:rPr lang="en-US" sz="1800" b="1" i="1" dirty="0">
                <a:latin typeface="Times New Roman" panose="02020603050405020304" pitchFamily="18" charset="0"/>
                <a:ea typeface="+mj-ea"/>
                <a:cs typeface="Times New Roman" panose="02020603050405020304" pitchFamily="18" charset="0"/>
              </a:rPr>
              <a:t>Figure 4.2: </a:t>
            </a:r>
            <a:r>
              <a:rPr lang="en-US" sz="1800" dirty="0">
                <a:latin typeface="Times New Roman" panose="02020603050405020304" pitchFamily="18" charset="0"/>
                <a:ea typeface="+mj-ea"/>
                <a:cs typeface="Times New Roman" panose="02020603050405020304" pitchFamily="18" charset="0"/>
              </a:rPr>
              <a:t>ISM process.</a:t>
            </a:r>
          </a:p>
        </p:txBody>
      </p:sp>
      <p:pic>
        <p:nvPicPr>
          <p:cNvPr id="8" name="Picture 7">
            <a:extLst>
              <a:ext uri="{FF2B5EF4-FFF2-40B4-BE49-F238E27FC236}">
                <a16:creationId xmlns:a16="http://schemas.microsoft.com/office/drawing/2014/main" id="{F2B0E85C-1FCA-4247-A4BE-8A5D6C7FD6A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pic>
        <p:nvPicPr>
          <p:cNvPr id="3" name="Picture 2">
            <a:extLst>
              <a:ext uri="{FF2B5EF4-FFF2-40B4-BE49-F238E27FC236}">
                <a16:creationId xmlns:a16="http://schemas.microsoft.com/office/drawing/2014/main" id="{EB8C4357-7183-4572-9039-06C20E9890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45906" y="514350"/>
            <a:ext cx="8549478" cy="5486400"/>
          </a:xfrm>
          <a:prstGeom prst="rect">
            <a:avLst/>
          </a:prstGeom>
        </p:spPr>
      </p:pic>
    </p:spTree>
    <p:extLst>
      <p:ext uri="{BB962C8B-B14F-4D97-AF65-F5344CB8AC3E}">
        <p14:creationId xmlns:p14="http://schemas.microsoft.com/office/powerpoint/2010/main" val="334112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51D879A-2722-4E87-A58E-8E26F4E40B25}"/>
              </a:ext>
            </a:extLst>
          </p:cNvPr>
          <p:cNvSpPr txBox="1"/>
          <p:nvPr/>
        </p:nvSpPr>
        <p:spPr>
          <a:xfrm>
            <a:off x="2330755" y="2128766"/>
            <a:ext cx="8086067" cy="1938992"/>
          </a:xfrm>
          <a:prstGeom prst="rect">
            <a:avLst/>
          </a:prstGeom>
          <a:noFill/>
        </p:spPr>
        <p:txBody>
          <a:bodyPr wrap="square">
            <a:spAutoFit/>
          </a:bodyPr>
          <a:lstStyle/>
          <a:p>
            <a:pPr algn="just">
              <a:lnSpc>
                <a:spcPct val="100000"/>
              </a:lnSpc>
            </a:pPr>
            <a:r>
              <a:rPr lang="en-US" sz="2000" b="0" i="0" u="none" strike="noStrike" baseline="0" dirty="0">
                <a:latin typeface="Arial" panose="020B0604020202020204" pitchFamily="34" charset="0"/>
                <a:cs typeface="Arial" panose="020B0604020202020204" pitchFamily="34" charset="0"/>
              </a:rPr>
              <a:t>ISM approach starts with the development of transdisciplinary (TD) collective intelligence which includes identifying main factors affecting complexity and establishing a contextual relationship between the factors (Step-1) to develop Structural Self-Interaction Matrix (SSIM) (Step-2). This will be accomplished by exercising the Interactive Collective Intelligence Management workshop. </a:t>
            </a:r>
          </a:p>
        </p:txBody>
      </p:sp>
      <p:pic>
        <p:nvPicPr>
          <p:cNvPr id="7" name="Picture 6">
            <a:extLst>
              <a:ext uri="{FF2B5EF4-FFF2-40B4-BE49-F238E27FC236}">
                <a16:creationId xmlns:a16="http://schemas.microsoft.com/office/drawing/2014/main" id="{C46F17C0-9B7E-4321-8860-A36E6A50C8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0" name="TextBox 9">
            <a:extLst>
              <a:ext uri="{FF2B5EF4-FFF2-40B4-BE49-F238E27FC236}">
                <a16:creationId xmlns:a16="http://schemas.microsoft.com/office/drawing/2014/main" id="{C1C88CDA-B52D-4CE7-B193-36F026511147}"/>
              </a:ext>
            </a:extLst>
          </p:cNvPr>
          <p:cNvSpPr txBox="1"/>
          <p:nvPr/>
        </p:nvSpPr>
        <p:spPr>
          <a:xfrm>
            <a:off x="1903419" y="1206779"/>
            <a:ext cx="9114896" cy="584775"/>
          </a:xfrm>
          <a:prstGeom prst="rect">
            <a:avLst/>
          </a:prstGeom>
          <a:noFill/>
        </p:spPr>
        <p:txBody>
          <a:bodyPr wrap="square">
            <a:spAutoFit/>
          </a:bodyPr>
          <a:lstStyle/>
          <a:p>
            <a:pPr algn="ctr"/>
            <a:r>
              <a:rPr lang="en-US" sz="3200" u="none" strike="noStrike" baseline="0" dirty="0">
                <a:latin typeface="Arial" panose="020B0604020202020204" pitchFamily="34" charset="0"/>
                <a:cs typeface="Arial" panose="020B0604020202020204" pitchFamily="34" charset="0"/>
              </a:rPr>
              <a:t>Step 1: Development of TD collective intelligence</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27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CFD3C9-5BD6-4B73-BCE6-E9489F8B0F36}"/>
              </a:ext>
            </a:extLst>
          </p:cNvPr>
          <p:cNvPicPr>
            <a:picLocks noChangeAspect="1"/>
          </p:cNvPicPr>
          <p:nvPr/>
        </p:nvPicPr>
        <p:blipFill>
          <a:blip r:embed="rId2"/>
          <a:stretch>
            <a:fillRect/>
          </a:stretch>
        </p:blipFill>
        <p:spPr>
          <a:xfrm>
            <a:off x="7234049" y="1329632"/>
            <a:ext cx="3913000" cy="4038716"/>
          </a:xfrm>
          <a:prstGeom prst="rect">
            <a:avLst/>
          </a:prstGeom>
        </p:spPr>
      </p:pic>
      <p:sp>
        <p:nvSpPr>
          <p:cNvPr id="10" name="TextBox 9">
            <a:extLst>
              <a:ext uri="{FF2B5EF4-FFF2-40B4-BE49-F238E27FC236}">
                <a16:creationId xmlns:a16="http://schemas.microsoft.com/office/drawing/2014/main" id="{40284744-9239-444B-93BD-EB49C51AF227}"/>
              </a:ext>
            </a:extLst>
          </p:cNvPr>
          <p:cNvSpPr txBox="1"/>
          <p:nvPr/>
        </p:nvSpPr>
        <p:spPr>
          <a:xfrm>
            <a:off x="416592" y="2231236"/>
            <a:ext cx="6181635" cy="2395528"/>
          </a:xfrm>
          <a:prstGeom prst="rect">
            <a:avLst/>
          </a:prstGeom>
          <a:noFill/>
        </p:spPr>
        <p:txBody>
          <a:bodyPr wrap="square">
            <a:spAutoFit/>
          </a:bodyPr>
          <a:lstStyle/>
          <a:p>
            <a:pPr algn="l"/>
            <a:endParaRPr lang="en-US" sz="1800" b="0" i="0" u="none" strike="noStrike" baseline="0" dirty="0">
              <a:latin typeface="LMMathSymbols10-Regular"/>
            </a:endParaRPr>
          </a:p>
          <a:p>
            <a:pPr algn="l">
              <a:lnSpc>
                <a:spcPct val="150000"/>
              </a:lnSpc>
            </a:pPr>
            <a:r>
              <a:rPr lang="en-US" sz="1800" b="0" i="0" u="none" strike="noStrike" baseline="0" dirty="0">
                <a:latin typeface="Arial" panose="020B0604020202020204" pitchFamily="34" charset="0"/>
                <a:cs typeface="Arial" panose="020B0604020202020204" pitchFamily="34" charset="0"/>
              </a:rPr>
              <a:t>• V = for the relation from </a:t>
            </a:r>
            <a:r>
              <a:rPr lang="en-US" sz="1800" b="0" i="0" u="none" strike="noStrike" baseline="0" dirty="0" err="1">
                <a:latin typeface="Arial" panose="020B0604020202020204" pitchFamily="34" charset="0"/>
                <a:cs typeface="Arial" panose="020B0604020202020204" pitchFamily="34" charset="0"/>
              </a:rPr>
              <a:t>i</a:t>
            </a:r>
            <a:r>
              <a:rPr lang="en-US" sz="1800" b="0" i="0" u="none" strike="noStrike" baseline="0" dirty="0">
                <a:latin typeface="Arial" panose="020B0604020202020204" pitchFamily="34" charset="0"/>
                <a:cs typeface="Arial" panose="020B0604020202020204" pitchFamily="34" charset="0"/>
              </a:rPr>
              <a:t> to j but not in both directions;</a:t>
            </a:r>
          </a:p>
          <a:p>
            <a:pPr algn="l">
              <a:lnSpc>
                <a:spcPct val="150000"/>
              </a:lnSpc>
            </a:pPr>
            <a:r>
              <a:rPr lang="en-US" sz="1800" b="0" i="0" u="none" strike="noStrike" baseline="0" dirty="0">
                <a:latin typeface="Arial" panose="020B0604020202020204" pitchFamily="34" charset="0"/>
                <a:cs typeface="Arial" panose="020B0604020202020204" pitchFamily="34" charset="0"/>
              </a:rPr>
              <a:t>• A = for the relation from j to </a:t>
            </a:r>
            <a:r>
              <a:rPr lang="en-US" sz="1800" b="0" i="0" u="none" strike="noStrike" baseline="0" dirty="0" err="1">
                <a:latin typeface="Arial" panose="020B0604020202020204" pitchFamily="34" charset="0"/>
                <a:cs typeface="Arial" panose="020B0604020202020204" pitchFamily="34" charset="0"/>
              </a:rPr>
              <a:t>i</a:t>
            </a:r>
            <a:r>
              <a:rPr lang="en-US" sz="1800" b="0" i="0" u="none" strike="noStrike" baseline="0" dirty="0">
                <a:latin typeface="Arial" panose="020B0604020202020204" pitchFamily="34" charset="0"/>
                <a:cs typeface="Arial" panose="020B0604020202020204" pitchFamily="34" charset="0"/>
              </a:rPr>
              <a:t> but not in both directions;</a:t>
            </a:r>
          </a:p>
          <a:p>
            <a:pPr algn="l">
              <a:lnSpc>
                <a:spcPct val="150000"/>
              </a:lnSpc>
            </a:pPr>
            <a:r>
              <a:rPr lang="en-US" sz="1800" b="0" i="0" u="none" strike="noStrike" baseline="0" dirty="0">
                <a:latin typeface="Arial" panose="020B0604020202020204" pitchFamily="34" charset="0"/>
                <a:cs typeface="Arial" panose="020B0604020202020204" pitchFamily="34" charset="0"/>
              </a:rPr>
              <a:t>• X = for both-direction relations: from </a:t>
            </a:r>
            <a:r>
              <a:rPr lang="en-US" sz="1800" b="0" i="0" u="none" strike="noStrike" baseline="0" dirty="0" err="1">
                <a:latin typeface="Arial" panose="020B0604020202020204" pitchFamily="34" charset="0"/>
                <a:cs typeface="Arial" panose="020B0604020202020204" pitchFamily="34" charset="0"/>
              </a:rPr>
              <a:t>i</a:t>
            </a:r>
            <a:r>
              <a:rPr lang="en-US" sz="1800" b="0" i="0" u="none" strike="noStrike" baseline="0" dirty="0">
                <a:latin typeface="Arial" panose="020B0604020202020204" pitchFamily="34" charset="0"/>
                <a:cs typeface="Arial" panose="020B0604020202020204" pitchFamily="34" charset="0"/>
              </a:rPr>
              <a:t> to j and j to </a:t>
            </a:r>
            <a:r>
              <a:rPr lang="en-US" sz="1800" b="0" i="0" u="none" strike="noStrike" baseline="0" dirty="0" err="1">
                <a:latin typeface="Arial" panose="020B0604020202020204" pitchFamily="34" charset="0"/>
                <a:cs typeface="Arial" panose="020B0604020202020204" pitchFamily="34" charset="0"/>
              </a:rPr>
              <a:t>i</a:t>
            </a:r>
            <a:r>
              <a:rPr lang="en-US" sz="1800" b="0" i="0" u="none" strike="noStrike" baseline="0" dirty="0">
                <a:latin typeface="Arial" panose="020B0604020202020204" pitchFamily="34" charset="0"/>
                <a:cs typeface="Arial" panose="020B0604020202020204" pitchFamily="34" charset="0"/>
              </a:rPr>
              <a:t>; and</a:t>
            </a:r>
          </a:p>
          <a:p>
            <a:pPr algn="l">
              <a:lnSpc>
                <a:spcPct val="150000"/>
              </a:lnSpc>
            </a:pPr>
            <a:r>
              <a:rPr lang="en-US" sz="1800" b="0" i="0" u="none" strike="noStrike" baseline="0" dirty="0">
                <a:latin typeface="Arial" panose="020B0604020202020204" pitchFamily="34" charset="0"/>
                <a:cs typeface="Arial" panose="020B0604020202020204" pitchFamily="34" charset="0"/>
              </a:rPr>
              <a:t>• O= if the relation between the elements does not appear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         to be valid</a:t>
            </a:r>
          </a:p>
        </p:txBody>
      </p:sp>
      <p:sp>
        <p:nvSpPr>
          <p:cNvPr id="12" name="TextBox 11">
            <a:extLst>
              <a:ext uri="{FF2B5EF4-FFF2-40B4-BE49-F238E27FC236}">
                <a16:creationId xmlns:a16="http://schemas.microsoft.com/office/drawing/2014/main" id="{28A8B641-2D24-4106-ACBB-500B552C3386}"/>
              </a:ext>
            </a:extLst>
          </p:cNvPr>
          <p:cNvSpPr txBox="1"/>
          <p:nvPr/>
        </p:nvSpPr>
        <p:spPr>
          <a:xfrm>
            <a:off x="7234049" y="5739366"/>
            <a:ext cx="4183918" cy="307777"/>
          </a:xfrm>
          <a:prstGeom prst="rect">
            <a:avLst/>
          </a:prstGeom>
          <a:noFill/>
        </p:spPr>
        <p:txBody>
          <a:bodyPr wrap="square">
            <a:spAutoFit/>
          </a:bodyPr>
          <a:lstStyle/>
          <a:p>
            <a:r>
              <a:rPr lang="fr-FR" sz="1400" b="1" i="1" u="none" strike="noStrike" baseline="0" dirty="0">
                <a:latin typeface="Times New Roman" panose="02020603050405020304" pitchFamily="18" charset="0"/>
                <a:cs typeface="Times New Roman" panose="02020603050405020304" pitchFamily="18" charset="0"/>
              </a:rPr>
              <a:t>Figure 4.3: </a:t>
            </a:r>
            <a:r>
              <a:rPr lang="fr-FR" sz="1400" b="0" i="0" u="none" strike="noStrike" baseline="0" dirty="0">
                <a:latin typeface="Times New Roman" panose="02020603050405020304" pitchFamily="18" charset="0"/>
                <a:cs typeface="Times New Roman" panose="02020603050405020304" pitchFamily="18" charset="0"/>
              </a:rPr>
              <a:t>Structural self-interaction matrix (SSIM).</a:t>
            </a:r>
            <a:endParaRPr lang="en-US"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A9D3778-EB5E-40EE-84D0-CC4D2A091390}"/>
              </a:ext>
            </a:extLst>
          </p:cNvPr>
          <p:cNvSpPr txBox="1"/>
          <p:nvPr/>
        </p:nvSpPr>
        <p:spPr>
          <a:xfrm>
            <a:off x="2356920" y="568469"/>
            <a:ext cx="9061047" cy="584775"/>
          </a:xfrm>
          <a:prstGeom prst="rect">
            <a:avLst/>
          </a:prstGeom>
          <a:noFill/>
        </p:spPr>
        <p:txBody>
          <a:bodyPr wrap="square">
            <a:spAutoFit/>
          </a:bodyPr>
          <a:lstStyle/>
          <a:p>
            <a:pPr algn="l"/>
            <a:r>
              <a:rPr lang="en-US" sz="3200" u="none" strike="noStrike" baseline="0" dirty="0">
                <a:latin typeface="Arial" panose="020B0604020202020204" pitchFamily="34" charset="0"/>
                <a:cs typeface="Arial" panose="020B0604020202020204" pitchFamily="34" charset="0"/>
              </a:rPr>
              <a:t>Step 2: </a:t>
            </a:r>
            <a:r>
              <a:rPr lang="en-US" sz="3200" dirty="0">
                <a:solidFill>
                  <a:srgbClr val="303030"/>
                </a:solidFill>
                <a:effectLst/>
                <a:latin typeface="Arial" panose="020B0604020202020204" pitchFamily="34" charset="0"/>
              </a:rPr>
              <a:t>Develop Structural </a:t>
            </a:r>
            <a:r>
              <a:rPr lang="en-US" sz="3200" dirty="0">
                <a:solidFill>
                  <a:srgbClr val="303030"/>
                </a:solidFill>
                <a:latin typeface="Arial" panose="020B0604020202020204" pitchFamily="34" charset="0"/>
              </a:rPr>
              <a:t>S</a:t>
            </a:r>
            <a:r>
              <a:rPr lang="en-US" sz="3200" dirty="0">
                <a:solidFill>
                  <a:srgbClr val="303030"/>
                </a:solidFill>
                <a:effectLst/>
                <a:latin typeface="Arial" panose="020B0604020202020204" pitchFamily="34" charset="0"/>
              </a:rPr>
              <a:t>elf-Interaction </a:t>
            </a:r>
            <a:r>
              <a:rPr lang="en-US" sz="3200" dirty="0">
                <a:solidFill>
                  <a:srgbClr val="303030"/>
                </a:solidFill>
                <a:latin typeface="Arial" panose="020B0604020202020204" pitchFamily="34" charset="0"/>
              </a:rPr>
              <a:t>M</a:t>
            </a:r>
            <a:r>
              <a:rPr lang="en-US" sz="3200" dirty="0">
                <a:solidFill>
                  <a:srgbClr val="303030"/>
                </a:solidFill>
                <a:effectLst/>
                <a:latin typeface="Arial" panose="020B0604020202020204" pitchFamily="34" charset="0"/>
              </a:rPr>
              <a:t>atrix</a:t>
            </a:r>
            <a:endParaRPr lang="en-US" sz="3200" dirty="0">
              <a:latin typeface="LMMathSymbols10-Regular"/>
            </a:endParaRPr>
          </a:p>
        </p:txBody>
      </p:sp>
      <p:pic>
        <p:nvPicPr>
          <p:cNvPr id="13" name="Picture 12">
            <a:extLst>
              <a:ext uri="{FF2B5EF4-FFF2-40B4-BE49-F238E27FC236}">
                <a16:creationId xmlns:a16="http://schemas.microsoft.com/office/drawing/2014/main" id="{C919C3C7-B06E-434E-BE42-D96B0972C4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15593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CE1493-198E-46DA-A3A0-2E27AB93DE51}"/>
              </a:ext>
            </a:extLst>
          </p:cNvPr>
          <p:cNvSpPr txBox="1"/>
          <p:nvPr/>
        </p:nvSpPr>
        <p:spPr>
          <a:xfrm>
            <a:off x="234997" y="2380823"/>
            <a:ext cx="6534649" cy="923330"/>
          </a:xfrm>
          <a:prstGeom prst="rect">
            <a:avLst/>
          </a:prstGeom>
          <a:noFill/>
        </p:spPr>
        <p:txBody>
          <a:bodyPr wrap="square">
            <a:spAutoFit/>
          </a:bodyPr>
          <a:lstStyle/>
          <a:p>
            <a:pPr algn="l"/>
            <a:r>
              <a:rPr lang="en-US" b="1" i="1" dirty="0">
                <a:latin typeface="LMRoman10-BoldItalic"/>
              </a:rPr>
              <a:t> </a:t>
            </a:r>
          </a:p>
          <a:p>
            <a:pPr algn="just"/>
            <a:r>
              <a:rPr lang="en-US" sz="1800" b="0" i="0" u="none" strike="noStrike" baseline="0" dirty="0">
                <a:latin typeface="Arial" panose="020B0604020202020204" pitchFamily="34" charset="0"/>
                <a:cs typeface="Arial" panose="020B0604020202020204" pitchFamily="34" charset="0"/>
              </a:rPr>
              <a:t>As shown in Figure 4.4, replace the entries V, A, X,</a:t>
            </a:r>
          </a:p>
          <a:p>
            <a:pPr algn="just"/>
            <a:r>
              <a:rPr lang="en-US" sz="1800" b="0" i="0" u="none" strike="noStrike" baseline="0" dirty="0">
                <a:latin typeface="Arial" panose="020B0604020202020204" pitchFamily="34" charset="0"/>
                <a:cs typeface="Arial" panose="020B0604020202020204" pitchFamily="34" charset="0"/>
              </a:rPr>
              <a:t>and O of the SSIM into 1 and 0 (binary matrix).</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A2932E7-CDF5-4F5D-966C-2FE204E6A5B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46292" y="1578714"/>
            <a:ext cx="5474211" cy="3450877"/>
          </a:xfrm>
          <a:prstGeom prst="rect">
            <a:avLst/>
          </a:prstGeom>
        </p:spPr>
      </p:pic>
      <p:sp>
        <p:nvSpPr>
          <p:cNvPr id="13" name="TextBox 12">
            <a:extLst>
              <a:ext uri="{FF2B5EF4-FFF2-40B4-BE49-F238E27FC236}">
                <a16:creationId xmlns:a16="http://schemas.microsoft.com/office/drawing/2014/main" id="{EC4A9A9A-B3FF-4C71-BC00-8663C58E2AF3}"/>
              </a:ext>
            </a:extLst>
          </p:cNvPr>
          <p:cNvSpPr txBox="1"/>
          <p:nvPr/>
        </p:nvSpPr>
        <p:spPr>
          <a:xfrm>
            <a:off x="7388352" y="5376903"/>
            <a:ext cx="3340608" cy="369332"/>
          </a:xfrm>
          <a:prstGeom prst="rect">
            <a:avLst/>
          </a:prstGeom>
          <a:noFill/>
        </p:spPr>
        <p:txBody>
          <a:bodyPr wrap="square">
            <a:spAutoFit/>
          </a:bodyPr>
          <a:lstStyle/>
          <a:p>
            <a:r>
              <a:rPr lang="en-US" sz="1800" b="1" i="1" u="none" strike="noStrike" baseline="0" dirty="0">
                <a:latin typeface="Times New Roman" panose="02020603050405020304" pitchFamily="18" charset="0"/>
                <a:cs typeface="Times New Roman" panose="02020603050405020304" pitchFamily="18" charset="0"/>
              </a:rPr>
              <a:t>Figure 4.4: </a:t>
            </a:r>
            <a:r>
              <a:rPr lang="en-US" sz="1800" b="0" i="0" u="none" strike="noStrike" baseline="0" dirty="0">
                <a:latin typeface="Times New Roman" panose="02020603050405020304" pitchFamily="18" charset="0"/>
                <a:cs typeface="Times New Roman" panose="02020603050405020304" pitchFamily="18" charset="0"/>
              </a:rPr>
              <a:t>Adjacency matrix.</a:t>
            </a: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AF531EA-0F45-4CE0-BC28-F66D847B63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
        <p:nvSpPr>
          <p:cNvPr id="12" name="TextBox 11">
            <a:extLst>
              <a:ext uri="{FF2B5EF4-FFF2-40B4-BE49-F238E27FC236}">
                <a16:creationId xmlns:a16="http://schemas.microsoft.com/office/drawing/2014/main" id="{85D76062-207B-4B5F-8B77-37428AAD6B7E}"/>
              </a:ext>
            </a:extLst>
          </p:cNvPr>
          <p:cNvSpPr txBox="1"/>
          <p:nvPr/>
        </p:nvSpPr>
        <p:spPr>
          <a:xfrm>
            <a:off x="3422818" y="526990"/>
            <a:ext cx="7134346" cy="584775"/>
          </a:xfrm>
          <a:prstGeom prst="rect">
            <a:avLst/>
          </a:prstGeom>
          <a:noFill/>
        </p:spPr>
        <p:txBody>
          <a:bodyPr wrap="square">
            <a:spAutoFit/>
          </a:bodyPr>
          <a:lstStyle/>
          <a:p>
            <a:pPr algn="l"/>
            <a:r>
              <a:rPr lang="en-US" sz="3200" u="none" strike="noStrike" baseline="0" dirty="0">
                <a:latin typeface="Arial" panose="020B0604020202020204" pitchFamily="34" charset="0"/>
                <a:cs typeface="Arial" panose="020B0604020202020204" pitchFamily="34" charset="0"/>
              </a:rPr>
              <a:t>STEP 3: Develop Adjacency Matrix </a:t>
            </a:r>
          </a:p>
        </p:txBody>
      </p:sp>
    </p:spTree>
    <p:extLst>
      <p:ext uri="{BB962C8B-B14F-4D97-AF65-F5344CB8AC3E}">
        <p14:creationId xmlns:p14="http://schemas.microsoft.com/office/powerpoint/2010/main" val="3319552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67EB09D-DF3E-4B2C-AE4D-2C558602C46F}"/>
              </a:ext>
            </a:extLst>
          </p:cNvPr>
          <p:cNvSpPr txBox="1"/>
          <p:nvPr/>
        </p:nvSpPr>
        <p:spPr>
          <a:xfrm>
            <a:off x="385468" y="2551836"/>
            <a:ext cx="5888474" cy="2031325"/>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Figure 4.5 shows the reachability matrix with transitivity. The reachability matrix is tested for the transitivity rule and is updated until transitivity is confirmed. The transitive rule is “if A has a relationship to B and B has a relationship to C, then A has relationship to C”. Following the transitivity rule reachability matrix, 𝑅𝑡 shown in Figure 4.5 is developed.</a:t>
            </a:r>
          </a:p>
        </p:txBody>
      </p:sp>
      <p:pic>
        <p:nvPicPr>
          <p:cNvPr id="3" name="Picture 2">
            <a:extLst>
              <a:ext uri="{FF2B5EF4-FFF2-40B4-BE49-F238E27FC236}">
                <a16:creationId xmlns:a16="http://schemas.microsoft.com/office/drawing/2014/main" id="{365130D0-1B1B-471A-8C24-9608D019331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949440" y="2039116"/>
            <a:ext cx="4371277" cy="2729133"/>
          </a:xfrm>
          <a:prstGeom prst="rect">
            <a:avLst/>
          </a:prstGeom>
        </p:spPr>
      </p:pic>
      <p:sp>
        <p:nvSpPr>
          <p:cNvPr id="14" name="TextBox 13">
            <a:extLst>
              <a:ext uri="{FF2B5EF4-FFF2-40B4-BE49-F238E27FC236}">
                <a16:creationId xmlns:a16="http://schemas.microsoft.com/office/drawing/2014/main" id="{2160A704-5355-423C-8082-65C6DFE3DD36}"/>
              </a:ext>
            </a:extLst>
          </p:cNvPr>
          <p:cNvSpPr txBox="1"/>
          <p:nvPr/>
        </p:nvSpPr>
        <p:spPr>
          <a:xfrm>
            <a:off x="6949440" y="5015222"/>
            <a:ext cx="6096000" cy="369332"/>
          </a:xfrm>
          <a:prstGeom prst="rect">
            <a:avLst/>
          </a:prstGeom>
          <a:noFill/>
        </p:spPr>
        <p:txBody>
          <a:bodyPr wrap="square">
            <a:spAutoFit/>
          </a:bodyPr>
          <a:lstStyle/>
          <a:p>
            <a:r>
              <a:rPr lang="en-US" sz="1800" b="1" i="1" u="none" strike="noStrike" baseline="0" dirty="0">
                <a:latin typeface="Times New Roman" panose="02020603050405020304" pitchFamily="18" charset="0"/>
                <a:cs typeface="Times New Roman" panose="02020603050405020304" pitchFamily="18" charset="0"/>
              </a:rPr>
              <a:t>Figure 4.5: </a:t>
            </a:r>
            <a:r>
              <a:rPr lang="en-US" sz="1800" b="0" i="0" u="none" strike="noStrike" baseline="0" dirty="0">
                <a:latin typeface="Times New Roman" panose="02020603050405020304" pitchFamily="18" charset="0"/>
                <a:cs typeface="Times New Roman" panose="02020603050405020304" pitchFamily="18" charset="0"/>
              </a:rPr>
              <a:t>Reachability matrix with transitivity.</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DDEE8E3-09A9-4795-B24C-3F4C392C342B}"/>
              </a:ext>
            </a:extLst>
          </p:cNvPr>
          <p:cNvSpPr txBox="1"/>
          <p:nvPr/>
        </p:nvSpPr>
        <p:spPr>
          <a:xfrm>
            <a:off x="2376920" y="594652"/>
            <a:ext cx="8595879" cy="584775"/>
          </a:xfrm>
          <a:prstGeom prst="rect">
            <a:avLst/>
          </a:prstGeom>
          <a:noFill/>
        </p:spPr>
        <p:txBody>
          <a:bodyPr wrap="square">
            <a:spAutoFit/>
          </a:bodyPr>
          <a:lstStyle/>
          <a:p>
            <a:pPr algn="l"/>
            <a:r>
              <a:rPr lang="en-US" sz="3200" u="none" strike="noStrike" baseline="0" dirty="0">
                <a:latin typeface="Arial" panose="020B0604020202020204" pitchFamily="34" charset="0"/>
                <a:cs typeface="Arial" panose="020B0604020202020204" pitchFamily="34" charset="0"/>
              </a:rPr>
              <a:t>STEP 4: Reachability Matrix with Transitivity</a:t>
            </a:r>
            <a:endParaRPr lang="en-US" sz="32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F1796E1-4ACE-4998-BC33-E0B94778ED1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84" y="0"/>
            <a:ext cx="3254995" cy="2039116"/>
          </a:xfrm>
          <a:prstGeom prst="rect">
            <a:avLst/>
          </a:prstGeom>
        </p:spPr>
      </p:pic>
    </p:spTree>
    <p:extLst>
      <p:ext uri="{BB962C8B-B14F-4D97-AF65-F5344CB8AC3E}">
        <p14:creationId xmlns:p14="http://schemas.microsoft.com/office/powerpoint/2010/main" val="2547780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4458</TotalTime>
  <Words>1043</Words>
  <Application>Microsoft Office PowerPoint</Application>
  <PresentationFormat>Widescreen</PresentationFormat>
  <Paragraphs>68</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LMMathSymbols10-Regular</vt:lpstr>
      <vt:lpstr>LMRoman10-BoldItalic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atila ertas</cp:lastModifiedBy>
  <cp:revision>77</cp:revision>
  <dcterms:created xsi:type="dcterms:W3CDTF">2020-10-22T15:00:20Z</dcterms:created>
  <dcterms:modified xsi:type="dcterms:W3CDTF">2021-11-08T18:34:44Z</dcterms:modified>
</cp:coreProperties>
</file>