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57" r:id="rId4"/>
    <p:sldId id="258" r:id="rId5"/>
    <p:sldId id="260"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80" r:id="rId26"/>
    <p:sldId id="279"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9" d="100"/>
          <a:sy n="99" d="100"/>
        </p:scale>
        <p:origin x="80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5C8B-A86A-4886-8888-C9E3E1EC4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6EE59-AAB6-47DB-AC07-C40E6C08BE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C8A541-1323-469E-9D67-E5A13EFFB197}"/>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332736D1-778A-471B-A8F1-F69825A403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6FF9E3-246C-4C19-BDD6-B58CB18FB84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3119215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9A80-01A2-4D55-B9AE-DF6576768C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E2331-0200-4338-A093-E621D987C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088B1-F8FD-4EEC-8CAB-B307C1E6BBFF}"/>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D61E1349-70A6-4767-A6AA-428C96CDD6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1D218C-2259-429D-B1EF-F6712B0F2D8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97421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CC73E-12E2-4C5B-9354-EF96B6804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2DAE-B67B-4E37-B750-E24BF379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F52FF-5094-41D6-BE9A-FF3AED253F44}"/>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55185406-757B-4D5A-B020-F494FD5C64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E5C6C-4ABE-4D47-96E4-B9FEA00C1891}"/>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49973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7A02-7C11-4F80-B066-65ECE5BD8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0E844-C05D-4268-AD8E-0C7D513C8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3EFC8-8682-404E-AC6C-233F99E9B48F}"/>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4AA7ECA2-88A0-477B-9407-DC8509BAE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FD809-F3D7-44E3-8E3B-47CD1CF994B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27710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33EC-8022-4655-BA45-9DF68E614E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35E0E-91D0-4D14-9423-385FBCCC6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19C346-2DDE-4951-B723-24CCCC290F43}"/>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6547F15F-95DC-4E03-8CE7-E8D88E30D8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ACCDAD-AE33-4D72-870C-10BA8AB98E02}"/>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18610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4096-33A9-4C1C-822D-D687B647F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E0ADEB-74F1-47EE-B18D-F56D6967C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A08585-0ECA-4D60-BAF4-CD3A1F4AD3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BEC65-D877-4D4A-8FC2-D4978C8C7F5E}"/>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9EC3FB69-5FBE-4E3A-B324-56AFD65C62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A9B3F4-167A-478A-8CAE-A4E93AAC88B8}"/>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7258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EAA7-3810-44D4-BA14-65216636A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7C5A5-CDC4-4A97-AFE1-F5315C8C9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CE228F-9018-4340-A6BB-89BC1E946D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D18C6-EA22-4104-AEF9-2C8D7E4E6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51895-8563-4CF8-A1BD-9DDB432DD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68045-A557-4B2E-9029-E8AF54DEB686}"/>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8" name="Footer Placeholder 7">
            <a:extLst>
              <a:ext uri="{FF2B5EF4-FFF2-40B4-BE49-F238E27FC236}">
                <a16:creationId xmlns:a16="http://schemas.microsoft.com/office/drawing/2014/main" id="{13FB76D6-6A98-4FBD-B3E6-C4FC33A0D4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78097C-0B5D-4594-80CF-878952DC8FED}"/>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400965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EF8E-B2B2-401E-BB00-98CBDD7DC9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6D5661-D64A-419F-9D9D-0A7888092349}"/>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4" name="Footer Placeholder 3">
            <a:extLst>
              <a:ext uri="{FF2B5EF4-FFF2-40B4-BE49-F238E27FC236}">
                <a16:creationId xmlns:a16="http://schemas.microsoft.com/office/drawing/2014/main" id="{F06B19B2-8179-4CFD-AB79-918AD582635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68614E-6BE4-4E77-9D50-6F92A3585DDE}"/>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78524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BDD57-C964-4F36-9EB4-4E2A46B85726}"/>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3" name="Footer Placeholder 2">
            <a:extLst>
              <a:ext uri="{FF2B5EF4-FFF2-40B4-BE49-F238E27FC236}">
                <a16:creationId xmlns:a16="http://schemas.microsoft.com/office/drawing/2014/main" id="{2DD01583-8F27-4982-9978-1AB0E4DDE5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6B80C-96E7-47F6-95E3-473C649C0A0B}"/>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03150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9610-E2DE-48F3-BB83-C9CAA5DCA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DFA65-90C8-4EAB-9E36-E6954701A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DB02E-1618-44EA-9A9A-DBAA8F421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AC58B-7292-48B3-850C-1F82D35ABA47}"/>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C9BB8B52-60E3-44EC-B13F-E64994BCB6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0189AF-4650-4CD2-862F-6C48D44598A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86841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73BC-427B-42C5-8AF2-42F201FE4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B938E-AE74-49B7-AE83-2512AFAF8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9C4ED7-68E5-48DF-BD6F-BE00542F9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35C18-B252-4DC4-BD8F-3AA883F7AC15}"/>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40932DB8-1CA6-48BA-9D81-221FF5E699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F134D-6284-4B23-82CC-DC439A4A4B0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63240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A73B1-1BBE-4BAA-A261-89AE01218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D10F9-188E-4AB3-9D79-CCDB7975D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7BF7D-9C0C-4E4F-9F56-C5920952F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83849E46-BF82-487E-8AF8-B37B8C84B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78C5C4-1315-4FA2-BA61-0290F487EC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7888E-4DD0-48CF-B957-CC27678BA688}" type="slidenum">
              <a:rPr lang="en-US" smtClean="0"/>
              <a:t>‹#›</a:t>
            </a:fld>
            <a:endParaRPr lang="en-US" dirty="0"/>
          </a:p>
        </p:txBody>
      </p:sp>
    </p:spTree>
    <p:extLst>
      <p:ext uri="{BB962C8B-B14F-4D97-AF65-F5344CB8AC3E}">
        <p14:creationId xmlns:p14="http://schemas.microsoft.com/office/powerpoint/2010/main" val="2284249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18.w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B5D22A5-BC18-4A4C-B047-F76B4734738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64061" y="152400"/>
            <a:ext cx="8707999" cy="6705600"/>
          </a:xfrm>
          <a:prstGeom prst="rect">
            <a:avLst/>
          </a:prstGeom>
        </p:spPr>
      </p:pic>
      <p:pic>
        <p:nvPicPr>
          <p:cNvPr id="11" name="Picture 10">
            <a:extLst>
              <a:ext uri="{FF2B5EF4-FFF2-40B4-BE49-F238E27FC236}">
                <a16:creationId xmlns:a16="http://schemas.microsoft.com/office/drawing/2014/main" id="{A76E931A-A6F8-4E63-979B-D0FB2DAF0E12}"/>
              </a:ext>
            </a:extLst>
          </p:cNvPr>
          <p:cNvPicPr>
            <a:picLocks noChangeAspect="1"/>
          </p:cNvPicPr>
          <p:nvPr/>
        </p:nvPicPr>
        <p:blipFill>
          <a:blip r:embed="rId3"/>
          <a:stretch>
            <a:fillRect/>
          </a:stretch>
        </p:blipFill>
        <p:spPr>
          <a:xfrm>
            <a:off x="4447677" y="1415257"/>
            <a:ext cx="6386227" cy="4145445"/>
          </a:xfrm>
          <a:prstGeom prst="rect">
            <a:avLst/>
          </a:prstGeom>
        </p:spPr>
      </p:pic>
      <p:pic>
        <p:nvPicPr>
          <p:cNvPr id="15" name="Picture 14">
            <a:extLst>
              <a:ext uri="{FF2B5EF4-FFF2-40B4-BE49-F238E27FC236}">
                <a16:creationId xmlns:a16="http://schemas.microsoft.com/office/drawing/2014/main" id="{5497FBF3-D139-433A-9A13-EC1D72F7E2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8" name="TextBox 8">
            <a:extLst>
              <a:ext uri="{FF2B5EF4-FFF2-40B4-BE49-F238E27FC236}">
                <a16:creationId xmlns:a16="http://schemas.microsoft.com/office/drawing/2014/main" id="{52807805-2DA8-4B1E-B8DC-92D40F3B670B}"/>
              </a:ext>
            </a:extLst>
          </p:cNvPr>
          <p:cNvSpPr txBox="1"/>
          <p:nvPr/>
        </p:nvSpPr>
        <p:spPr>
          <a:xfrm>
            <a:off x="332510" y="3010925"/>
            <a:ext cx="3523359" cy="18158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0" i="0" u="none" strike="noStrike" baseline="0" dirty="0">
                <a:latin typeface="Arial" panose="020B0604020202020204" pitchFamily="34" charset="0"/>
                <a:cs typeface="Arial" panose="020B0604020202020204" pitchFamily="34" charset="0"/>
              </a:rPr>
              <a:t>Instructor’s</a:t>
            </a:r>
            <a:br>
              <a:rPr lang="en-US" sz="2800" b="0" i="0" u="none" strike="noStrike" baseline="0" dirty="0">
                <a:latin typeface="Arial" panose="020B0604020202020204" pitchFamily="34" charset="0"/>
                <a:cs typeface="Arial" panose="020B0604020202020204" pitchFamily="34" charset="0"/>
              </a:rPr>
            </a:br>
            <a:r>
              <a:rPr lang="en-US" sz="2800" b="0" i="0" u="none" strike="noStrike" baseline="0" dirty="0">
                <a:latin typeface="Arial" panose="020B0604020202020204" pitchFamily="34" charset="0"/>
                <a:cs typeface="Arial" panose="020B0604020202020204" pitchFamily="34" charset="0"/>
              </a:rPr>
              <a:t>Title &amp; Name</a:t>
            </a:r>
          </a:p>
          <a:p>
            <a:pPr algn="ctr"/>
            <a:endParaRPr lang="en-US" sz="2800" dirty="0">
              <a:latin typeface="Arial" panose="020B0604020202020204" pitchFamily="34" charset="0"/>
              <a:cs typeface="Arial" panose="020B0604020202020204" pitchFamily="34" charset="0"/>
            </a:endParaRPr>
          </a:p>
          <a:p>
            <a:pPr algn="ctr"/>
            <a:r>
              <a:rPr lang="en-US" sz="2800" b="0" i="0" u="none" strike="noStrike" baseline="0" dirty="0">
                <a:latin typeface="Arial" panose="020B0604020202020204" pitchFamily="34" charset="0"/>
                <a:cs typeface="Arial" panose="020B0604020202020204" pitchFamily="34" charset="0"/>
              </a:rPr>
              <a:t>    Course Title….</a:t>
            </a:r>
          </a:p>
        </p:txBody>
      </p:sp>
    </p:spTree>
    <p:extLst>
      <p:ext uri="{BB962C8B-B14F-4D97-AF65-F5344CB8AC3E}">
        <p14:creationId xmlns:p14="http://schemas.microsoft.com/office/powerpoint/2010/main" val="351979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9813E9-393D-4DBB-A66C-502CBA36637E}"/>
              </a:ext>
            </a:extLst>
          </p:cNvPr>
          <p:cNvPicPr>
            <a:picLocks noChangeAspect="1"/>
          </p:cNvPicPr>
          <p:nvPr/>
        </p:nvPicPr>
        <p:blipFill>
          <a:blip r:embed="rId2"/>
          <a:stretch>
            <a:fillRect/>
          </a:stretch>
        </p:blipFill>
        <p:spPr>
          <a:xfrm>
            <a:off x="667715" y="1699319"/>
            <a:ext cx="4936640" cy="3644362"/>
          </a:xfrm>
          <a:prstGeom prst="rect">
            <a:avLst/>
          </a:prstGeom>
        </p:spPr>
      </p:pic>
      <p:pic>
        <p:nvPicPr>
          <p:cNvPr id="6" name="Picture 5">
            <a:extLst>
              <a:ext uri="{FF2B5EF4-FFF2-40B4-BE49-F238E27FC236}">
                <a16:creationId xmlns:a16="http://schemas.microsoft.com/office/drawing/2014/main" id="{FBCDCB1D-1130-4535-8B50-9F5EEDCE4A9B}"/>
              </a:ext>
            </a:extLst>
          </p:cNvPr>
          <p:cNvPicPr>
            <a:picLocks noChangeAspect="1"/>
          </p:cNvPicPr>
          <p:nvPr/>
        </p:nvPicPr>
        <p:blipFill>
          <a:blip r:embed="rId3"/>
          <a:stretch>
            <a:fillRect/>
          </a:stretch>
        </p:blipFill>
        <p:spPr>
          <a:xfrm>
            <a:off x="5940781" y="2039116"/>
            <a:ext cx="5888671" cy="2964769"/>
          </a:xfrm>
          <a:prstGeom prst="rect">
            <a:avLst/>
          </a:prstGeom>
        </p:spPr>
      </p:pic>
      <p:pic>
        <p:nvPicPr>
          <p:cNvPr id="8" name="Picture 7">
            <a:extLst>
              <a:ext uri="{FF2B5EF4-FFF2-40B4-BE49-F238E27FC236}">
                <a16:creationId xmlns:a16="http://schemas.microsoft.com/office/drawing/2014/main" id="{C944127D-052D-474F-B986-E17B9B49D6B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10" name="TextBox 9">
            <a:extLst>
              <a:ext uri="{FF2B5EF4-FFF2-40B4-BE49-F238E27FC236}">
                <a16:creationId xmlns:a16="http://schemas.microsoft.com/office/drawing/2014/main" id="{FBC046B7-EEA4-45E7-AC37-647B0AC8F11A}"/>
              </a:ext>
            </a:extLst>
          </p:cNvPr>
          <p:cNvSpPr txBox="1"/>
          <p:nvPr/>
        </p:nvSpPr>
        <p:spPr>
          <a:xfrm>
            <a:off x="4295468" y="664994"/>
            <a:ext cx="6105832" cy="584775"/>
          </a:xfrm>
          <a:prstGeom prst="rect">
            <a:avLst/>
          </a:prstGeom>
          <a:noFill/>
        </p:spPr>
        <p:txBody>
          <a:bodyPr wrap="square">
            <a:spAutoFit/>
          </a:bodyPr>
          <a:lstStyle/>
          <a:p>
            <a:r>
              <a:rPr lang="en-US" sz="3200" i="0" u="none" strike="noStrike" baseline="0" dirty="0">
                <a:latin typeface="Arial" panose="020B0604020202020204" pitchFamily="34" charset="0"/>
                <a:cs typeface="Arial" panose="020B0604020202020204" pitchFamily="34" charset="0"/>
              </a:rPr>
              <a:t>EXAMPLE (Continued)</a:t>
            </a:r>
          </a:p>
        </p:txBody>
      </p:sp>
    </p:spTree>
    <p:extLst>
      <p:ext uri="{BB962C8B-B14F-4D97-AF65-F5344CB8AC3E}">
        <p14:creationId xmlns:p14="http://schemas.microsoft.com/office/powerpoint/2010/main" val="4167021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1D3AC6-F8FC-43C2-A0D8-C3B182BC6666}"/>
              </a:ext>
            </a:extLst>
          </p:cNvPr>
          <p:cNvPicPr>
            <a:picLocks noChangeAspect="1"/>
          </p:cNvPicPr>
          <p:nvPr/>
        </p:nvPicPr>
        <p:blipFill>
          <a:blip r:embed="rId2"/>
          <a:stretch>
            <a:fillRect/>
          </a:stretch>
        </p:blipFill>
        <p:spPr>
          <a:xfrm>
            <a:off x="7394349" y="1431235"/>
            <a:ext cx="4562422" cy="3002283"/>
          </a:xfrm>
          <a:prstGeom prst="rect">
            <a:avLst/>
          </a:prstGeom>
        </p:spPr>
      </p:pic>
      <p:sp>
        <p:nvSpPr>
          <p:cNvPr id="4" name="TextBox 3">
            <a:extLst>
              <a:ext uri="{FF2B5EF4-FFF2-40B4-BE49-F238E27FC236}">
                <a16:creationId xmlns:a16="http://schemas.microsoft.com/office/drawing/2014/main" id="{CA709911-1A03-4F86-8F4E-089E5583BFAA}"/>
              </a:ext>
            </a:extLst>
          </p:cNvPr>
          <p:cNvSpPr txBox="1"/>
          <p:nvPr/>
        </p:nvSpPr>
        <p:spPr>
          <a:xfrm>
            <a:off x="1698564" y="1059580"/>
            <a:ext cx="4193081" cy="923330"/>
          </a:xfrm>
          <a:prstGeom prst="rect">
            <a:avLst/>
          </a:prstGeom>
          <a:noFill/>
        </p:spPr>
        <p:txBody>
          <a:bodyPr wrap="square">
            <a:spAutoFit/>
          </a:bodyPr>
          <a:lstStyle/>
          <a:p>
            <a:pPr algn="l"/>
            <a:r>
              <a:rPr lang="en-US" sz="1800" b="1" i="0" u="none" strike="noStrike" baseline="0" dirty="0">
                <a:solidFill>
                  <a:srgbClr val="683017"/>
                </a:solidFill>
                <a:latin typeface="Arial" panose="020B0604020202020204" pitchFamily="34" charset="0"/>
                <a:cs typeface="Arial" panose="020B0604020202020204" pitchFamily="34" charset="0"/>
              </a:rPr>
              <a:t>STEP 3:</a:t>
            </a:r>
          </a:p>
          <a:p>
            <a:pPr algn="l"/>
            <a:r>
              <a:rPr lang="en-US" sz="1800" b="0" i="0" u="none" strike="noStrike" baseline="0" dirty="0">
                <a:solidFill>
                  <a:srgbClr val="000000"/>
                </a:solidFill>
                <a:latin typeface="Arial" panose="020B0604020202020204" pitchFamily="34" charset="0"/>
                <a:cs typeface="Arial" panose="020B0604020202020204" pitchFamily="34" charset="0"/>
              </a:rPr>
              <a:t>Identify which principles can be used for this problem (see Figure 3.5).</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FCAA279-32E5-4823-89B7-EADE6E645CBE}"/>
              </a:ext>
            </a:extLst>
          </p:cNvPr>
          <p:cNvSpPr txBox="1"/>
          <p:nvPr/>
        </p:nvSpPr>
        <p:spPr>
          <a:xfrm>
            <a:off x="7312890" y="4552558"/>
            <a:ext cx="4445426"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3.5: </a:t>
            </a:r>
            <a:r>
              <a:rPr lang="en-US" sz="1400" b="0" i="0" u="none" strike="noStrike" baseline="0" dirty="0">
                <a:latin typeface="Times New Roman" panose="02020603050405020304" pitchFamily="18" charset="0"/>
                <a:cs typeface="Times New Roman" panose="02020603050405020304" pitchFamily="18" charset="0"/>
              </a:rPr>
              <a:t>Identifying improving and worsening features.</a:t>
            </a:r>
            <a:endParaRPr lang="en-US" sz="1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02D5181-1E29-4B4D-A8FE-BE5EE1F53310}"/>
              </a:ext>
            </a:extLst>
          </p:cNvPr>
          <p:cNvPicPr>
            <a:picLocks noChangeAspect="1"/>
          </p:cNvPicPr>
          <p:nvPr/>
        </p:nvPicPr>
        <p:blipFill>
          <a:blip r:embed="rId3"/>
          <a:stretch>
            <a:fillRect/>
          </a:stretch>
        </p:blipFill>
        <p:spPr>
          <a:xfrm>
            <a:off x="633644" y="2214364"/>
            <a:ext cx="4879858" cy="4160528"/>
          </a:xfrm>
          <a:prstGeom prst="rect">
            <a:avLst/>
          </a:prstGeom>
        </p:spPr>
      </p:pic>
      <p:sp>
        <p:nvSpPr>
          <p:cNvPr id="10" name="Rectangle 9">
            <a:extLst>
              <a:ext uri="{FF2B5EF4-FFF2-40B4-BE49-F238E27FC236}">
                <a16:creationId xmlns:a16="http://schemas.microsoft.com/office/drawing/2014/main" id="{CE0FC201-E76C-4090-8703-E130CD07A51B}"/>
              </a:ext>
            </a:extLst>
          </p:cNvPr>
          <p:cNvSpPr/>
          <p:nvPr/>
        </p:nvSpPr>
        <p:spPr>
          <a:xfrm>
            <a:off x="5860771" y="5245831"/>
            <a:ext cx="6096000" cy="861774"/>
          </a:xfrm>
          <a:prstGeom prst="rect">
            <a:avLst/>
          </a:prstGeom>
        </p:spPr>
        <p:txBody>
          <a:bodyPr>
            <a:spAutoFit/>
          </a:bodyPr>
          <a:lstStyle/>
          <a:p>
            <a:r>
              <a:rPr lang="en-US" b="1" dirty="0">
                <a:solidFill>
                  <a:srgbClr val="683017"/>
                </a:solidFill>
                <a:latin typeface="Arial" panose="020B0604020202020204" pitchFamily="34" charset="0"/>
                <a:cs typeface="Arial" panose="020B0604020202020204" pitchFamily="34" charset="0"/>
              </a:rPr>
              <a:t>STEP 4: </a:t>
            </a:r>
            <a:r>
              <a:rPr lang="en-US" sz="1600" dirty="0">
                <a:solidFill>
                  <a:srgbClr val="000000"/>
                </a:solidFill>
                <a:latin typeface="Arial" panose="020B0604020202020204" pitchFamily="34" charset="0"/>
                <a:cs typeface="Arial" panose="020B0604020202020204" pitchFamily="34" charset="0"/>
              </a:rPr>
              <a:t>Next step is to think about which principle is useful to solve our problem. Principle 40 (composite material) is the most useful solution for this problem.  </a:t>
            </a:r>
          </a:p>
        </p:txBody>
      </p:sp>
      <p:pic>
        <p:nvPicPr>
          <p:cNvPr id="12" name="Picture 11">
            <a:extLst>
              <a:ext uri="{FF2B5EF4-FFF2-40B4-BE49-F238E27FC236}">
                <a16:creationId xmlns:a16="http://schemas.microsoft.com/office/drawing/2014/main" id="{106B123C-AA4D-4C43-958D-1B6D4E1AD2E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509973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649C0F5-58BC-4698-8E52-4F1591ADFEF0}"/>
              </a:ext>
            </a:extLst>
          </p:cNvPr>
          <p:cNvSpPr txBox="1"/>
          <p:nvPr/>
        </p:nvSpPr>
        <p:spPr>
          <a:xfrm>
            <a:off x="2068700" y="965132"/>
            <a:ext cx="7284092"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TRIZ Separation of Principles</a:t>
            </a:r>
            <a:endParaRPr lang="en-US" sz="32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658F763-2EF6-48A9-BC7D-9ECD2A734506}"/>
              </a:ext>
            </a:extLst>
          </p:cNvPr>
          <p:cNvSpPr txBox="1"/>
          <p:nvPr/>
        </p:nvSpPr>
        <p:spPr>
          <a:xfrm>
            <a:off x="1903418" y="1962835"/>
            <a:ext cx="8555031" cy="2439129"/>
          </a:xfrm>
          <a:prstGeom prst="rect">
            <a:avLst/>
          </a:prstGeom>
          <a:noFill/>
        </p:spPr>
        <p:txBody>
          <a:bodyPr wrap="square">
            <a:spAutoFit/>
          </a:bodyPr>
          <a:lstStyle/>
          <a:p>
            <a:r>
              <a:rPr lang="en-US" sz="2000" b="0" i="0" u="none" strike="noStrike" baseline="0" dirty="0">
                <a:latin typeface="Arial" panose="020B0604020202020204" pitchFamily="34" charset="0"/>
                <a:cs typeface="Arial" panose="020B0604020202020204" pitchFamily="34" charset="0"/>
              </a:rPr>
              <a:t>There </a:t>
            </a:r>
            <a:r>
              <a:rPr lang="en-US" sz="2000" dirty="0">
                <a:latin typeface="Arial" panose="020B0604020202020204" pitchFamily="34" charset="0"/>
                <a:cs typeface="Arial" panose="020B0604020202020204" pitchFamily="34" charset="0"/>
              </a:rPr>
              <a:t>is</a:t>
            </a:r>
            <a:r>
              <a:rPr lang="en-US" sz="2000" b="0" i="0" u="none" strike="noStrike" baseline="0" dirty="0">
                <a:latin typeface="Arial" panose="020B0604020202020204" pitchFamily="34" charset="0"/>
                <a:cs typeface="Arial" panose="020B0604020202020204" pitchFamily="34" charset="0"/>
              </a:rPr>
              <a:t> four separations of principles to resolve physical contradiction:</a:t>
            </a:r>
          </a:p>
          <a:p>
            <a:endParaRPr lang="en-US" sz="2000" dirty="0">
              <a:latin typeface="Arial" panose="020B0604020202020204" pitchFamily="34" charset="0"/>
              <a:cs typeface="Arial" panose="020B0604020202020204" pitchFamily="34" charset="0"/>
            </a:endParaRPr>
          </a:p>
          <a:p>
            <a:pPr marL="342900" indent="-342900">
              <a:spcAft>
                <a:spcPts val="500"/>
              </a:spcAft>
              <a:buFont typeface="+mj-lt"/>
              <a:buAutoNum type="arabicPeriod"/>
            </a:pPr>
            <a:r>
              <a:rPr lang="en-US" sz="2000" b="0" i="0" u="none" strike="noStrike" baseline="0" dirty="0">
                <a:latin typeface="Arial" panose="020B0604020202020204" pitchFamily="34" charset="0"/>
                <a:cs typeface="Arial" panose="020B0604020202020204" pitchFamily="34" charset="0"/>
              </a:rPr>
              <a:t>Separation in time</a:t>
            </a:r>
          </a:p>
          <a:p>
            <a:pPr marL="342900" indent="-342900">
              <a:spcAft>
                <a:spcPts val="500"/>
              </a:spcAft>
              <a:buFont typeface="+mj-lt"/>
              <a:buAutoNum type="arabicPeriod"/>
            </a:pPr>
            <a:r>
              <a:rPr lang="en-US" sz="2000" b="0" i="0" u="none" strike="noStrike" baseline="0" dirty="0">
                <a:latin typeface="Arial" panose="020B0604020202020204" pitchFamily="34" charset="0"/>
                <a:cs typeface="Arial" panose="020B0604020202020204" pitchFamily="34" charset="0"/>
              </a:rPr>
              <a:t>Separation in space</a:t>
            </a:r>
            <a:endParaRPr lang="en-US" sz="2000" dirty="0">
              <a:latin typeface="Arial" panose="020B0604020202020204" pitchFamily="34" charset="0"/>
              <a:cs typeface="Arial" panose="020B0604020202020204" pitchFamily="34" charset="0"/>
            </a:endParaRPr>
          </a:p>
          <a:p>
            <a:pPr marL="342900" indent="-342900">
              <a:spcAft>
                <a:spcPts val="500"/>
              </a:spcAft>
              <a:buFont typeface="+mj-lt"/>
              <a:buAutoNum type="arabicPeriod"/>
            </a:pPr>
            <a:r>
              <a:rPr lang="en-US" sz="2000" b="0" i="0" u="none" strike="noStrike" baseline="0" dirty="0">
                <a:latin typeface="Arial" panose="020B0604020202020204" pitchFamily="34" charset="0"/>
                <a:cs typeface="Arial" panose="020B0604020202020204" pitchFamily="34" charset="0"/>
              </a:rPr>
              <a:t>The Separation between the parts (components) and the whole (system)</a:t>
            </a:r>
          </a:p>
          <a:p>
            <a:pPr marL="342900" indent="-342900">
              <a:buFont typeface="+mj-lt"/>
              <a:buAutoNum type="arabicPeriod"/>
            </a:pPr>
            <a:r>
              <a:rPr lang="en-US" sz="2000" b="0" i="0" u="none" strike="noStrike" baseline="0" dirty="0">
                <a:latin typeface="Arial" panose="020B0604020202020204" pitchFamily="34" charset="0"/>
                <a:cs typeface="Arial" panose="020B0604020202020204" pitchFamily="34" charset="0"/>
              </a:rPr>
              <a:t>Separation upon condition</a:t>
            </a:r>
            <a:endParaRPr lang="en-US" sz="20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C34398E-D35C-4560-8AEB-8E8BB42F88E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4264619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649C0F5-58BC-4698-8E52-4F1591ADFEF0}"/>
              </a:ext>
            </a:extLst>
          </p:cNvPr>
          <p:cNvSpPr txBox="1"/>
          <p:nvPr/>
        </p:nvSpPr>
        <p:spPr>
          <a:xfrm>
            <a:off x="2168890" y="550974"/>
            <a:ext cx="8987163" cy="584775"/>
          </a:xfrm>
          <a:prstGeom prst="rect">
            <a:avLst/>
          </a:prstGeom>
          <a:noFill/>
        </p:spPr>
        <p:txBody>
          <a:bodyPr wrap="square">
            <a:spAutoFit/>
          </a:bodyPr>
          <a:lstStyle/>
          <a:p>
            <a:r>
              <a:rPr lang="en-US" sz="3200" i="0" u="none" strike="noStrike" baseline="0" dirty="0">
                <a:latin typeface="Arial" panose="020B0604020202020204" pitchFamily="34" charset="0"/>
                <a:cs typeface="Arial" panose="020B0604020202020204" pitchFamily="34" charset="0"/>
              </a:rPr>
              <a:t>1. Separation of Conflicting Properties in Time</a:t>
            </a:r>
            <a:endParaRPr lang="en-US" sz="3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B3A397D-347A-48AD-A7A2-A4315143087C}"/>
              </a:ext>
            </a:extLst>
          </p:cNvPr>
          <p:cNvSpPr txBox="1"/>
          <p:nvPr/>
        </p:nvSpPr>
        <p:spPr>
          <a:xfrm>
            <a:off x="433685" y="1729403"/>
            <a:ext cx="5955685" cy="4524315"/>
          </a:xfrm>
          <a:prstGeom prst="rect">
            <a:avLst/>
          </a:prstGeom>
          <a:noFill/>
        </p:spPr>
        <p:txBody>
          <a:bodyPr wrap="square">
            <a:spAutoFit/>
          </a:bodyPr>
          <a:lstStyle/>
          <a:p>
            <a:pPr algn="just"/>
            <a:r>
              <a:rPr lang="en-US" b="0" i="0" u="none" strike="noStrike" baseline="0" dirty="0">
                <a:latin typeface="Arial" panose="020B0604020202020204" pitchFamily="34" charset="0"/>
                <a:cs typeface="Arial" panose="020B0604020202020204" pitchFamily="34" charset="0"/>
              </a:rPr>
              <a:t>Changing a property, response, and behavior vs. time. For example, by changing the cargo ship propeller blades to the optimal pitch in time, higher efficiency can be obtained, thus saving fuel (see Figure 3.6).</a:t>
            </a:r>
          </a:p>
          <a:p>
            <a:pPr algn="just"/>
            <a:endParaRPr lang="en-US" dirty="0">
              <a:latin typeface="Arial" panose="020B0604020202020204" pitchFamily="34" charset="0"/>
              <a:cs typeface="Arial" panose="020B0604020202020204" pitchFamily="34" charset="0"/>
            </a:endParaRPr>
          </a:p>
          <a:p>
            <a:pPr algn="just"/>
            <a:r>
              <a:rPr lang="en-US" b="0" i="0" u="none" strike="noStrike" baseline="0" dirty="0">
                <a:latin typeface="Arial" panose="020B0604020202020204" pitchFamily="34" charset="0"/>
                <a:cs typeface="Arial" panose="020B0604020202020204" pitchFamily="34" charset="0"/>
              </a:rPr>
              <a:t>Applying separation in time results in an inventive solution of controllable pitch propellers. Changing the pitch of the propeller in time will run the ship in forwarding and astern directions both, without the change of engine rotational direction.</a:t>
            </a:r>
          </a:p>
          <a:p>
            <a:pPr algn="just"/>
            <a:endParaRPr lang="en-US" dirty="0">
              <a:latin typeface="Arial" panose="020B0604020202020204" pitchFamily="34" charset="0"/>
              <a:cs typeface="Arial" panose="020B0604020202020204" pitchFamily="34" charset="0"/>
            </a:endParaRPr>
          </a:p>
          <a:p>
            <a:pPr algn="just"/>
            <a:r>
              <a:rPr lang="en-US" b="0" i="0" u="none" strike="noStrike" baseline="0" dirty="0">
                <a:latin typeface="Arial" panose="020B0604020202020204" pitchFamily="34" charset="0"/>
                <a:cs typeface="Arial" panose="020B0604020202020204" pitchFamily="34" charset="0"/>
              </a:rPr>
              <a:t>From Table 3.8, TRIZ principles most applicable to “separation in time” are: 9, 10, 11, 12, 15, 16, 18, 19, 20, 21, 35, 36, 37, 38, and 39.</a:t>
            </a:r>
            <a:endParaRPr lang="en-US" dirty="0">
              <a:latin typeface="Arial" panose="020B0604020202020204" pitchFamily="34" charset="0"/>
              <a:cs typeface="Arial" panose="020B0604020202020204" pitchFamily="34" charset="0"/>
            </a:endParaRPr>
          </a:p>
          <a:p>
            <a:endParaRPr lang="en-US" sz="1800" b="0" i="0" u="none" strike="noStrike" baseline="0" dirty="0">
              <a:latin typeface="Arial" panose="020B0604020202020204" pitchFamily="34" charset="0"/>
              <a:cs typeface="Arial" panose="020B0604020202020204" pitchFamily="34" charset="0"/>
            </a:endParaRPr>
          </a:p>
          <a:p>
            <a:pPr algn="l"/>
            <a:endParaRPr lang="en-US" sz="1800" b="0" i="0" u="none" strike="noStrike" baseline="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64D2ED8-36E6-401D-9CB5-510EEEA1CE5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14" name="Picture 13">
            <a:extLst>
              <a:ext uri="{FF2B5EF4-FFF2-40B4-BE49-F238E27FC236}">
                <a16:creationId xmlns:a16="http://schemas.microsoft.com/office/drawing/2014/main" id="{1665880E-51AB-4E85-9EEE-77C3D98DDB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496862" y="567690"/>
            <a:ext cx="5831986" cy="6705600"/>
          </a:xfrm>
          <a:prstGeom prst="rect">
            <a:avLst/>
          </a:prstGeom>
        </p:spPr>
      </p:pic>
      <p:pic>
        <p:nvPicPr>
          <p:cNvPr id="15" name="Picture 14">
            <a:extLst>
              <a:ext uri="{FF2B5EF4-FFF2-40B4-BE49-F238E27FC236}">
                <a16:creationId xmlns:a16="http://schemas.microsoft.com/office/drawing/2014/main" id="{1D2B8970-44BA-4AF0-BE1E-508AB654235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05429" y="1807980"/>
            <a:ext cx="4195736" cy="3562950"/>
          </a:xfrm>
          <a:prstGeom prst="rect">
            <a:avLst/>
          </a:prstGeom>
        </p:spPr>
      </p:pic>
      <p:sp>
        <p:nvSpPr>
          <p:cNvPr id="16" name="TextBox 15">
            <a:extLst>
              <a:ext uri="{FF2B5EF4-FFF2-40B4-BE49-F238E27FC236}">
                <a16:creationId xmlns:a16="http://schemas.microsoft.com/office/drawing/2014/main" id="{32CA68A1-453B-4EF5-93C7-EB0A3F5A3413}"/>
              </a:ext>
            </a:extLst>
          </p:cNvPr>
          <p:cNvSpPr txBox="1"/>
          <p:nvPr/>
        </p:nvSpPr>
        <p:spPr>
          <a:xfrm>
            <a:off x="7740816" y="5685353"/>
            <a:ext cx="3358087"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3.6: </a:t>
            </a:r>
            <a:r>
              <a:rPr lang="en-US" sz="1400" b="0" i="0" u="none" strike="noStrike" baseline="0" dirty="0">
                <a:latin typeface="Times New Roman" panose="02020603050405020304" pitchFamily="18" charset="0"/>
                <a:cs typeface="Times New Roman" panose="02020603050405020304" pitchFamily="18" charset="0"/>
              </a:rPr>
              <a:t>Controllable pitch propeller.</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065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649C0F5-58BC-4698-8E52-4F1591ADFEF0}"/>
              </a:ext>
            </a:extLst>
          </p:cNvPr>
          <p:cNvSpPr txBox="1"/>
          <p:nvPr/>
        </p:nvSpPr>
        <p:spPr>
          <a:xfrm>
            <a:off x="3105463" y="499648"/>
            <a:ext cx="5981073"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2. Separation in Space</a:t>
            </a:r>
            <a:endParaRPr lang="en-US"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C51CDF4-42FD-4681-8822-8584C448E9FE}"/>
              </a:ext>
            </a:extLst>
          </p:cNvPr>
          <p:cNvSpPr txBox="1"/>
          <p:nvPr/>
        </p:nvSpPr>
        <p:spPr>
          <a:xfrm>
            <a:off x="374326" y="3216269"/>
            <a:ext cx="6094268" cy="2585323"/>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Example: A knee brace is used after a knee injury to provide support while the knee injury is healing. They are designed to limit movement of the knee while it is healing after an injury or surgery. However, </a:t>
            </a:r>
            <a:r>
              <a:rPr lang="en-US" b="1" dirty="0">
                <a:latin typeface="Arial" panose="020B0604020202020204" pitchFamily="34" charset="0"/>
                <a:cs typeface="Arial" panose="020B0604020202020204" pitchFamily="34" charset="0"/>
              </a:rPr>
              <a:t>certain conditions will cause the kneecap to track improperly, causing pain in other locations</a:t>
            </a:r>
            <a:r>
              <a:rPr lang="en-US" dirty="0">
                <a:latin typeface="Arial" panose="020B0604020202020204" pitchFamily="34" charset="0"/>
                <a:cs typeface="Arial" panose="020B0604020202020204" pitchFamily="34" charset="0"/>
              </a:rPr>
              <a:t>. The pain is present in one place (around the knee joint) and absent in another place. The solution is having a small hole as shown in Figure 3.7 to support the kneecap. </a:t>
            </a:r>
            <a:endParaRPr lang="en-US" sz="1800" i="0" u="none" strike="noStrike" baseline="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286A9E4-3BD8-47D5-BB33-F3538168B66A}"/>
              </a:ext>
            </a:extLst>
          </p:cNvPr>
          <p:cNvSpPr txBox="1"/>
          <p:nvPr/>
        </p:nvSpPr>
        <p:spPr>
          <a:xfrm>
            <a:off x="358393" y="1904540"/>
            <a:ext cx="6094268" cy="1200329"/>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Changing a property, response, behavior based on a special location. From Table 3.8, TRIZ principles most applicable to “separation in space” are: 1, 3, 4, 5, 7, 8, 13, 14, 15, 16, 17, 26, 27, 30, 31, and 32.</a:t>
            </a:r>
          </a:p>
        </p:txBody>
      </p:sp>
      <p:pic>
        <p:nvPicPr>
          <p:cNvPr id="11" name="Picture 10">
            <a:extLst>
              <a:ext uri="{FF2B5EF4-FFF2-40B4-BE49-F238E27FC236}">
                <a16:creationId xmlns:a16="http://schemas.microsoft.com/office/drawing/2014/main" id="{0F5AB973-2B6A-4241-87A7-7ABE787D170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96862" y="931926"/>
            <a:ext cx="5831986" cy="5684520"/>
          </a:xfrm>
          <a:prstGeom prst="rect">
            <a:avLst/>
          </a:prstGeom>
        </p:spPr>
      </p:pic>
      <p:pic>
        <p:nvPicPr>
          <p:cNvPr id="13" name="Picture 12">
            <a:extLst>
              <a:ext uri="{FF2B5EF4-FFF2-40B4-BE49-F238E27FC236}">
                <a16:creationId xmlns:a16="http://schemas.microsoft.com/office/drawing/2014/main" id="{66A5D8F3-5B1F-44B3-A01B-C6E47333B95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72672" y="2333846"/>
            <a:ext cx="2836165" cy="2434027"/>
          </a:xfrm>
          <a:prstGeom prst="rect">
            <a:avLst/>
          </a:prstGeom>
        </p:spPr>
      </p:pic>
      <p:sp>
        <p:nvSpPr>
          <p:cNvPr id="15" name="TextBox 14">
            <a:extLst>
              <a:ext uri="{FF2B5EF4-FFF2-40B4-BE49-F238E27FC236}">
                <a16:creationId xmlns:a16="http://schemas.microsoft.com/office/drawing/2014/main" id="{88AFB8ED-8B28-4759-8C92-A982371ED5D7}"/>
              </a:ext>
            </a:extLst>
          </p:cNvPr>
          <p:cNvSpPr txBox="1"/>
          <p:nvPr/>
        </p:nvSpPr>
        <p:spPr>
          <a:xfrm>
            <a:off x="8476752" y="5045549"/>
            <a:ext cx="2273011"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3.7: </a:t>
            </a:r>
            <a:r>
              <a:rPr lang="en-US" sz="1400" b="0" i="0" u="none" strike="noStrike" baseline="0" dirty="0">
                <a:latin typeface="Times New Roman" panose="02020603050405020304" pitchFamily="18" charset="0"/>
                <a:cs typeface="Times New Roman" panose="02020603050405020304" pitchFamily="18" charset="0"/>
              </a:rPr>
              <a:t>Knee brace.</a:t>
            </a:r>
            <a:endParaRPr lang="en-US" sz="14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B61D4E6-F0F0-46A4-8B11-18AF94822F5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4081396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649C0F5-58BC-4698-8E52-4F1591ADFEF0}"/>
              </a:ext>
            </a:extLst>
          </p:cNvPr>
          <p:cNvSpPr txBox="1"/>
          <p:nvPr/>
        </p:nvSpPr>
        <p:spPr>
          <a:xfrm>
            <a:off x="2355378" y="647448"/>
            <a:ext cx="8838887" cy="584775"/>
          </a:xfrm>
          <a:prstGeom prst="rect">
            <a:avLst/>
          </a:prstGeom>
          <a:noFill/>
        </p:spPr>
        <p:txBody>
          <a:bodyPr wrap="square">
            <a:spAutoFit/>
          </a:bodyPr>
          <a:lstStyle/>
          <a:p>
            <a:pPr algn="ctr"/>
            <a:r>
              <a:rPr lang="en-US" sz="3200" dirty="0">
                <a:latin typeface="Arial" panose="020B0604020202020204" pitchFamily="34" charset="0"/>
                <a:cs typeface="Arial" panose="020B0604020202020204" pitchFamily="34" charset="0"/>
              </a:rPr>
              <a:t>3</a:t>
            </a:r>
            <a:r>
              <a:rPr lang="en-US" sz="3200" i="0" u="none" strike="noStrike" baseline="0" dirty="0">
                <a:latin typeface="Arial" panose="020B0604020202020204" pitchFamily="34" charset="0"/>
                <a:cs typeface="Arial" panose="020B0604020202020204" pitchFamily="34" charset="0"/>
              </a:rPr>
              <a:t>. Separation between the Parts and the Whole</a:t>
            </a:r>
            <a:endParaRPr lang="en-US" sz="3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5E32FB4-026C-465E-8F98-EFEC6ADB02A6}"/>
              </a:ext>
            </a:extLst>
          </p:cNvPr>
          <p:cNvSpPr txBox="1"/>
          <p:nvPr/>
        </p:nvSpPr>
        <p:spPr>
          <a:xfrm>
            <a:off x="680554" y="1932458"/>
            <a:ext cx="5651666" cy="3693319"/>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Changing a property, response, and behavior to make it different </a:t>
            </a:r>
            <a:r>
              <a:rPr lang="en-US" dirty="0">
                <a:latin typeface="Arial" panose="020B0604020202020204" pitchFamily="34" charset="0"/>
                <a:cs typeface="Arial" panose="020B0604020202020204" pitchFamily="34" charset="0"/>
              </a:rPr>
              <a:t>at</a:t>
            </a:r>
            <a:r>
              <a:rPr lang="en-US" sz="1800" b="0" i="0" u="none" strike="noStrike" baseline="0" dirty="0">
                <a:latin typeface="Arial" panose="020B0604020202020204" pitchFamily="34" charset="0"/>
                <a:cs typeface="Arial" panose="020B0604020202020204" pitchFamily="34" charset="0"/>
              </a:rPr>
              <a:t> the component or system level. In other words, exists at the system level but not exist at the component level (or vice versa). </a:t>
            </a:r>
          </a:p>
          <a:p>
            <a:pPr algn="l"/>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For e</a:t>
            </a:r>
            <a:r>
              <a:rPr lang="en-US" sz="1800" i="0" u="none" strike="noStrike" baseline="0" dirty="0">
                <a:latin typeface="Arial" panose="020B0604020202020204" pitchFamily="34" charset="0"/>
                <a:cs typeface="Arial" panose="020B0604020202020204" pitchFamily="34" charset="0"/>
              </a:rPr>
              <a:t>xample</a:t>
            </a:r>
            <a:r>
              <a:rPr lang="en-US" dirty="0">
                <a:latin typeface="Arial" panose="020B0604020202020204" pitchFamily="34" charset="0"/>
                <a:cs typeface="Arial" panose="020B0604020202020204" pitchFamily="34" charset="0"/>
              </a:rPr>
              <a:t> </a:t>
            </a:r>
            <a:r>
              <a:rPr lang="en-US" sz="1800" b="0" i="0" u="none" strike="noStrike" baseline="0" dirty="0">
                <a:latin typeface="Arial" panose="020B0604020202020204" pitchFamily="34" charset="0"/>
                <a:cs typeface="Arial" panose="020B0604020202020204" pitchFamily="34" charset="0"/>
              </a:rPr>
              <a:t>plastic body fillers and hardeners shown in Figure 3.8 are liquids, but when you mixed them combination became solid. </a:t>
            </a:r>
          </a:p>
          <a:p>
            <a:endParaRPr lang="en-US" dirty="0">
              <a:latin typeface="Arial" panose="020B0604020202020204" pitchFamily="34" charset="0"/>
              <a:cs typeface="Arial" panose="020B0604020202020204" pitchFamily="34" charset="0"/>
            </a:endParaRPr>
          </a:p>
          <a:p>
            <a:pPr algn="just"/>
            <a:r>
              <a:rPr lang="en-US" sz="1800" b="0" i="0" u="none" strike="noStrike" baseline="0" dirty="0">
                <a:latin typeface="Arial" panose="020B0604020202020204" pitchFamily="34" charset="0"/>
                <a:cs typeface="Arial" panose="020B0604020202020204" pitchFamily="34" charset="0"/>
              </a:rPr>
              <a:t>Table 3.8, TRIZ principles most applicable to “between parts and the whole” are 2, 3, 6, 7, 24, 26, 27, 33, 34, and 40.</a:t>
            </a:r>
            <a:endParaRPr lang="en-US" dirty="0">
              <a:latin typeface="Arial" panose="020B0604020202020204" pitchFamily="34" charset="0"/>
              <a:cs typeface="Arial" panose="020B0604020202020204" pitchFamily="34" charset="0"/>
            </a:endParaRPr>
          </a:p>
          <a:p>
            <a:pPr algn="l"/>
            <a:endParaRPr lang="en-US" sz="1800" b="0" i="0" u="none" strike="noStrike" baseline="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517317B-F2C7-4588-B295-82707C26E53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11" name="Picture 10">
            <a:extLst>
              <a:ext uri="{FF2B5EF4-FFF2-40B4-BE49-F238E27FC236}">
                <a16:creationId xmlns:a16="http://schemas.microsoft.com/office/drawing/2014/main" id="{6098FD8E-FC22-48BE-836F-80C11E2EBB5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496862" y="931926"/>
            <a:ext cx="5831986" cy="5684520"/>
          </a:xfrm>
          <a:prstGeom prst="rect">
            <a:avLst/>
          </a:prstGeom>
        </p:spPr>
      </p:pic>
      <p:pic>
        <p:nvPicPr>
          <p:cNvPr id="14" name="Picture 13">
            <a:extLst>
              <a:ext uri="{FF2B5EF4-FFF2-40B4-BE49-F238E27FC236}">
                <a16:creationId xmlns:a16="http://schemas.microsoft.com/office/drawing/2014/main" id="{24B0B1CE-97A4-4A87-A8F2-9F63B4DE7B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12979" y="2126600"/>
            <a:ext cx="3634635" cy="2289601"/>
          </a:xfrm>
          <a:prstGeom prst="rect">
            <a:avLst/>
          </a:prstGeom>
        </p:spPr>
      </p:pic>
      <p:sp>
        <p:nvSpPr>
          <p:cNvPr id="16" name="TextBox 15">
            <a:extLst>
              <a:ext uri="{FF2B5EF4-FFF2-40B4-BE49-F238E27FC236}">
                <a16:creationId xmlns:a16="http://schemas.microsoft.com/office/drawing/2014/main" id="{234CD4D1-474B-4C95-8CC8-68438F0FA8CF}"/>
              </a:ext>
            </a:extLst>
          </p:cNvPr>
          <p:cNvSpPr txBox="1"/>
          <p:nvPr/>
        </p:nvSpPr>
        <p:spPr>
          <a:xfrm>
            <a:off x="7766940" y="5002801"/>
            <a:ext cx="3427325"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3.8: </a:t>
            </a:r>
            <a:r>
              <a:rPr lang="en-US" sz="1400" b="0" i="0" u="none" strike="noStrike" baseline="0" dirty="0">
                <a:latin typeface="Times New Roman" panose="02020603050405020304" pitchFamily="18" charset="0"/>
                <a:cs typeface="Times New Roman" panose="02020603050405020304" pitchFamily="18" charset="0"/>
              </a:rPr>
              <a:t>Mixing body filler and hardener.</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8680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649C0F5-58BC-4698-8E52-4F1591ADFEF0}"/>
              </a:ext>
            </a:extLst>
          </p:cNvPr>
          <p:cNvSpPr txBox="1"/>
          <p:nvPr/>
        </p:nvSpPr>
        <p:spPr>
          <a:xfrm>
            <a:off x="3757287" y="690812"/>
            <a:ext cx="5981073"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4. Separation upon Condition</a:t>
            </a:r>
            <a:endParaRPr lang="en-US" sz="3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681E2F9-2820-4C04-846E-D9704C048A7E}"/>
              </a:ext>
            </a:extLst>
          </p:cNvPr>
          <p:cNvSpPr txBox="1"/>
          <p:nvPr/>
        </p:nvSpPr>
        <p:spPr>
          <a:xfrm>
            <a:off x="470963" y="1870575"/>
            <a:ext cx="5625037" cy="341632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Changing the property, response, or behavior on condition. Properties can be high under one condition and low under another condition. </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A g</a:t>
            </a:r>
            <a:r>
              <a:rPr lang="en-US" sz="1800" i="0" u="none" strike="noStrike" baseline="0" dirty="0">
                <a:latin typeface="Arial" panose="020B0604020202020204" pitchFamily="34" charset="0"/>
                <a:cs typeface="Arial" panose="020B0604020202020204" pitchFamily="34" charset="0"/>
              </a:rPr>
              <a:t>ood example </a:t>
            </a:r>
            <a:r>
              <a:rPr lang="en-US" sz="1800" b="0" i="0" u="none" strike="noStrike" baseline="0" dirty="0">
                <a:latin typeface="Arial" panose="020B0604020202020204" pitchFamily="34" charset="0"/>
                <a:cs typeface="Arial" panose="020B0604020202020204" pitchFamily="34" charset="0"/>
              </a:rPr>
              <a:t>of this case is transitions lenses with a light-sensitive photochromic coating as shown in Figure 3.9. The lenses are light or dark changing on the conditions of UV radiation present.</a:t>
            </a:r>
          </a:p>
          <a:p>
            <a:pPr algn="just"/>
            <a:endParaRPr lang="en-US" dirty="0">
              <a:latin typeface="Arial" panose="020B0604020202020204" pitchFamily="34" charset="0"/>
              <a:cs typeface="Arial" panose="020B0604020202020204" pitchFamily="34" charset="0"/>
            </a:endParaRPr>
          </a:p>
          <a:p>
            <a:pPr algn="just"/>
            <a:r>
              <a:rPr lang="en-US" sz="1800" b="0" i="0" u="none" strike="noStrike" baseline="0" dirty="0">
                <a:latin typeface="Arial" panose="020B0604020202020204" pitchFamily="34" charset="0"/>
                <a:cs typeface="Arial" panose="020B0604020202020204" pitchFamily="34" charset="0"/>
              </a:rPr>
              <a:t>From Table 3.8, TRIZ principles most applicable to “separation of conditions” are 6, 15, 16, 18, 19, 22, 28, 29, and 32.</a:t>
            </a:r>
            <a:endParaRPr lang="en-US"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8A339A50-5ED7-4521-914E-549735D7782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14" name="Picture 13">
            <a:extLst>
              <a:ext uri="{FF2B5EF4-FFF2-40B4-BE49-F238E27FC236}">
                <a16:creationId xmlns:a16="http://schemas.microsoft.com/office/drawing/2014/main" id="{6AFE3800-B25D-4D8D-93F4-AE9A7D13BD4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496861" y="1147193"/>
            <a:ext cx="5831986" cy="4863084"/>
          </a:xfrm>
          <a:prstGeom prst="rect">
            <a:avLst/>
          </a:prstGeom>
        </p:spPr>
      </p:pic>
      <p:pic>
        <p:nvPicPr>
          <p:cNvPr id="15" name="Picture 14">
            <a:extLst>
              <a:ext uri="{FF2B5EF4-FFF2-40B4-BE49-F238E27FC236}">
                <a16:creationId xmlns:a16="http://schemas.microsoft.com/office/drawing/2014/main" id="{7E9218D4-5D90-446C-A75C-D484C40BCEF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288243" y="2502570"/>
            <a:ext cx="4249221" cy="1637376"/>
          </a:xfrm>
          <a:prstGeom prst="rect">
            <a:avLst/>
          </a:prstGeom>
        </p:spPr>
      </p:pic>
      <p:sp>
        <p:nvSpPr>
          <p:cNvPr id="17" name="TextBox 16">
            <a:extLst>
              <a:ext uri="{FF2B5EF4-FFF2-40B4-BE49-F238E27FC236}">
                <a16:creationId xmlns:a16="http://schemas.microsoft.com/office/drawing/2014/main" id="{4DEA384A-5AAF-4F92-9B5B-EC59A1D3F78C}"/>
              </a:ext>
            </a:extLst>
          </p:cNvPr>
          <p:cNvSpPr txBox="1"/>
          <p:nvPr/>
        </p:nvSpPr>
        <p:spPr>
          <a:xfrm>
            <a:off x="7330012" y="4733650"/>
            <a:ext cx="4391025"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3.9: </a:t>
            </a:r>
            <a:r>
              <a:rPr lang="en-US" sz="1400" b="0" i="0" u="none" strike="noStrike" baseline="0" dirty="0">
                <a:latin typeface="Times New Roman" panose="02020603050405020304" pitchFamily="18" charset="0"/>
                <a:cs typeface="Times New Roman" panose="02020603050405020304" pitchFamily="18" charset="0"/>
              </a:rPr>
              <a:t>Light-sensitive photochromic coating lenses.</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4952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B26321-9CE4-4584-AEDB-3C2FB4C00BFB}"/>
              </a:ext>
            </a:extLst>
          </p:cNvPr>
          <p:cNvSpPr txBox="1"/>
          <p:nvPr/>
        </p:nvSpPr>
        <p:spPr>
          <a:xfrm>
            <a:off x="2864424" y="325899"/>
            <a:ext cx="3424409"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CASE STUDY</a:t>
            </a:r>
            <a:endParaRPr lang="en-US" sz="3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CA133DE-62AC-4C79-9C91-07BCAC05CB3D}"/>
              </a:ext>
            </a:extLst>
          </p:cNvPr>
          <p:cNvSpPr txBox="1"/>
          <p:nvPr/>
        </p:nvSpPr>
        <p:spPr>
          <a:xfrm>
            <a:off x="539977" y="2234820"/>
            <a:ext cx="5556023" cy="3447098"/>
          </a:xfrm>
          <a:prstGeom prst="rect">
            <a:avLst/>
          </a:prstGeom>
          <a:noFill/>
        </p:spPr>
        <p:txBody>
          <a:bodyPr wrap="square">
            <a:spAutoFit/>
          </a:bodyPr>
          <a:lstStyle/>
          <a:p>
            <a:pPr algn="just"/>
            <a:r>
              <a:rPr lang="en-US" sz="2000" i="0" u="none" strike="noStrike" baseline="0" dirty="0">
                <a:latin typeface="Arial" panose="020B0604020202020204" pitchFamily="34" charset="0"/>
                <a:cs typeface="Arial" panose="020B0604020202020204" pitchFamily="34" charset="0"/>
              </a:rPr>
              <a:t>Using the TRIZ inventive principles resolve the conflicts among the ECs shown in Figure 3.10.</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T</a:t>
            </a:r>
            <a:r>
              <a:rPr lang="en-US" sz="2000" b="0" i="0" u="none" strike="noStrike" baseline="0" dirty="0">
                <a:latin typeface="Arial" panose="020B0604020202020204" pitchFamily="34" charset="0"/>
                <a:cs typeface="Arial" panose="020B0604020202020204" pitchFamily="34" charset="0"/>
              </a:rPr>
              <a:t>wo negative correlations occur:</a:t>
            </a:r>
          </a:p>
          <a:p>
            <a:pPr algn="just"/>
            <a:endParaRPr lang="en-US" sz="2000" dirty="0">
              <a:latin typeface="Arial" panose="020B0604020202020204" pitchFamily="34" charset="0"/>
              <a:cs typeface="Arial" panose="020B0604020202020204" pitchFamily="34" charset="0"/>
            </a:endParaRPr>
          </a:p>
          <a:p>
            <a:pPr algn="just"/>
            <a:r>
              <a:rPr lang="en-US" sz="2000" b="1" dirty="0">
                <a:latin typeface="Arial" panose="020B0604020202020204" pitchFamily="34" charset="0"/>
                <a:cs typeface="Arial" panose="020B0604020202020204" pitchFamily="34" charset="0"/>
              </a:rPr>
              <a:t>CASE 1:</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Cost</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(worsening characteristic) and </a:t>
            </a:r>
            <a:r>
              <a:rPr lang="en-US" sz="2000" i="1" dirty="0">
                <a:latin typeface="Arial" panose="020B0604020202020204" pitchFamily="34" charset="0"/>
                <a:cs typeface="Arial" panose="020B0604020202020204" pitchFamily="34" charset="0"/>
              </a:rPr>
              <a:t>S</a:t>
            </a:r>
            <a:r>
              <a:rPr lang="en-US" sz="2000" i="1" u="none" strike="noStrike" baseline="0" dirty="0">
                <a:latin typeface="Arial" panose="020B0604020202020204" pitchFamily="34" charset="0"/>
                <a:cs typeface="Arial" panose="020B0604020202020204" pitchFamily="34" charset="0"/>
              </a:rPr>
              <a:t>upport user activity </a:t>
            </a:r>
            <a:r>
              <a:rPr lang="en-US" sz="2000" b="0" i="0" u="none" strike="noStrike" baseline="0" dirty="0">
                <a:latin typeface="Arial" panose="020B0604020202020204" pitchFamily="34" charset="0"/>
                <a:cs typeface="Arial" panose="020B0604020202020204" pitchFamily="34" charset="0"/>
              </a:rPr>
              <a:t>(improving characteristics)</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en-US" sz="2000" b="1" dirty="0">
                <a:latin typeface="Arial" panose="020B0604020202020204" pitchFamily="34" charset="0"/>
                <a:cs typeface="Arial" panose="020B0604020202020204" pitchFamily="34" charset="0"/>
              </a:rPr>
              <a:t>Case 2:</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Weight</a:t>
            </a:r>
            <a:r>
              <a:rPr lang="en-US" sz="2000" dirty="0">
                <a:latin typeface="Arial" panose="020B0604020202020204" pitchFamily="34" charset="0"/>
                <a:cs typeface="Arial" panose="020B0604020202020204" pitchFamily="34" charset="0"/>
              </a:rPr>
              <a:t> (worsening characteristic) and </a:t>
            </a:r>
            <a:r>
              <a:rPr lang="en-US" sz="2000" i="1" dirty="0">
                <a:latin typeface="Arial" panose="020B0604020202020204" pitchFamily="34" charset="0"/>
                <a:cs typeface="Arial" panose="020B0604020202020204" pitchFamily="34" charset="0"/>
              </a:rPr>
              <a:t>Strength</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t>
            </a:r>
            <a:r>
              <a:rPr lang="en-US" sz="2000" b="0" i="0" u="none" strike="noStrike" baseline="0" dirty="0">
                <a:latin typeface="Arial" panose="020B0604020202020204" pitchFamily="34" charset="0"/>
                <a:cs typeface="Arial" panose="020B0604020202020204" pitchFamily="34" charset="0"/>
              </a:rPr>
              <a:t>improving characteristics)</a:t>
            </a:r>
            <a:endParaRPr lang="en-US" sz="2000"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E2670D4-58E2-41CE-8D5F-49FB9C553763}"/>
              </a:ext>
            </a:extLst>
          </p:cNvPr>
          <p:cNvSpPr txBox="1"/>
          <p:nvPr/>
        </p:nvSpPr>
        <p:spPr>
          <a:xfrm>
            <a:off x="8281812" y="6067115"/>
            <a:ext cx="1726714"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3.10: </a:t>
            </a:r>
            <a:r>
              <a:rPr lang="en-US" sz="1400" b="0" i="0" u="none" strike="noStrike" baseline="0" dirty="0">
                <a:latin typeface="Times New Roman" panose="02020603050405020304" pitchFamily="18" charset="0"/>
                <a:cs typeface="Times New Roman" panose="02020603050405020304" pitchFamily="18" charset="0"/>
              </a:rPr>
              <a:t>HOQ.</a:t>
            </a:r>
            <a:endParaRPr lang="en-US" sz="1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C8A4EDC-DD07-4B07-A9E6-EE1214272EB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2" name="Picture 1">
            <a:extLst>
              <a:ext uri="{FF2B5EF4-FFF2-40B4-BE49-F238E27FC236}">
                <a16:creationId xmlns:a16="http://schemas.microsoft.com/office/drawing/2014/main" id="{324F2052-E29A-4DD3-B687-1831D506B727}"/>
              </a:ext>
            </a:extLst>
          </p:cNvPr>
          <p:cNvPicPr>
            <a:picLocks noChangeAspect="1"/>
          </p:cNvPicPr>
          <p:nvPr/>
        </p:nvPicPr>
        <p:blipFill>
          <a:blip r:embed="rId3"/>
          <a:stretch>
            <a:fillRect/>
          </a:stretch>
        </p:blipFill>
        <p:spPr>
          <a:xfrm>
            <a:off x="6450470" y="669604"/>
            <a:ext cx="5389397" cy="5226082"/>
          </a:xfrm>
          <a:prstGeom prst="rect">
            <a:avLst/>
          </a:prstGeom>
        </p:spPr>
      </p:pic>
    </p:spTree>
    <p:extLst>
      <p:ext uri="{BB962C8B-B14F-4D97-AF65-F5344CB8AC3E}">
        <p14:creationId xmlns:p14="http://schemas.microsoft.com/office/powerpoint/2010/main" val="1026496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8158C6-A5CE-4687-8903-8F0BB8BE3288}"/>
              </a:ext>
            </a:extLst>
          </p:cNvPr>
          <p:cNvSpPr txBox="1"/>
          <p:nvPr/>
        </p:nvSpPr>
        <p:spPr>
          <a:xfrm>
            <a:off x="2185349" y="2575788"/>
            <a:ext cx="7821302" cy="1631216"/>
          </a:xfrm>
          <a:prstGeom prst="rect">
            <a:avLst/>
          </a:prstGeom>
          <a:noFill/>
        </p:spPr>
        <p:txBody>
          <a:bodyPr wrap="square">
            <a:spAutoFit/>
          </a:bodyPr>
          <a:lstStyle/>
          <a:p>
            <a:pPr algn="just"/>
            <a:r>
              <a:rPr lang="en-US" sz="2000" b="1" i="0" u="none" strike="noStrike" baseline="0" dirty="0">
                <a:latin typeface="Arial" panose="020B0604020202020204" pitchFamily="34" charset="0"/>
                <a:cs typeface="Arial" panose="020B0604020202020204" pitchFamily="34" charset="0"/>
              </a:rPr>
              <a:t>Case 1: </a:t>
            </a:r>
            <a:r>
              <a:rPr lang="en-US" sz="2000" b="0" i="0" u="none" strike="noStrike" baseline="0" dirty="0">
                <a:latin typeface="Arial" panose="020B0604020202020204" pitchFamily="34" charset="0"/>
                <a:cs typeface="Arial" panose="020B0604020202020204" pitchFamily="34" charset="0"/>
              </a:rPr>
              <a:t>The improvement of the “support user activity” causes an increase of production “cost”.</a:t>
            </a:r>
          </a:p>
          <a:p>
            <a:pPr algn="just"/>
            <a:endParaRPr lang="en-US" sz="2000" dirty="0">
              <a:latin typeface="Arial" panose="020B0604020202020204" pitchFamily="34" charset="0"/>
              <a:cs typeface="Arial" panose="020B0604020202020204" pitchFamily="34" charset="0"/>
            </a:endParaRPr>
          </a:p>
          <a:p>
            <a:pPr algn="just"/>
            <a:r>
              <a:rPr lang="en-US" sz="2000" b="0" i="0" u="none" strike="noStrike" baseline="0" dirty="0">
                <a:latin typeface="Arial" panose="020B0604020202020204" pitchFamily="34" charset="0"/>
                <a:cs typeface="Arial" panose="020B0604020202020204" pitchFamily="34" charset="0"/>
              </a:rPr>
              <a:t>Cost reduction is a widespread topic throughout the industry. However, many techniques of TRIZ do not deal with cost explicitly.</a:t>
            </a:r>
            <a:r>
              <a:rPr lang="en-US" sz="2000" i="1"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811DA193-AF74-4F76-B5EC-44EFE04198A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10" name="TextBox 9">
            <a:extLst>
              <a:ext uri="{FF2B5EF4-FFF2-40B4-BE49-F238E27FC236}">
                <a16:creationId xmlns:a16="http://schemas.microsoft.com/office/drawing/2014/main" id="{38F1FA92-205B-44F8-901C-33F71CB33BAC}"/>
              </a:ext>
            </a:extLst>
          </p:cNvPr>
          <p:cNvSpPr txBox="1"/>
          <p:nvPr/>
        </p:nvSpPr>
        <p:spPr>
          <a:xfrm>
            <a:off x="2692089" y="1156718"/>
            <a:ext cx="6103620"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CASE STUDY (continued)</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2928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8158C6-A5CE-4687-8903-8F0BB8BE3288}"/>
              </a:ext>
            </a:extLst>
          </p:cNvPr>
          <p:cNvSpPr txBox="1"/>
          <p:nvPr/>
        </p:nvSpPr>
        <p:spPr>
          <a:xfrm>
            <a:off x="581226" y="2967335"/>
            <a:ext cx="4455613" cy="923330"/>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Darrell Mann (2004) included some of the same parameters used in the TRIZ matrix that cause costs to increase.</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78B3354-88A7-4A71-BDB9-706D7C6ACE10}"/>
              </a:ext>
            </a:extLst>
          </p:cNvPr>
          <p:cNvSpPr txBox="1"/>
          <p:nvPr/>
        </p:nvSpPr>
        <p:spPr>
          <a:xfrm>
            <a:off x="5917835" y="1240749"/>
            <a:ext cx="6093912" cy="4247317"/>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Complexity of the system/device</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Complexity of control</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System-generated harmful factors</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Time and risk issues for the R&amp;D, Production, </a:t>
            </a:r>
            <a:br>
              <a:rPr lang="en-US" sz="1800" b="0" i="0" u="none" strike="noStrike" baseline="0" dirty="0">
                <a:latin typeface="Arial" panose="020B0604020202020204" pitchFamily="34" charset="0"/>
                <a:cs typeface="Arial" panose="020B0604020202020204" pitchFamily="34" charset="0"/>
              </a:rPr>
            </a:br>
            <a:r>
              <a:rPr lang="en-US" sz="1800" b="0" i="0" u="none" strike="noStrike" baseline="0" dirty="0">
                <a:latin typeface="Arial" panose="020B0604020202020204" pitchFamily="34" charset="0"/>
                <a:cs typeface="Arial" panose="020B0604020202020204" pitchFamily="34" charset="0"/>
              </a:rPr>
              <a:t>Supply, and Support</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Speed of a process</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Duration of action</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Loss of energy, loss of material, loss of </a:t>
            </a:r>
            <a:br>
              <a:rPr lang="en-US" sz="1800" b="0" i="0" u="none" strike="noStrike" baseline="0" dirty="0">
                <a:latin typeface="Arial" panose="020B0604020202020204" pitchFamily="34" charset="0"/>
                <a:cs typeface="Arial" panose="020B0604020202020204" pitchFamily="34" charset="0"/>
              </a:rPr>
            </a:br>
            <a:r>
              <a:rPr lang="en-US" sz="1800" b="0" i="0" u="none" strike="noStrike" baseline="0" dirty="0">
                <a:latin typeface="Arial" panose="020B0604020202020204" pitchFamily="34" charset="0"/>
                <a:cs typeface="Arial" panose="020B0604020202020204" pitchFamily="34" charset="0"/>
              </a:rPr>
              <a:t>information, loss of time</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Reliability</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System-generated harmful factors</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Ease of operation, ease of production, ease of repair</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System complexity</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Extent of automation</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Productivity</a:t>
            </a:r>
            <a:endParaRPr lang="en-US" dirty="0">
              <a:latin typeface="Arial" panose="020B0604020202020204" pitchFamily="34" charset="0"/>
              <a:cs typeface="Arial" panose="020B0604020202020204" pitchFamily="34" charset="0"/>
            </a:endParaRPr>
          </a:p>
        </p:txBody>
      </p:sp>
      <p:graphicFrame>
        <p:nvGraphicFramePr>
          <p:cNvPr id="6" name="Object 5">
            <a:extLst>
              <a:ext uri="{FF2B5EF4-FFF2-40B4-BE49-F238E27FC236}">
                <a16:creationId xmlns:a16="http://schemas.microsoft.com/office/drawing/2014/main" id="{F8688E4B-CC51-4F22-A17D-8F32055612ED}"/>
              </a:ext>
            </a:extLst>
          </p:cNvPr>
          <p:cNvGraphicFramePr>
            <a:graphicFrameLocks noChangeAspect="1"/>
          </p:cNvGraphicFramePr>
          <p:nvPr>
            <p:extLst>
              <p:ext uri="{D42A27DB-BD31-4B8C-83A1-F6EECF244321}">
                <p14:modId xmlns:p14="http://schemas.microsoft.com/office/powerpoint/2010/main" val="2639513914"/>
              </p:ext>
            </p:extLst>
          </p:nvPr>
        </p:nvGraphicFramePr>
        <p:xfrm>
          <a:off x="5164471" y="2109671"/>
          <a:ext cx="1506728" cy="2509474"/>
        </p:xfrm>
        <a:graphic>
          <a:graphicData uri="http://schemas.openxmlformats.org/presentationml/2006/ole">
            <mc:AlternateContent xmlns:mc="http://schemas.openxmlformats.org/markup-compatibility/2006">
              <mc:Choice xmlns:v="urn:schemas-microsoft-com:vml" Requires="v">
                <p:oleObj spid="_x0000_s1030" name="Equation" r:id="rId3" imgW="609480" imgH="914400" progId="Equation.DSMT4">
                  <p:embed/>
                </p:oleObj>
              </mc:Choice>
              <mc:Fallback>
                <p:oleObj name="Equation" r:id="rId3" imgW="609480" imgH="914400" progId="Equation.DSMT4">
                  <p:embed/>
                  <p:pic>
                    <p:nvPicPr>
                      <p:cNvPr id="0" name=""/>
                      <p:cNvPicPr/>
                      <p:nvPr/>
                    </p:nvPicPr>
                    <p:blipFill>
                      <a:blip r:embed="rId4"/>
                      <a:stretch>
                        <a:fillRect/>
                      </a:stretch>
                    </p:blipFill>
                    <p:spPr>
                      <a:xfrm>
                        <a:off x="5164471" y="2109671"/>
                        <a:ext cx="1506728" cy="2509474"/>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939C9318-6006-4C09-A7FD-AC99C546C2AC}"/>
              </a:ext>
            </a:extLst>
          </p:cNvPr>
          <p:cNvSpPr txBox="1"/>
          <p:nvPr/>
        </p:nvSpPr>
        <p:spPr>
          <a:xfrm>
            <a:off x="581226" y="5488066"/>
            <a:ext cx="10673219" cy="646331"/>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For Case 1, we adopt “</a:t>
            </a:r>
            <a:r>
              <a:rPr lang="en-US" sz="1800" b="1" i="0" u="none" strike="noStrike" baseline="0" dirty="0">
                <a:latin typeface="Arial" panose="020B0604020202020204" pitchFamily="34" charset="0"/>
                <a:cs typeface="Arial" panose="020B0604020202020204" pitchFamily="34" charset="0"/>
              </a:rPr>
              <a:t>complexity of device</a:t>
            </a:r>
            <a:r>
              <a:rPr lang="en-US" sz="1800" b="0" i="0" u="none" strike="noStrike" baseline="0" dirty="0">
                <a:latin typeface="Arial" panose="020B0604020202020204" pitchFamily="34" charset="0"/>
                <a:cs typeface="Arial" panose="020B0604020202020204" pitchFamily="34" charset="0"/>
              </a:rPr>
              <a:t>” (worsening characteristic ) for “</a:t>
            </a:r>
            <a:r>
              <a:rPr lang="en-US" sz="1800" b="0" i="1" u="none" strike="noStrike" baseline="0" dirty="0">
                <a:latin typeface="Arial" panose="020B0604020202020204" pitchFamily="34" charset="0"/>
                <a:cs typeface="Arial" panose="020B0604020202020204" pitchFamily="34" charset="0"/>
              </a:rPr>
              <a:t>cost of production</a:t>
            </a:r>
            <a:r>
              <a:rPr lang="en-US" sz="1800" b="0" i="0" u="none" strike="noStrike" baseline="0" dirty="0">
                <a:latin typeface="Arial" panose="020B0604020202020204" pitchFamily="34" charset="0"/>
                <a:cs typeface="Arial" panose="020B0604020202020204" pitchFamily="34" charset="0"/>
              </a:rPr>
              <a:t>” and  “</a:t>
            </a:r>
            <a:r>
              <a:rPr lang="en-US" sz="1800" b="1" i="0" u="none" strike="noStrike" baseline="0" dirty="0">
                <a:latin typeface="Arial" panose="020B0604020202020204" pitchFamily="34" charset="0"/>
                <a:cs typeface="Arial" panose="020B0604020202020204" pitchFamily="34" charset="0"/>
              </a:rPr>
              <a:t>ease</a:t>
            </a:r>
            <a:r>
              <a:rPr lang="en-US" sz="1800" b="0" i="0" u="none" strike="noStrike" baseline="0" dirty="0">
                <a:latin typeface="Arial" panose="020B0604020202020204" pitchFamily="34" charset="0"/>
                <a:cs typeface="Arial" panose="020B0604020202020204" pitchFamily="34" charset="0"/>
              </a:rPr>
              <a:t> </a:t>
            </a:r>
            <a:r>
              <a:rPr lang="en-US" sz="1800" b="1" i="0" u="none" strike="noStrike" baseline="0" dirty="0">
                <a:latin typeface="Arial" panose="020B0604020202020204" pitchFamily="34" charset="0"/>
                <a:cs typeface="Arial" panose="020B0604020202020204" pitchFamily="34" charset="0"/>
              </a:rPr>
              <a:t>repair (repairability)</a:t>
            </a:r>
            <a:r>
              <a:rPr lang="en-US" sz="1800" b="0" i="0" u="none" strike="noStrike" baseline="0" dirty="0">
                <a:latin typeface="Arial" panose="020B0604020202020204" pitchFamily="34" charset="0"/>
                <a:cs typeface="Arial" panose="020B0604020202020204" pitchFamily="34" charset="0"/>
              </a:rPr>
              <a:t>” (improving characteristic) for “</a:t>
            </a:r>
            <a:r>
              <a:rPr lang="en-US" sz="1800" b="0" i="1" u="none" strike="noStrike" baseline="0" dirty="0">
                <a:latin typeface="Arial" panose="020B0604020202020204" pitchFamily="34" charset="0"/>
                <a:cs typeface="Arial" panose="020B0604020202020204" pitchFamily="34" charset="0"/>
              </a:rPr>
              <a:t>support user activity</a:t>
            </a:r>
            <a:r>
              <a:rPr lang="en-US" sz="1800" b="0" i="0" u="none" strike="noStrike" baseline="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2F957B3-BB2C-487D-9D40-291694B925F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12" name="TextBox 11">
            <a:extLst>
              <a:ext uri="{FF2B5EF4-FFF2-40B4-BE49-F238E27FC236}">
                <a16:creationId xmlns:a16="http://schemas.microsoft.com/office/drawing/2014/main" id="{1F0042B8-2DC7-4492-AD2A-CB0155BD5E32}"/>
              </a:ext>
            </a:extLst>
          </p:cNvPr>
          <p:cNvSpPr txBox="1"/>
          <p:nvPr/>
        </p:nvSpPr>
        <p:spPr>
          <a:xfrm>
            <a:off x="3756549" y="407308"/>
            <a:ext cx="6103620"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CASE STUDY (continued)</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048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B5D22A5-BC18-4A4C-B047-F76B4734738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12783" y="152400"/>
            <a:ext cx="10863450" cy="6705600"/>
          </a:xfrm>
          <a:prstGeom prst="rect">
            <a:avLst/>
          </a:prstGeom>
        </p:spPr>
      </p:pic>
      <p:pic>
        <p:nvPicPr>
          <p:cNvPr id="15" name="Picture 14">
            <a:extLst>
              <a:ext uri="{FF2B5EF4-FFF2-40B4-BE49-F238E27FC236}">
                <a16:creationId xmlns:a16="http://schemas.microsoft.com/office/drawing/2014/main" id="{5497FBF3-D139-433A-9A13-EC1D72F7E2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7" name="TextBox 7">
            <a:extLst>
              <a:ext uri="{FF2B5EF4-FFF2-40B4-BE49-F238E27FC236}">
                <a16:creationId xmlns:a16="http://schemas.microsoft.com/office/drawing/2014/main" id="{CE035AF9-74DE-4833-9DCD-B14FC0E7FD3B}"/>
              </a:ext>
            </a:extLst>
          </p:cNvPr>
          <p:cNvSpPr txBox="1"/>
          <p:nvPr/>
        </p:nvSpPr>
        <p:spPr>
          <a:xfrm>
            <a:off x="2442968" y="2770062"/>
            <a:ext cx="8632248" cy="163121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0" i="0" dirty="0">
                <a:effectLst/>
                <a:latin typeface="Arial" panose="020B0604020202020204" pitchFamily="34" charset="0"/>
              </a:rPr>
              <a:t>Copyright © 2021 by the authors (A. Ertas and U. Gulbulak). This is an open access article distributed under the Creative Commons Attribution License (https://creativecommons.org/licenses/by/4.0/), which permits unrestricted use, distribution, and reproduction in any medium, provided the original work is properly cited.</a:t>
            </a:r>
          </a:p>
        </p:txBody>
      </p:sp>
      <p:pic>
        <p:nvPicPr>
          <p:cNvPr id="9" name="Picture 8">
            <a:extLst>
              <a:ext uri="{FF2B5EF4-FFF2-40B4-BE49-F238E27FC236}">
                <a16:creationId xmlns:a16="http://schemas.microsoft.com/office/drawing/2014/main" id="{7737ADE4-BAC6-4CBB-9C2F-692175443687}"/>
              </a:ext>
            </a:extLst>
          </p:cNvPr>
          <p:cNvPicPr/>
          <p:nvPr/>
        </p:nvPicPr>
        <p:blipFill>
          <a:blip r:embed="rId4"/>
          <a:stretch>
            <a:fillRect/>
          </a:stretch>
        </p:blipFill>
        <p:spPr>
          <a:xfrm>
            <a:off x="2567027" y="2283468"/>
            <a:ext cx="1358767" cy="507179"/>
          </a:xfrm>
          <a:prstGeom prst="rect">
            <a:avLst/>
          </a:prstGeom>
        </p:spPr>
      </p:pic>
    </p:spTree>
    <p:extLst>
      <p:ext uri="{BB962C8B-B14F-4D97-AF65-F5344CB8AC3E}">
        <p14:creationId xmlns:p14="http://schemas.microsoft.com/office/powerpoint/2010/main" val="2928720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5AE588-1C54-4DBF-B203-73E1ECE430A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11" name="TextBox 10">
            <a:extLst>
              <a:ext uri="{FF2B5EF4-FFF2-40B4-BE49-F238E27FC236}">
                <a16:creationId xmlns:a16="http://schemas.microsoft.com/office/drawing/2014/main" id="{FF187D39-E47F-43FA-AC6B-C9EFC828EE96}"/>
              </a:ext>
            </a:extLst>
          </p:cNvPr>
          <p:cNvSpPr txBox="1"/>
          <p:nvPr/>
        </p:nvSpPr>
        <p:spPr>
          <a:xfrm>
            <a:off x="3697485" y="496203"/>
            <a:ext cx="6103620"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CASE STUDY (continued)</a:t>
            </a:r>
            <a:endParaRPr lang="en-US" sz="3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01A541C-6412-4818-A734-9738ADC38644}"/>
              </a:ext>
            </a:extLst>
          </p:cNvPr>
          <p:cNvSpPr txBox="1"/>
          <p:nvPr/>
        </p:nvSpPr>
        <p:spPr>
          <a:xfrm>
            <a:off x="7918926" y="5515492"/>
            <a:ext cx="3764358" cy="369332"/>
          </a:xfrm>
          <a:prstGeom prst="rect">
            <a:avLst/>
          </a:prstGeom>
          <a:noFill/>
        </p:spPr>
        <p:txBody>
          <a:bodyPr wrap="square">
            <a:spAutoFit/>
          </a:bodyPr>
          <a:lstStyle/>
          <a:p>
            <a:r>
              <a:rPr lang="en-US" sz="1800" b="1" dirty="0">
                <a:solidFill>
                  <a:srgbClr val="0E4FB8"/>
                </a:solidFill>
                <a:latin typeface="Arial" panose="020B0604020202020204" pitchFamily="34" charset="0"/>
                <a:cs typeface="Arial" panose="020B0604020202020204" pitchFamily="34" charset="0"/>
              </a:rPr>
              <a:t>SOLUTIONS ARE: </a:t>
            </a:r>
            <a:r>
              <a:rPr lang="en-US" b="1" dirty="0">
                <a:solidFill>
                  <a:srgbClr val="0E4FB8"/>
                </a:solidFill>
                <a:latin typeface="Arial" panose="020B0604020202020204" pitchFamily="34" charset="0"/>
                <a:cs typeface="Arial" panose="020B0604020202020204" pitchFamily="34" charset="0"/>
              </a:rPr>
              <a:t>35</a:t>
            </a:r>
            <a:r>
              <a:rPr lang="en-US" sz="1800" b="1" dirty="0">
                <a:solidFill>
                  <a:srgbClr val="0E4FB8"/>
                </a:solidFill>
                <a:latin typeface="Arial" panose="020B0604020202020204" pitchFamily="34" charset="0"/>
                <a:cs typeface="Arial" panose="020B0604020202020204" pitchFamily="34" charset="0"/>
              </a:rPr>
              <a:t>, 1, 13, 11</a:t>
            </a:r>
            <a:endParaRPr lang="en-US" dirty="0"/>
          </a:p>
        </p:txBody>
      </p:sp>
      <p:pic>
        <p:nvPicPr>
          <p:cNvPr id="12" name="Picture 11">
            <a:extLst>
              <a:ext uri="{FF2B5EF4-FFF2-40B4-BE49-F238E27FC236}">
                <a16:creationId xmlns:a16="http://schemas.microsoft.com/office/drawing/2014/main" id="{82ED1EB1-C44C-4EBA-87FB-A0B52A721571}"/>
              </a:ext>
            </a:extLst>
          </p:cNvPr>
          <p:cNvPicPr>
            <a:picLocks noChangeAspect="1"/>
          </p:cNvPicPr>
          <p:nvPr/>
        </p:nvPicPr>
        <p:blipFill>
          <a:blip r:embed="rId3"/>
          <a:stretch>
            <a:fillRect/>
          </a:stretch>
        </p:blipFill>
        <p:spPr>
          <a:xfrm>
            <a:off x="246110" y="1910615"/>
            <a:ext cx="6276072" cy="4047416"/>
          </a:xfrm>
          <a:prstGeom prst="rect">
            <a:avLst/>
          </a:prstGeom>
        </p:spPr>
      </p:pic>
      <p:pic>
        <p:nvPicPr>
          <p:cNvPr id="13" name="Picture 12">
            <a:extLst>
              <a:ext uri="{FF2B5EF4-FFF2-40B4-BE49-F238E27FC236}">
                <a16:creationId xmlns:a16="http://schemas.microsoft.com/office/drawing/2014/main" id="{982947FD-E185-4147-AE0B-3EEED6D34FD8}"/>
              </a:ext>
            </a:extLst>
          </p:cNvPr>
          <p:cNvPicPr>
            <a:picLocks noChangeAspect="1"/>
          </p:cNvPicPr>
          <p:nvPr/>
        </p:nvPicPr>
        <p:blipFill>
          <a:blip r:embed="rId4"/>
          <a:stretch>
            <a:fillRect/>
          </a:stretch>
        </p:blipFill>
        <p:spPr>
          <a:xfrm>
            <a:off x="6522181" y="2039115"/>
            <a:ext cx="5669819" cy="3285919"/>
          </a:xfrm>
          <a:prstGeom prst="rect">
            <a:avLst/>
          </a:prstGeom>
        </p:spPr>
      </p:pic>
    </p:spTree>
    <p:extLst>
      <p:ext uri="{BB962C8B-B14F-4D97-AF65-F5344CB8AC3E}">
        <p14:creationId xmlns:p14="http://schemas.microsoft.com/office/powerpoint/2010/main" val="1556211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42CA44-37D8-45C3-8702-A0A8B82097EF}"/>
              </a:ext>
            </a:extLst>
          </p:cNvPr>
          <p:cNvSpPr txBox="1"/>
          <p:nvPr/>
        </p:nvSpPr>
        <p:spPr>
          <a:xfrm>
            <a:off x="864734" y="1509498"/>
            <a:ext cx="4762036" cy="5175904"/>
          </a:xfrm>
          <a:prstGeom prst="rect">
            <a:avLst/>
          </a:prstGeom>
          <a:noFill/>
        </p:spPr>
        <p:txBody>
          <a:bodyPr wrap="square">
            <a:spAutoFit/>
          </a:bodyPr>
          <a:lstStyle/>
          <a:p>
            <a:r>
              <a:rPr lang="en-US" sz="1600" b="0" i="0" u="none" strike="noStrike" baseline="0" dirty="0">
                <a:latin typeface="Arial" panose="020B0604020202020204" pitchFamily="34" charset="0"/>
                <a:cs typeface="Arial" panose="020B0604020202020204" pitchFamily="34" charset="0"/>
              </a:rPr>
              <a:t>Solutions from Table 3.8 are: </a:t>
            </a:r>
            <a:r>
              <a:rPr lang="en-US" sz="1600" b="1" dirty="0">
                <a:latin typeface="Arial" panose="020B0604020202020204" pitchFamily="34" charset="0"/>
                <a:cs typeface="Arial" panose="020B0604020202020204" pitchFamily="34" charset="0"/>
              </a:rPr>
              <a:t>35</a:t>
            </a:r>
            <a:r>
              <a:rPr lang="en-US" sz="1600" b="1" i="0" u="none" strike="noStrike" baseline="0" dirty="0">
                <a:latin typeface="Arial" panose="020B0604020202020204" pitchFamily="34" charset="0"/>
                <a:cs typeface="Arial" panose="020B0604020202020204" pitchFamily="34" charset="0"/>
              </a:rPr>
              <a:t>, 1, 13and 11.</a:t>
            </a:r>
          </a:p>
          <a:p>
            <a:pPr algn="l"/>
            <a:endParaRPr lang="en-US" sz="1600" dirty="0">
              <a:latin typeface="Arial" panose="020B0604020202020204" pitchFamily="34" charset="0"/>
              <a:cs typeface="Arial" panose="020B0604020202020204" pitchFamily="34" charset="0"/>
            </a:endParaRPr>
          </a:p>
          <a:p>
            <a:pPr algn="just"/>
            <a:r>
              <a:rPr lang="en-US" sz="1600" b="1" i="1" u="none" strike="noStrike" baseline="0" dirty="0">
                <a:latin typeface="Arial" panose="020B0604020202020204" pitchFamily="34" charset="0"/>
                <a:cs typeface="Arial" panose="020B0604020202020204" pitchFamily="34" charset="0"/>
              </a:rPr>
              <a:t>35-Parameter change </a:t>
            </a:r>
            <a:r>
              <a:rPr lang="en-US" sz="1600" b="0" i="0" u="none" strike="noStrike" baseline="0" dirty="0">
                <a:latin typeface="Arial" panose="020B0604020202020204" pitchFamily="34" charset="0"/>
                <a:cs typeface="Arial" panose="020B0604020202020204" pitchFamily="34" charset="0"/>
              </a:rPr>
              <a:t>– change an object’s physical state (e.g. to a gas, liquid, or solid).</a:t>
            </a:r>
          </a:p>
          <a:p>
            <a:pPr algn="just"/>
            <a:endParaRPr lang="en-US" sz="1600" b="0" i="0" u="none" strike="noStrike" baseline="0" dirty="0">
              <a:latin typeface="Arial" panose="020B0604020202020204" pitchFamily="34" charset="0"/>
              <a:cs typeface="Arial" panose="020B0604020202020204" pitchFamily="34" charset="0"/>
            </a:endParaRPr>
          </a:p>
          <a:p>
            <a:pPr algn="just"/>
            <a:r>
              <a:rPr lang="en-US" sz="1600" b="1" i="1" u="none" strike="noStrike" baseline="0" dirty="0">
                <a:latin typeface="Arial" panose="020B0604020202020204" pitchFamily="34" charset="0"/>
                <a:cs typeface="Arial" panose="020B0604020202020204" pitchFamily="34" charset="0"/>
              </a:rPr>
              <a:t>1-Segmentation</a:t>
            </a:r>
            <a:r>
              <a:rPr lang="en-US" sz="1600" b="0" i="1"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 divide an object into independent parts.</a:t>
            </a:r>
          </a:p>
          <a:p>
            <a:pPr marL="285750" indent="-285750" algn="just">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Replace mainframe computers with personal computers</a:t>
            </a:r>
          </a:p>
          <a:p>
            <a:pPr marL="285750" indent="-285750" algn="just">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Replace a large truck </a:t>
            </a:r>
            <a:r>
              <a:rPr lang="en-US" sz="1600" dirty="0">
                <a:latin typeface="Arial" panose="020B0604020202020204" pitchFamily="34" charset="0"/>
                <a:ea typeface="Calibri" panose="020F0502020204030204" pitchFamily="34" charset="0"/>
                <a:cs typeface="Arial" panose="020B0604020202020204" pitchFamily="34" charset="0"/>
              </a:rPr>
              <a:t>with</a:t>
            </a:r>
            <a:r>
              <a:rPr lang="en-US" sz="1600" dirty="0">
                <a:effectLst/>
                <a:latin typeface="Arial" panose="020B0604020202020204" pitchFamily="34" charset="0"/>
                <a:ea typeface="Calibri" panose="020F0502020204030204" pitchFamily="34" charset="0"/>
                <a:cs typeface="Arial" panose="020B0604020202020204" pitchFamily="34" charset="0"/>
              </a:rPr>
              <a:t> a truck and trailer</a:t>
            </a:r>
          </a:p>
          <a:p>
            <a:pPr marL="285750" marR="0" indent="-285750" algn="just">
              <a:lnSpc>
                <a:spcPct val="107000"/>
              </a:lnSpc>
              <a:spcBef>
                <a:spcPts val="0"/>
              </a:spcBef>
              <a:spcAft>
                <a:spcPts val="800"/>
              </a:spcAft>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Use a </a:t>
            </a:r>
            <a:r>
              <a:rPr lang="en-US" sz="1600" b="1" dirty="0">
                <a:effectLst/>
                <a:latin typeface="Arial" panose="020B0604020202020204" pitchFamily="34" charset="0"/>
                <a:ea typeface="Calibri" panose="020F0502020204030204" pitchFamily="34" charset="0"/>
                <a:cs typeface="Arial" panose="020B0604020202020204" pitchFamily="34" charset="0"/>
              </a:rPr>
              <a:t>W</a:t>
            </a:r>
            <a:r>
              <a:rPr lang="en-US" sz="1600" dirty="0">
                <a:effectLst/>
                <a:latin typeface="Arial" panose="020B0604020202020204" pitchFamily="34" charset="0"/>
                <a:ea typeface="Calibri" panose="020F0502020204030204" pitchFamily="34" charset="0"/>
                <a:cs typeface="Arial" panose="020B0604020202020204" pitchFamily="34" charset="0"/>
              </a:rPr>
              <a:t>ork </a:t>
            </a:r>
            <a:r>
              <a:rPr lang="en-US" sz="1600" b="1" dirty="0">
                <a:latin typeface="Arial" panose="020B0604020202020204" pitchFamily="34" charset="0"/>
                <a:ea typeface="Calibri" panose="020F0502020204030204" pitchFamily="34" charset="0"/>
                <a:cs typeface="Arial" panose="020B0604020202020204" pitchFamily="34" charset="0"/>
              </a:rPr>
              <a:t>B</a:t>
            </a:r>
            <a:r>
              <a:rPr lang="en-US" sz="1600" dirty="0">
                <a:effectLst/>
                <a:latin typeface="Arial" panose="020B0604020202020204" pitchFamily="34" charset="0"/>
                <a:ea typeface="Calibri" panose="020F0502020204030204" pitchFamily="34" charset="0"/>
                <a:cs typeface="Arial" panose="020B0604020202020204" pitchFamily="34" charset="0"/>
              </a:rPr>
              <a:t>reakdown </a:t>
            </a:r>
            <a:r>
              <a:rPr lang="en-US" sz="1600" b="1" dirty="0">
                <a:latin typeface="Arial" panose="020B0604020202020204" pitchFamily="34" charset="0"/>
                <a:ea typeface="Calibri" panose="020F0502020204030204" pitchFamily="34" charset="0"/>
                <a:cs typeface="Arial" panose="020B0604020202020204" pitchFamily="34" charset="0"/>
              </a:rPr>
              <a:t>S</a:t>
            </a:r>
            <a:r>
              <a:rPr lang="en-US" sz="1600" dirty="0">
                <a:effectLst/>
                <a:latin typeface="Arial" panose="020B0604020202020204" pitchFamily="34" charset="0"/>
                <a:ea typeface="Calibri" panose="020F0502020204030204" pitchFamily="34" charset="0"/>
                <a:cs typeface="Arial" panose="020B0604020202020204" pitchFamily="34" charset="0"/>
              </a:rPr>
              <a:t>tructure (WBS) for a large project. </a:t>
            </a:r>
            <a:endParaRPr lang="en-US" sz="1600" b="1" i="1" u="none" strike="noStrike" baseline="0" dirty="0">
              <a:latin typeface="Arial" panose="020B0604020202020204" pitchFamily="34" charset="0"/>
              <a:cs typeface="Arial" panose="020B0604020202020204" pitchFamily="34" charset="0"/>
            </a:endParaRPr>
          </a:p>
          <a:p>
            <a:pPr algn="just">
              <a:spcAft>
                <a:spcPts val="600"/>
              </a:spcAft>
            </a:pPr>
            <a:r>
              <a:rPr lang="en-US" sz="1600" b="1" i="1" u="none" strike="noStrike" baseline="0" dirty="0">
                <a:latin typeface="Arial" panose="020B0604020202020204" pitchFamily="34" charset="0"/>
                <a:cs typeface="Arial" panose="020B0604020202020204" pitchFamily="34" charset="0"/>
              </a:rPr>
              <a:t>13-Invertion </a:t>
            </a:r>
            <a:r>
              <a:rPr lang="en-US" sz="1600" b="0" i="1" u="none" strike="noStrike" baseline="0" dirty="0">
                <a:latin typeface="Arial" panose="020B0604020202020204" pitchFamily="34" charset="0"/>
                <a:cs typeface="Arial" panose="020B0604020202020204" pitchFamily="34" charset="0"/>
              </a:rPr>
              <a:t>(the other way around) </a:t>
            </a:r>
            <a:r>
              <a:rPr lang="en-US" sz="1600" b="0" i="0" u="none" strike="noStrike" baseline="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a:t>
            </a:r>
            <a:r>
              <a:rPr lang="en-US" sz="1600" b="0" i="0" u="none" strike="noStrike" baseline="0" dirty="0">
                <a:latin typeface="Arial" panose="020B0604020202020204" pitchFamily="34" charset="0"/>
                <a:cs typeface="Arial" panose="020B0604020202020204" pitchFamily="34" charset="0"/>
              </a:rPr>
              <a:t>nvert the action(s) used to solve the problem (e.g. instead of cooling an object, heat it).</a:t>
            </a:r>
          </a:p>
          <a:p>
            <a:pPr marL="0" marR="0">
              <a:lnSpc>
                <a:spcPct val="107000"/>
              </a:lnSpc>
              <a:spcBef>
                <a:spcPts val="0"/>
              </a:spcBef>
              <a:spcAft>
                <a:spcPts val="800"/>
              </a:spcAft>
            </a:pPr>
            <a:r>
              <a:rPr lang="en-US" sz="1600" b="1" i="1" u="none" strike="noStrike" baseline="0" dirty="0">
                <a:latin typeface="Arial" panose="020B0604020202020204" pitchFamily="34" charset="0"/>
                <a:cs typeface="Arial" panose="020B0604020202020204" pitchFamily="34" charset="0"/>
              </a:rPr>
              <a:t>11-</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b="1" i="1" dirty="0">
                <a:effectLst/>
                <a:latin typeface="Arial" panose="020B0604020202020204" pitchFamily="34" charset="0"/>
                <a:ea typeface="Calibri" panose="020F0502020204030204" pitchFamily="34" charset="0"/>
                <a:cs typeface="Arial" panose="020B0604020202020204" pitchFamily="34" charset="0"/>
              </a:rPr>
              <a:t>Cushion in Advance</a:t>
            </a:r>
            <a:r>
              <a:rPr lang="en-US" sz="1600" dirty="0">
                <a:effectLst/>
                <a:latin typeface="Arial" panose="020B0604020202020204" pitchFamily="34" charset="0"/>
                <a:ea typeface="Calibri" panose="020F0502020204030204" pitchFamily="34" charset="0"/>
                <a:cs typeface="Arial" panose="020B0604020202020204" pitchFamily="34" charset="0"/>
              </a:rPr>
              <a:t> - Prepare emergency means beforehand to compensate for the relatively low reliability of an object.</a:t>
            </a:r>
          </a:p>
          <a:p>
            <a:pPr marL="0" marR="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Picture 2">
            <a:extLst>
              <a:ext uri="{FF2B5EF4-FFF2-40B4-BE49-F238E27FC236}">
                <a16:creationId xmlns:a16="http://schemas.microsoft.com/office/drawing/2014/main" id="{2967863F-C3B2-4C85-A02E-8440578ECCAB}"/>
              </a:ext>
            </a:extLst>
          </p:cNvPr>
          <p:cNvPicPr>
            <a:picLocks noChangeAspect="1"/>
          </p:cNvPicPr>
          <p:nvPr/>
        </p:nvPicPr>
        <p:blipFill>
          <a:blip r:embed="rId2"/>
          <a:stretch>
            <a:fillRect/>
          </a:stretch>
        </p:blipFill>
        <p:spPr>
          <a:xfrm>
            <a:off x="6565231" y="1571844"/>
            <a:ext cx="5046258" cy="4302399"/>
          </a:xfrm>
          <a:prstGeom prst="rect">
            <a:avLst/>
          </a:prstGeom>
        </p:spPr>
      </p:pic>
      <p:pic>
        <p:nvPicPr>
          <p:cNvPr id="8" name="Picture 7">
            <a:extLst>
              <a:ext uri="{FF2B5EF4-FFF2-40B4-BE49-F238E27FC236}">
                <a16:creationId xmlns:a16="http://schemas.microsoft.com/office/drawing/2014/main" id="{18C37240-7D65-4A03-BAB4-1FBBAEA0B1D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10" name="TextBox 9">
            <a:extLst>
              <a:ext uri="{FF2B5EF4-FFF2-40B4-BE49-F238E27FC236}">
                <a16:creationId xmlns:a16="http://schemas.microsoft.com/office/drawing/2014/main" id="{E38C81CF-973B-42FE-9A1C-F8E057F94D89}"/>
              </a:ext>
            </a:extLst>
          </p:cNvPr>
          <p:cNvSpPr txBox="1"/>
          <p:nvPr/>
        </p:nvSpPr>
        <p:spPr>
          <a:xfrm>
            <a:off x="3513421" y="601256"/>
            <a:ext cx="6103620"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CASE STUDY (continued)</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6443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C89222-D1A5-480B-BBE2-7767BCC3AA58}"/>
              </a:ext>
            </a:extLst>
          </p:cNvPr>
          <p:cNvSpPr txBox="1"/>
          <p:nvPr/>
        </p:nvSpPr>
        <p:spPr>
          <a:xfrm>
            <a:off x="2372049" y="1424166"/>
            <a:ext cx="7767687" cy="2523768"/>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Solution Decision</a:t>
            </a:r>
          </a:p>
          <a:p>
            <a:r>
              <a:rPr lang="en-US" sz="1800" b="0" i="0" u="none" strike="noStrike" baseline="0" dirty="0">
                <a:latin typeface="Arial" panose="020B0604020202020204" pitchFamily="34" charset="0"/>
                <a:cs typeface="Arial" panose="020B0604020202020204" pitchFamily="34" charset="0"/>
              </a:rPr>
              <a:t> </a:t>
            </a:r>
          </a:p>
          <a:p>
            <a:pPr algn="just"/>
            <a:r>
              <a:rPr lang="en-US" sz="1800" b="0" i="0" u="none" strike="noStrike" baseline="0" dirty="0">
                <a:latin typeface="Arial" panose="020B0604020202020204" pitchFamily="34" charset="0"/>
                <a:cs typeface="Arial" panose="020B0604020202020204" pitchFamily="34" charset="0"/>
              </a:rPr>
              <a:t>After thorough analysis, the principle 1- segmentation of “use a Work </a:t>
            </a:r>
            <a:r>
              <a:rPr lang="en-US" dirty="0">
                <a:latin typeface="Arial" panose="020B0604020202020204" pitchFamily="34" charset="0"/>
                <a:cs typeface="Arial" panose="020B0604020202020204" pitchFamily="34" charset="0"/>
              </a:rPr>
              <a:t>B</a:t>
            </a:r>
            <a:r>
              <a:rPr lang="en-US" sz="1800" b="0" i="0" u="none" strike="noStrike" baseline="0" dirty="0">
                <a:latin typeface="Arial" panose="020B0604020202020204" pitchFamily="34" charset="0"/>
                <a:cs typeface="Arial" panose="020B0604020202020204" pitchFamily="34" charset="0"/>
              </a:rPr>
              <a:t>reakdown </a:t>
            </a:r>
            <a:r>
              <a:rPr lang="en-US" dirty="0">
                <a:latin typeface="Arial" panose="020B0604020202020204" pitchFamily="34" charset="0"/>
                <a:cs typeface="Arial" panose="020B0604020202020204" pitchFamily="34" charset="0"/>
              </a:rPr>
              <a:t>S</a:t>
            </a:r>
            <a:r>
              <a:rPr lang="en-US" sz="1800" b="0" i="0" u="none" strike="noStrike" baseline="0" dirty="0">
                <a:latin typeface="Arial" panose="020B0604020202020204" pitchFamily="34" charset="0"/>
                <a:cs typeface="Arial" panose="020B0604020202020204" pitchFamily="34" charset="0"/>
              </a:rPr>
              <a:t>tructure (WBS) for a large project,” will be implemented. A WBS helps to make a large project more manageable. Breaking it down into smaller pieces work can be done simultaneously by different team members, leading to better team productivity. This will save a lot time and effort, ultimately, saves money and reduces the production cost.</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BD979C7-F980-417A-B149-C36A7F05144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10" name="TextBox 9">
            <a:extLst>
              <a:ext uri="{FF2B5EF4-FFF2-40B4-BE49-F238E27FC236}">
                <a16:creationId xmlns:a16="http://schemas.microsoft.com/office/drawing/2014/main" id="{040E245D-88DD-419D-9AB0-AFBB51C21238}"/>
              </a:ext>
            </a:extLst>
          </p:cNvPr>
          <p:cNvSpPr txBox="1"/>
          <p:nvPr/>
        </p:nvSpPr>
        <p:spPr>
          <a:xfrm>
            <a:off x="3395001" y="527417"/>
            <a:ext cx="6103620"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CASE STUDY (continued)</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6851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0EE619-6B5A-4766-A358-DD60B17EBF79}"/>
              </a:ext>
            </a:extLst>
          </p:cNvPr>
          <p:cNvSpPr txBox="1"/>
          <p:nvPr/>
        </p:nvSpPr>
        <p:spPr>
          <a:xfrm>
            <a:off x="3891259" y="2254559"/>
            <a:ext cx="4785338" cy="2739211"/>
          </a:xfrm>
          <a:prstGeom prst="rect">
            <a:avLst/>
          </a:prstGeom>
          <a:noFill/>
        </p:spPr>
        <p:txBody>
          <a:bodyPr wrap="square">
            <a:spAutoFit/>
          </a:bodyPr>
          <a:lstStyle/>
          <a:p>
            <a:pPr algn="just"/>
            <a:r>
              <a:rPr lang="en-US" b="1" i="0" u="none" strike="noStrike" baseline="0" dirty="0">
                <a:latin typeface="Arial" panose="020B0604020202020204" pitchFamily="34" charset="0"/>
                <a:cs typeface="Arial" panose="020B0604020202020204" pitchFamily="34" charset="0"/>
              </a:rPr>
              <a:t>CASE-2: </a:t>
            </a:r>
            <a:r>
              <a:rPr lang="en-US" b="0" i="0" u="none" strike="noStrike" baseline="0" dirty="0">
                <a:latin typeface="Arial" panose="020B0604020202020204" pitchFamily="34" charset="0"/>
                <a:cs typeface="Arial" panose="020B0604020202020204" pitchFamily="34" charset="0"/>
              </a:rPr>
              <a:t>The improvement of the“ </a:t>
            </a:r>
            <a:r>
              <a:rPr lang="en-US" b="1" i="0" u="none" strike="noStrike" baseline="0" dirty="0">
                <a:latin typeface="Arial" panose="020B0604020202020204" pitchFamily="34" charset="0"/>
                <a:cs typeface="Arial" panose="020B0604020202020204" pitchFamily="34" charset="0"/>
              </a:rPr>
              <a:t>strength</a:t>
            </a:r>
            <a:r>
              <a:rPr lang="en-US" b="0" i="0" u="none" strike="noStrike" baseline="0" dirty="0">
                <a:latin typeface="Arial" panose="020B0604020202020204" pitchFamily="34" charset="0"/>
                <a:cs typeface="Arial" panose="020B0604020202020204" pitchFamily="34" charset="0"/>
              </a:rPr>
              <a:t>” causes </a:t>
            </a:r>
            <a:r>
              <a:rPr lang="en-US" dirty="0">
                <a:latin typeface="Arial" panose="020B0604020202020204" pitchFamily="34" charset="0"/>
                <a:cs typeface="Arial" panose="020B0604020202020204" pitchFamily="34" charset="0"/>
              </a:rPr>
              <a:t>an</a:t>
            </a:r>
            <a:r>
              <a:rPr lang="en-US" b="0" i="0" u="none" strike="noStrike" baseline="0" dirty="0">
                <a:latin typeface="Arial" panose="020B0604020202020204" pitchFamily="34" charset="0"/>
                <a:cs typeface="Arial" panose="020B0604020202020204" pitchFamily="34" charset="0"/>
              </a:rPr>
              <a:t> increase of “</a:t>
            </a:r>
            <a:r>
              <a:rPr lang="en-US" b="1" i="0" u="none" strike="noStrike" baseline="0" dirty="0">
                <a:latin typeface="Arial" panose="020B0604020202020204" pitchFamily="34" charset="0"/>
                <a:cs typeface="Arial" panose="020B0604020202020204" pitchFamily="34" charset="0"/>
              </a:rPr>
              <a:t>weight</a:t>
            </a:r>
            <a:r>
              <a:rPr lang="en-US" b="0" i="0" u="none" strike="noStrike" baseline="0" dirty="0">
                <a:latin typeface="Arial" panose="020B0604020202020204" pitchFamily="34" charset="0"/>
                <a:cs typeface="Arial" panose="020B0604020202020204" pitchFamily="34" charset="0"/>
              </a:rPr>
              <a:t>”, thus resulting in a strong negative correlation in the correlation matrix. </a:t>
            </a:r>
          </a:p>
          <a:p>
            <a:pPr algn="just"/>
            <a:endParaRPr lang="en-US" dirty="0">
              <a:latin typeface="Arial" panose="020B0604020202020204" pitchFamily="34" charset="0"/>
              <a:cs typeface="Arial" panose="020B0604020202020204" pitchFamily="34" charset="0"/>
            </a:endParaRPr>
          </a:p>
          <a:p>
            <a:pPr algn="just"/>
            <a:r>
              <a:rPr lang="en-US" b="0" i="0" u="none" strike="noStrike" baseline="0" dirty="0">
                <a:latin typeface="Arial" panose="020B0604020202020204" pitchFamily="34" charset="0"/>
                <a:cs typeface="Arial" panose="020B0604020202020204" pitchFamily="34" charset="0"/>
              </a:rPr>
              <a:t>In this case, </a:t>
            </a:r>
          </a:p>
          <a:p>
            <a:pPr algn="just"/>
            <a:r>
              <a:rPr lang="en-US" b="1" dirty="0">
                <a:latin typeface="Arial" panose="020B0604020202020204" pitchFamily="34" charset="0"/>
                <a:cs typeface="Arial" panose="020B0604020202020204" pitchFamily="34" charset="0"/>
              </a:rPr>
              <a:t>S</a:t>
            </a:r>
            <a:r>
              <a:rPr lang="en-US" b="1" i="0" u="none" strike="noStrike" baseline="0" dirty="0">
                <a:latin typeface="Arial" panose="020B0604020202020204" pitchFamily="34" charset="0"/>
                <a:cs typeface="Arial" panose="020B0604020202020204" pitchFamily="34" charset="0"/>
              </a:rPr>
              <a:t>trength</a:t>
            </a:r>
            <a:r>
              <a:rPr lang="en-US" b="0" i="0" u="none" strike="noStrike" baseline="0" dirty="0">
                <a:latin typeface="Arial" panose="020B0604020202020204" pitchFamily="34" charset="0"/>
                <a:cs typeface="Arial" panose="020B0604020202020204" pitchFamily="34" charset="0"/>
              </a:rPr>
              <a:t> is the improving characteristic</a:t>
            </a:r>
            <a:br>
              <a:rPr lang="en-US" b="0" i="0" u="none" strike="noStrike" baseline="0" dirty="0">
                <a:latin typeface="Arial" panose="020B0604020202020204" pitchFamily="34" charset="0"/>
                <a:cs typeface="Arial" panose="020B0604020202020204" pitchFamily="34" charset="0"/>
              </a:rPr>
            </a:br>
            <a:r>
              <a:rPr lang="en-US" b="1" i="0" u="none" strike="noStrike" baseline="0" dirty="0">
                <a:latin typeface="Arial" panose="020B0604020202020204" pitchFamily="34" charset="0"/>
                <a:cs typeface="Arial" panose="020B0604020202020204" pitchFamily="34" charset="0"/>
              </a:rPr>
              <a:t>Weight </a:t>
            </a:r>
            <a:r>
              <a:rPr lang="en-US" b="0" i="0" u="none" strike="noStrike" baseline="0" dirty="0">
                <a:latin typeface="Arial" panose="020B0604020202020204" pitchFamily="34" charset="0"/>
                <a:cs typeface="Arial" panose="020B0604020202020204" pitchFamily="34" charset="0"/>
              </a:rPr>
              <a:t>is </a:t>
            </a:r>
            <a:r>
              <a:rPr lang="en-US" dirty="0">
                <a:latin typeface="Arial" panose="020B0604020202020204" pitchFamily="34" charset="0"/>
                <a:cs typeface="Arial" panose="020B0604020202020204" pitchFamily="34" charset="0"/>
              </a:rPr>
              <a:t>a</a:t>
            </a:r>
            <a:r>
              <a:rPr lang="en-US" b="0" i="0" u="none" strike="noStrike" baseline="0" dirty="0">
                <a:latin typeface="Arial" panose="020B0604020202020204" pitchFamily="34" charset="0"/>
                <a:cs typeface="Arial" panose="020B0604020202020204" pitchFamily="34" charset="0"/>
              </a:rPr>
              <a:t> worsening characteristic.</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DB2A707-1567-4DC1-B30D-E3A6E29571D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592" y="0"/>
            <a:ext cx="3254995" cy="2039116"/>
          </a:xfrm>
          <a:prstGeom prst="rect">
            <a:avLst/>
          </a:prstGeom>
        </p:spPr>
      </p:pic>
      <p:sp>
        <p:nvSpPr>
          <p:cNvPr id="10" name="TextBox 9">
            <a:extLst>
              <a:ext uri="{FF2B5EF4-FFF2-40B4-BE49-F238E27FC236}">
                <a16:creationId xmlns:a16="http://schemas.microsoft.com/office/drawing/2014/main" id="{752A18C4-CD22-43ED-9E13-5984A9B5CEA7}"/>
              </a:ext>
            </a:extLst>
          </p:cNvPr>
          <p:cNvSpPr txBox="1"/>
          <p:nvPr/>
        </p:nvSpPr>
        <p:spPr>
          <a:xfrm>
            <a:off x="3226403" y="834892"/>
            <a:ext cx="6115050"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CASE STUDY (continued)</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744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E4FF00-3308-4551-A987-D24E9003CB28}"/>
              </a:ext>
            </a:extLst>
          </p:cNvPr>
          <p:cNvPicPr>
            <a:picLocks noChangeAspect="1"/>
          </p:cNvPicPr>
          <p:nvPr/>
        </p:nvPicPr>
        <p:blipFill>
          <a:blip r:embed="rId2"/>
          <a:stretch>
            <a:fillRect/>
          </a:stretch>
        </p:blipFill>
        <p:spPr>
          <a:xfrm>
            <a:off x="5984690" y="1973240"/>
            <a:ext cx="5888671" cy="2964769"/>
          </a:xfrm>
          <a:prstGeom prst="rect">
            <a:avLst/>
          </a:prstGeom>
        </p:spPr>
      </p:pic>
      <p:pic>
        <p:nvPicPr>
          <p:cNvPr id="4" name="Picture 3">
            <a:extLst>
              <a:ext uri="{FF2B5EF4-FFF2-40B4-BE49-F238E27FC236}">
                <a16:creationId xmlns:a16="http://schemas.microsoft.com/office/drawing/2014/main" id="{6C23D3DA-2F66-4D86-80AD-5A856F85266D}"/>
              </a:ext>
            </a:extLst>
          </p:cNvPr>
          <p:cNvPicPr>
            <a:picLocks noChangeAspect="1"/>
          </p:cNvPicPr>
          <p:nvPr/>
        </p:nvPicPr>
        <p:blipFill>
          <a:blip r:embed="rId3"/>
          <a:stretch>
            <a:fillRect/>
          </a:stretch>
        </p:blipFill>
        <p:spPr>
          <a:xfrm>
            <a:off x="549728" y="1589476"/>
            <a:ext cx="5273554" cy="3893081"/>
          </a:xfrm>
          <a:prstGeom prst="rect">
            <a:avLst/>
          </a:prstGeom>
        </p:spPr>
      </p:pic>
      <p:sp>
        <p:nvSpPr>
          <p:cNvPr id="6" name="TextBox 5">
            <a:extLst>
              <a:ext uri="{FF2B5EF4-FFF2-40B4-BE49-F238E27FC236}">
                <a16:creationId xmlns:a16="http://schemas.microsoft.com/office/drawing/2014/main" id="{A732B508-E451-4297-A742-7BE44C0862C8}"/>
              </a:ext>
            </a:extLst>
          </p:cNvPr>
          <p:cNvSpPr txBox="1"/>
          <p:nvPr/>
        </p:nvSpPr>
        <p:spPr>
          <a:xfrm>
            <a:off x="8400849" y="5113225"/>
            <a:ext cx="3472511" cy="369332"/>
          </a:xfrm>
          <a:prstGeom prst="rect">
            <a:avLst/>
          </a:prstGeom>
          <a:noFill/>
        </p:spPr>
        <p:txBody>
          <a:bodyPr wrap="square">
            <a:spAutoFit/>
          </a:bodyPr>
          <a:lstStyle/>
          <a:p>
            <a:r>
              <a:rPr lang="en-US" sz="1800" b="1" dirty="0">
                <a:solidFill>
                  <a:srgbClr val="0E4FB8"/>
                </a:solidFill>
                <a:latin typeface="Arial" panose="020B0604020202020204" pitchFamily="34" charset="0"/>
                <a:cs typeface="Arial" panose="020B0604020202020204" pitchFamily="34" charset="0"/>
              </a:rPr>
              <a:t>SOLUTIONS ARE: 1, 8, 15, 40</a:t>
            </a:r>
            <a:endParaRPr lang="en-US" dirty="0"/>
          </a:p>
        </p:txBody>
      </p:sp>
      <p:pic>
        <p:nvPicPr>
          <p:cNvPr id="10" name="Picture 9">
            <a:extLst>
              <a:ext uri="{FF2B5EF4-FFF2-40B4-BE49-F238E27FC236}">
                <a16:creationId xmlns:a16="http://schemas.microsoft.com/office/drawing/2014/main" id="{70B3DBC5-C47F-4D26-81C6-9BF9B23D4E3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740822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D0AEFC-E928-4608-81C1-E8C1D180833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11" name="TextBox 10">
            <a:extLst>
              <a:ext uri="{FF2B5EF4-FFF2-40B4-BE49-F238E27FC236}">
                <a16:creationId xmlns:a16="http://schemas.microsoft.com/office/drawing/2014/main" id="{2051D317-62C8-4AE3-941E-8194EA14F75F}"/>
              </a:ext>
            </a:extLst>
          </p:cNvPr>
          <p:cNvSpPr txBox="1"/>
          <p:nvPr/>
        </p:nvSpPr>
        <p:spPr>
          <a:xfrm>
            <a:off x="4263390" y="419676"/>
            <a:ext cx="6103620" cy="595932"/>
          </a:xfrm>
          <a:prstGeom prst="rect">
            <a:avLst/>
          </a:prstGeom>
          <a:noFill/>
        </p:spPr>
        <p:txBody>
          <a:bodyPr wrap="square">
            <a:spAutoFit/>
          </a:bodyPr>
          <a:lstStyle/>
          <a:p>
            <a:pPr marL="0" marR="0">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From TRIZ Tool we have</a:t>
            </a:r>
          </a:p>
        </p:txBody>
      </p:sp>
      <p:sp>
        <p:nvSpPr>
          <p:cNvPr id="13" name="TextBox 12">
            <a:extLst>
              <a:ext uri="{FF2B5EF4-FFF2-40B4-BE49-F238E27FC236}">
                <a16:creationId xmlns:a16="http://schemas.microsoft.com/office/drawing/2014/main" id="{5125E8B6-77FE-4236-8198-3FF88DEFE77B}"/>
              </a:ext>
            </a:extLst>
          </p:cNvPr>
          <p:cNvSpPr txBox="1"/>
          <p:nvPr/>
        </p:nvSpPr>
        <p:spPr>
          <a:xfrm>
            <a:off x="1760220" y="1184129"/>
            <a:ext cx="10046970" cy="4308872"/>
          </a:xfrm>
          <a:prstGeom prst="rect">
            <a:avLst/>
          </a:prstGeom>
          <a:noFill/>
        </p:spPr>
        <p:txBody>
          <a:bodyPr wrap="square">
            <a:spAutoFit/>
          </a:bodyPr>
          <a:lstStyle/>
          <a:p>
            <a:pPr marL="0" marR="0" algn="just">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(1) </a:t>
            </a:r>
            <a:r>
              <a:rPr lang="en-US" sz="1800" i="1" dirty="0">
                <a:effectLst/>
                <a:latin typeface="Arial" panose="020B0604020202020204" pitchFamily="34" charset="0"/>
                <a:ea typeface="Calibri" panose="020F0502020204030204" pitchFamily="34" charset="0"/>
                <a:cs typeface="Arial" panose="020B0604020202020204" pitchFamily="34" charset="0"/>
              </a:rPr>
              <a:t>Segmentation </a:t>
            </a:r>
            <a:r>
              <a:rPr lang="en-US" sz="1800" dirty="0">
                <a:effectLst/>
                <a:latin typeface="Arial" panose="020B0604020202020204" pitchFamily="34" charset="0"/>
                <a:ea typeface="Calibri" panose="020F0502020204030204" pitchFamily="34" charset="0"/>
                <a:cs typeface="Arial" panose="020B0604020202020204" pitchFamily="34" charset="0"/>
              </a:rPr>
              <a:t>– divide an object into independent parts.</a:t>
            </a:r>
          </a:p>
          <a:p>
            <a:pPr marL="0" marR="0" algn="just">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(8) </a:t>
            </a:r>
            <a:r>
              <a:rPr lang="en-US" sz="1800" i="1" dirty="0">
                <a:effectLst/>
                <a:latin typeface="Arial" panose="020B0604020202020204" pitchFamily="34" charset="0"/>
                <a:ea typeface="Calibri" panose="020F0502020204030204" pitchFamily="34" charset="0"/>
                <a:cs typeface="Arial" panose="020B0604020202020204" pitchFamily="34" charset="0"/>
              </a:rPr>
              <a:t>Counterweight </a:t>
            </a:r>
            <a:r>
              <a:rPr lang="en-US" sz="1800" dirty="0">
                <a:effectLst/>
                <a:latin typeface="Arial" panose="020B0604020202020204" pitchFamily="34" charset="0"/>
                <a:ea typeface="Calibri" panose="020F0502020204030204" pitchFamily="34" charset="0"/>
                <a:cs typeface="Arial" panose="020B0604020202020204" pitchFamily="34" charset="0"/>
              </a:rPr>
              <a:t>– to compensate for the weight of an object, merge it with other objects that provide lift.</a:t>
            </a:r>
          </a:p>
          <a:p>
            <a:pPr marL="0" marR="0" algn="just">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(15) </a:t>
            </a:r>
            <a:r>
              <a:rPr lang="en-US" sz="1800" i="1" dirty="0">
                <a:effectLst/>
                <a:latin typeface="Arial" panose="020B0604020202020204" pitchFamily="34" charset="0"/>
                <a:ea typeface="Calibri" panose="020F0502020204030204" pitchFamily="34" charset="0"/>
                <a:cs typeface="Arial" panose="020B0604020202020204" pitchFamily="34" charset="0"/>
              </a:rPr>
              <a:t>Dynamicity </a:t>
            </a:r>
            <a:r>
              <a:rPr lang="en-US" sz="1800" dirty="0">
                <a:effectLst/>
                <a:latin typeface="Arial" panose="020B0604020202020204" pitchFamily="34" charset="0"/>
                <a:ea typeface="Calibri" panose="020F0502020204030204" pitchFamily="34" charset="0"/>
                <a:cs typeface="Arial" panose="020B0604020202020204" pitchFamily="34" charset="0"/>
              </a:rPr>
              <a:t>– allow (or design) the characteristics of an object, external environment, or process to change to be optimal or to find an optimal operating condition.</a:t>
            </a:r>
          </a:p>
          <a:p>
            <a:pPr marL="0" marR="0" algn="just">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(40) </a:t>
            </a:r>
            <a:r>
              <a:rPr lang="en-US" sz="1800" i="1" dirty="0">
                <a:effectLst/>
                <a:latin typeface="Arial" panose="020B0604020202020204" pitchFamily="34" charset="0"/>
                <a:ea typeface="Calibri" panose="020F0502020204030204" pitchFamily="34" charset="0"/>
                <a:cs typeface="Arial" panose="020B0604020202020204" pitchFamily="34" charset="0"/>
              </a:rPr>
              <a:t>Composite material </a:t>
            </a:r>
            <a:r>
              <a:rPr lang="en-US" sz="1800" dirty="0">
                <a:effectLst/>
                <a:latin typeface="Arial" panose="020B0604020202020204" pitchFamily="34" charset="0"/>
                <a:ea typeface="Calibri" panose="020F0502020204030204" pitchFamily="34" charset="0"/>
                <a:cs typeface="Arial" panose="020B0604020202020204" pitchFamily="34" charset="0"/>
              </a:rPr>
              <a:t>– change from uniform to composite (multiple) materials.</a:t>
            </a:r>
          </a:p>
          <a:p>
            <a:pPr marL="342900" marR="0" lvl="0" indent="-342900" algn="just">
              <a:spcBef>
                <a:spcPts val="0"/>
              </a:spcBef>
              <a:spcAft>
                <a:spcPts val="800"/>
              </a:spcAft>
              <a:buFont typeface="Arial" panose="020B0604020202020204" pitchFamily="34" charset="0"/>
              <a:buChar char="•"/>
              <a:tabLst>
                <a:tab pos="457200" algn="l"/>
              </a:tabLst>
            </a:pPr>
            <a:r>
              <a:rPr lang="en-US" sz="1800" dirty="0">
                <a:effectLst/>
                <a:latin typeface="Arial" panose="020B0604020202020204" pitchFamily="34" charset="0"/>
                <a:ea typeface="Calibri" panose="020F0502020204030204" pitchFamily="34" charset="0"/>
                <a:cs typeface="Arial" panose="020B0604020202020204" pitchFamily="34" charset="0"/>
              </a:rPr>
              <a:t>Composite epoxy resin/carbon fiber golf club shafts are lighter, stronger, and more flexible than  metal. Same for airplane parts.</a:t>
            </a:r>
          </a:p>
          <a:p>
            <a:pPr marL="342900" marR="0" lvl="0" indent="-342900" algn="just">
              <a:spcBef>
                <a:spcPts val="0"/>
              </a:spcBef>
              <a:spcAft>
                <a:spcPts val="800"/>
              </a:spcAft>
              <a:buFont typeface="Arial" panose="020B0604020202020204" pitchFamily="34" charset="0"/>
              <a:buChar char="•"/>
              <a:tabLst>
                <a:tab pos="457200" algn="l"/>
              </a:tabLst>
            </a:pPr>
            <a:r>
              <a:rPr lang="en-US" sz="1800" dirty="0">
                <a:effectLst/>
                <a:latin typeface="Arial" panose="020B0604020202020204" pitchFamily="34" charset="0"/>
                <a:ea typeface="Calibri" panose="020F0502020204030204" pitchFamily="34" charset="0"/>
                <a:cs typeface="Arial" panose="020B0604020202020204" pitchFamily="34" charset="0"/>
              </a:rPr>
              <a:t>Fiberglass surfboards are lighter and more controllable and easier to form into a variety of shapes than wooden ones.</a:t>
            </a:r>
          </a:p>
          <a:p>
            <a:pPr marL="0" marR="0" algn="just">
              <a:spcBef>
                <a:spcPts val="0"/>
              </a:spcBef>
              <a:spcAft>
                <a:spcPts val="800"/>
              </a:spcAft>
            </a:pPr>
            <a:r>
              <a:rPr lang="en-US" sz="1800" b="1" dirty="0">
                <a:effectLst/>
                <a:latin typeface="Arial" panose="020B0604020202020204" pitchFamily="34" charset="0"/>
                <a:ea typeface="Calibri" panose="020F0502020204030204" pitchFamily="34" charset="0"/>
                <a:cs typeface="Arial" panose="020B0604020202020204" pitchFamily="34" charset="0"/>
              </a:rPr>
              <a:t>SOLUTION</a:t>
            </a:r>
            <a:br>
              <a:rPr lang="en-US" sz="1800" dirty="0">
                <a:effectLst/>
                <a:latin typeface="Arial" panose="020B0604020202020204" pitchFamily="34" charset="0"/>
                <a:ea typeface="Calibri" panose="020F0502020204030204" pitchFamily="34" charset="0"/>
                <a:cs typeface="Arial" panose="020B0604020202020204" pitchFamily="34" charset="0"/>
              </a:rPr>
            </a:br>
            <a:r>
              <a:rPr lang="en-US" sz="1800" dirty="0">
                <a:effectLst/>
                <a:latin typeface="Arial" panose="020B0604020202020204" pitchFamily="34" charset="0"/>
                <a:ea typeface="Calibri" panose="020F0502020204030204" pitchFamily="34" charset="0"/>
                <a:cs typeface="Arial" panose="020B0604020202020204" pitchFamily="34" charset="0"/>
              </a:rPr>
              <a:t>For this case, among the other suggested solutions, composite material (40) will lead to a solution. This solution will eliminate the contradiction between weight and strength.</a:t>
            </a:r>
          </a:p>
        </p:txBody>
      </p:sp>
    </p:spTree>
    <p:extLst>
      <p:ext uri="{BB962C8B-B14F-4D97-AF65-F5344CB8AC3E}">
        <p14:creationId xmlns:p14="http://schemas.microsoft.com/office/powerpoint/2010/main" val="3670596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B50463-9993-4986-A63B-45FA985A17BB}"/>
              </a:ext>
            </a:extLst>
          </p:cNvPr>
          <p:cNvSpPr txBox="1"/>
          <p:nvPr/>
        </p:nvSpPr>
        <p:spPr>
          <a:xfrm>
            <a:off x="1183269" y="1869598"/>
            <a:ext cx="10081960" cy="3477875"/>
          </a:xfrm>
          <a:prstGeom prst="rect">
            <a:avLst/>
          </a:prstGeom>
          <a:noFill/>
        </p:spPr>
        <p:txBody>
          <a:bodyPr wrap="square">
            <a:spAutoFit/>
          </a:bodyPr>
          <a:lstStyle/>
          <a:p>
            <a:pPr algn="just"/>
            <a:r>
              <a:rPr lang="en-US" sz="2000" b="0" i="0" u="none" strike="noStrike" baseline="0" dirty="0">
                <a:latin typeface="Arial" panose="020B0604020202020204" pitchFamily="34" charset="0"/>
                <a:cs typeface="Arial" panose="020B0604020202020204" pitchFamily="34" charset="0"/>
              </a:rPr>
              <a:t>U.S. Department of Energy defines WBS as “A WBS is the cornerstone of effective project planning, execution, controlling, statusing, and reporting. All the work contained within the WBS is to be identified, estimated, scheduled, and budgeted. The WBS is the structure and code that integrates and relates all project work (scope, schedule, and cost).” Therefore, the relationships of the engineering characteristics with this new characteristic (WBS) should be carefully reconsidered to re-build the HOQ. A similar argument is justifiable for the replacement of “composite material” in the HOQ.</a:t>
            </a:r>
          </a:p>
          <a:p>
            <a:pPr algn="just"/>
            <a:endParaRPr lang="en-US" sz="2000" b="0" i="0" u="none" strike="noStrike" baseline="0" dirty="0">
              <a:latin typeface="Arial" panose="020B0604020202020204" pitchFamily="34" charset="0"/>
              <a:cs typeface="Arial" panose="020B0604020202020204" pitchFamily="34" charset="0"/>
            </a:endParaRPr>
          </a:p>
          <a:p>
            <a:pPr algn="just"/>
            <a:r>
              <a:rPr lang="en-US" sz="2000" b="0" i="0" u="none" strike="noStrike" baseline="0" dirty="0">
                <a:latin typeface="Arial" panose="020B0604020202020204" pitchFamily="34" charset="0"/>
                <a:cs typeface="Arial" panose="020B0604020202020204" pitchFamily="34" charset="0"/>
              </a:rPr>
              <a:t>A negative correlation between ECs, mainly “cost of production” and “weight (material)”,</a:t>
            </a:r>
          </a:p>
          <a:p>
            <a:pPr algn="just"/>
            <a:r>
              <a:rPr lang="en-US" sz="2000" b="0" i="0" u="none" strike="noStrike" baseline="0" dirty="0">
                <a:latin typeface="Arial" panose="020B0604020202020204" pitchFamily="34" charset="0"/>
                <a:cs typeface="Arial" panose="020B0604020202020204" pitchFamily="34" charset="0"/>
              </a:rPr>
              <a:t>certainly affects the performance of product design. Thus, these ECs, which have negative correlations are replaced in the HOQ as shown in Figure </a:t>
            </a:r>
            <a:r>
              <a:rPr lang="en-US" sz="2000" dirty="0">
                <a:latin typeface="Arial" panose="020B0604020202020204" pitchFamily="34" charset="0"/>
                <a:cs typeface="Arial" panose="020B0604020202020204" pitchFamily="34" charset="0"/>
              </a:rPr>
              <a:t>7.8</a:t>
            </a:r>
            <a:r>
              <a:rPr lang="en-US" sz="2000" b="0" i="0" u="none" strike="noStrike" baseline="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2280721-4B73-4FD6-8F53-199059552F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098910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D78EB-6145-4104-B430-B4F1C45FDBBD}"/>
              </a:ext>
            </a:extLst>
          </p:cNvPr>
          <p:cNvSpPr/>
          <p:nvPr/>
        </p:nvSpPr>
        <p:spPr>
          <a:xfrm>
            <a:off x="1791328" y="158945"/>
            <a:ext cx="184731" cy="954107"/>
          </a:xfrm>
          <a:prstGeom prst="rect">
            <a:avLst/>
          </a:prstGeom>
        </p:spPr>
        <p:txBody>
          <a:bodyPr wrap="none">
            <a:spAutoFit/>
          </a:bodyPr>
          <a:lstStyle/>
          <a:p>
            <a:endParaRPr lang="en-US" sz="2800" b="1" dirty="0">
              <a:solidFill>
                <a:srgbClr val="0E4FB8"/>
              </a:solidFill>
              <a:latin typeface="Arial" panose="020B0604020202020204" pitchFamily="34" charset="0"/>
              <a:cs typeface="Arial" panose="020B0604020202020204" pitchFamily="34" charset="0"/>
            </a:endParaRPr>
          </a:p>
          <a:p>
            <a:endParaRPr lang="en-US" sz="2800" b="1" dirty="0">
              <a:solidFill>
                <a:srgbClr val="0E4FB8"/>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8A78E74-EED7-411E-A829-2ED44A39A600}"/>
              </a:ext>
            </a:extLst>
          </p:cNvPr>
          <p:cNvSpPr txBox="1"/>
          <p:nvPr/>
        </p:nvSpPr>
        <p:spPr>
          <a:xfrm>
            <a:off x="296110" y="3191340"/>
            <a:ext cx="4193081" cy="1015663"/>
          </a:xfrm>
          <a:prstGeom prst="rect">
            <a:avLst/>
          </a:prstGeom>
          <a:noFill/>
        </p:spPr>
        <p:txBody>
          <a:bodyPr wrap="square">
            <a:spAutoFit/>
          </a:bodyPr>
          <a:lstStyle/>
          <a:p>
            <a:pPr algn="just"/>
            <a:r>
              <a:rPr lang="en-US" sz="2000" i="0" u="none" strike="noStrike" baseline="0" dirty="0">
                <a:latin typeface="Arial" panose="020B0604020202020204" pitchFamily="34" charset="0"/>
                <a:cs typeface="Arial" panose="020B0604020202020204" pitchFamily="34" charset="0"/>
              </a:rPr>
              <a:t>Make sure that you re-evaluate the correlations among the engineering characteristics for the new HOQ.</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99568B7-E6B1-4A5B-9101-EA00CCA430FA}"/>
              </a:ext>
            </a:extLst>
          </p:cNvPr>
          <p:cNvSpPr txBox="1"/>
          <p:nvPr/>
        </p:nvSpPr>
        <p:spPr>
          <a:xfrm>
            <a:off x="7899317" y="5873082"/>
            <a:ext cx="3337858" cy="338554"/>
          </a:xfrm>
          <a:prstGeom prst="rect">
            <a:avLst/>
          </a:prstGeom>
          <a:noFill/>
        </p:spPr>
        <p:txBody>
          <a:bodyPr wrap="square">
            <a:spAutoFit/>
          </a:bodyPr>
          <a:lstStyle/>
          <a:p>
            <a:r>
              <a:rPr lang="en-US" sz="1600" i="1" u="none" strike="noStrike" baseline="0" dirty="0">
                <a:latin typeface="Arial" panose="020B0604020202020204" pitchFamily="34" charset="0"/>
                <a:cs typeface="Arial" panose="020B0604020202020204" pitchFamily="34" charset="0"/>
              </a:rPr>
              <a:t>Figure 7.8: </a:t>
            </a:r>
            <a:r>
              <a:rPr lang="en-US" sz="1600" b="0" i="0" u="none" strike="noStrike" baseline="0" dirty="0">
                <a:latin typeface="Arial" panose="020B0604020202020204" pitchFamily="34" charset="0"/>
                <a:cs typeface="Arial" panose="020B0604020202020204" pitchFamily="34" charset="0"/>
              </a:rPr>
              <a:t>New re-build HOQ.</a:t>
            </a:r>
            <a:endParaRPr lang="en-US" sz="1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65E0D63-EEE3-40B5-A9CD-63FA8081C865}"/>
              </a:ext>
            </a:extLst>
          </p:cNvPr>
          <p:cNvSpPr txBox="1"/>
          <p:nvPr/>
        </p:nvSpPr>
        <p:spPr>
          <a:xfrm>
            <a:off x="2104097" y="727170"/>
            <a:ext cx="4770187"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RE-BUILDING HOQ </a:t>
            </a:r>
            <a:endParaRPr lang="en-US" sz="32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27A67D3-A185-4C9A-A46E-0E800046B9B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2" name="Picture 1">
            <a:extLst>
              <a:ext uri="{FF2B5EF4-FFF2-40B4-BE49-F238E27FC236}">
                <a16:creationId xmlns:a16="http://schemas.microsoft.com/office/drawing/2014/main" id="{8E4DA7E5-1B8F-4389-BF3E-E45B5D1A0400}"/>
              </a:ext>
            </a:extLst>
          </p:cNvPr>
          <p:cNvPicPr>
            <a:picLocks noChangeAspect="1"/>
          </p:cNvPicPr>
          <p:nvPr/>
        </p:nvPicPr>
        <p:blipFill>
          <a:blip r:embed="rId3"/>
          <a:stretch>
            <a:fillRect/>
          </a:stretch>
        </p:blipFill>
        <p:spPr>
          <a:xfrm>
            <a:off x="6360083" y="549940"/>
            <a:ext cx="5253763" cy="5126399"/>
          </a:xfrm>
          <a:prstGeom prst="rect">
            <a:avLst/>
          </a:prstGeom>
        </p:spPr>
      </p:pic>
    </p:spTree>
    <p:extLst>
      <p:ext uri="{BB962C8B-B14F-4D97-AF65-F5344CB8AC3E}">
        <p14:creationId xmlns:p14="http://schemas.microsoft.com/office/powerpoint/2010/main" val="3230099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73995-138F-4E78-A4EF-5D59E203BA78}"/>
              </a:ext>
            </a:extLst>
          </p:cNvPr>
          <p:cNvSpPr txBox="1"/>
          <p:nvPr/>
        </p:nvSpPr>
        <p:spPr>
          <a:xfrm>
            <a:off x="3693782" y="434783"/>
            <a:ext cx="6427881" cy="584775"/>
          </a:xfrm>
          <a:prstGeom prst="rect">
            <a:avLst/>
          </a:prstGeom>
          <a:noFill/>
        </p:spPr>
        <p:txBody>
          <a:bodyPr wrap="square">
            <a:spAutoFit/>
          </a:bodyPr>
          <a:lstStyle/>
          <a:p>
            <a:pPr algn="l"/>
            <a:r>
              <a:rPr lang="en-US" sz="3200" i="0" u="none" strike="noStrike" baseline="0" dirty="0">
                <a:latin typeface="Arial" panose="020B0604020202020204" pitchFamily="34" charset="0"/>
                <a:cs typeface="Arial" panose="020B0604020202020204" pitchFamily="34" charset="0"/>
              </a:rPr>
              <a:t>Transforming QFD results to ISM</a:t>
            </a:r>
            <a:endParaRPr lang="en-US" sz="3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690BD7F-FFED-4F7E-86BF-784D6AFBCC5B}"/>
              </a:ext>
            </a:extLst>
          </p:cNvPr>
          <p:cNvPicPr>
            <a:picLocks noChangeAspect="1"/>
          </p:cNvPicPr>
          <p:nvPr/>
        </p:nvPicPr>
        <p:blipFill>
          <a:blip r:embed="rId2"/>
          <a:stretch>
            <a:fillRect/>
          </a:stretch>
        </p:blipFill>
        <p:spPr>
          <a:xfrm>
            <a:off x="2727684" y="1628663"/>
            <a:ext cx="7841350" cy="4852003"/>
          </a:xfrm>
          <a:prstGeom prst="rect">
            <a:avLst/>
          </a:prstGeom>
        </p:spPr>
      </p:pic>
      <p:pic>
        <p:nvPicPr>
          <p:cNvPr id="8" name="Picture 7">
            <a:extLst>
              <a:ext uri="{FF2B5EF4-FFF2-40B4-BE49-F238E27FC236}">
                <a16:creationId xmlns:a16="http://schemas.microsoft.com/office/drawing/2014/main" id="{3937BC3B-2087-40E7-8D44-D7ADA44A2C1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823420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3F667D-4861-43FF-9C91-7B055FCAF1A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12783" y="547036"/>
            <a:ext cx="10863450" cy="6705600"/>
          </a:xfrm>
          <a:prstGeom prst="rect">
            <a:avLst/>
          </a:prstGeom>
        </p:spPr>
      </p:pic>
      <p:sp>
        <p:nvSpPr>
          <p:cNvPr id="5" name="Rectangle 4">
            <a:extLst>
              <a:ext uri="{FF2B5EF4-FFF2-40B4-BE49-F238E27FC236}">
                <a16:creationId xmlns:a16="http://schemas.microsoft.com/office/drawing/2014/main" id="{D61D78EB-6145-4104-B430-B4F1C45FDBBD}"/>
              </a:ext>
            </a:extLst>
          </p:cNvPr>
          <p:cNvSpPr/>
          <p:nvPr/>
        </p:nvSpPr>
        <p:spPr>
          <a:xfrm>
            <a:off x="2572446" y="727170"/>
            <a:ext cx="8085868" cy="584775"/>
          </a:xfrm>
          <a:prstGeom prst="rect">
            <a:avLst/>
          </a:prstGeom>
        </p:spPr>
        <p:txBody>
          <a:bodyPr wrap="none">
            <a:spAutoFit/>
          </a:bodyPr>
          <a:lstStyle/>
          <a:p>
            <a:pPr algn="ctr"/>
            <a:r>
              <a:rPr lang="en-US" sz="3200" dirty="0">
                <a:latin typeface="Arial" panose="020B0604020202020204" pitchFamily="34" charset="0"/>
                <a:cs typeface="Arial" panose="020B0604020202020204" pitchFamily="34" charset="0"/>
              </a:rPr>
              <a:t>Theory of Invention Problem Solving (TRIZ)</a:t>
            </a:r>
          </a:p>
        </p:txBody>
      </p:sp>
      <p:sp>
        <p:nvSpPr>
          <p:cNvPr id="2" name="Rectangle 1">
            <a:extLst>
              <a:ext uri="{FF2B5EF4-FFF2-40B4-BE49-F238E27FC236}">
                <a16:creationId xmlns:a16="http://schemas.microsoft.com/office/drawing/2014/main" id="{DAD97A48-DF02-4490-875C-8F3F26D00429}"/>
              </a:ext>
            </a:extLst>
          </p:cNvPr>
          <p:cNvSpPr/>
          <p:nvPr/>
        </p:nvSpPr>
        <p:spPr>
          <a:xfrm>
            <a:off x="2480176" y="2657394"/>
            <a:ext cx="8328663" cy="2484884"/>
          </a:xfrm>
          <a:prstGeom prst="rect">
            <a:avLst/>
          </a:prstGeom>
        </p:spPr>
        <p:txBody>
          <a:bodyPr vert="horz" lIns="91440" tIns="45720" rIns="91440" bIns="45720" rtlCol="0" anchor="ctr">
            <a:noAutofit/>
          </a:bodyPr>
          <a:lstStyle/>
          <a:p>
            <a:pPr algn="just">
              <a:spcAft>
                <a:spcPts val="600"/>
              </a:spcAft>
            </a:pPr>
            <a:r>
              <a:rPr lang="en-US" sz="2000"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TRIZ</a:t>
            </a:r>
            <a:r>
              <a:rPr lang="en-US" sz="2000" dirty="0">
                <a:latin typeface="Arial" panose="020B0604020202020204" pitchFamily="34" charset="0"/>
                <a:cs typeface="Arial" panose="020B0604020202020204" pitchFamily="34" charset="0"/>
              </a:rPr>
              <a:t>” is the Russian acronym for the “theory of inventive problem solving” developed by G.S. Altshuller and his colleagues in Russia between 1946 and 1985.</a:t>
            </a:r>
          </a:p>
          <a:p>
            <a:pPr algn="just">
              <a:spcAft>
                <a:spcPts val="600"/>
              </a:spcAft>
            </a:pPr>
            <a:endParaRPr lang="en-US" sz="2000" dirty="0">
              <a:latin typeface="Arial" panose="020B0604020202020204" pitchFamily="34" charset="0"/>
              <a:cs typeface="Arial" panose="020B0604020202020204" pitchFamily="34" charset="0"/>
            </a:endParaRPr>
          </a:p>
          <a:p>
            <a:pPr algn="just">
              <a:spcAft>
                <a:spcPts val="600"/>
              </a:spcAft>
            </a:pPr>
            <a:r>
              <a:rPr lang="en-US" sz="2000" dirty="0">
                <a:latin typeface="Arial" panose="020B0604020202020204" pitchFamily="34" charset="0"/>
                <a:cs typeface="Arial" panose="020B0604020202020204" pitchFamily="34" charset="0"/>
              </a:rPr>
              <a:t>More than 3 million patents have been analyzed to discover the patterns that predict innovative solutions to problems. These problems which have been solved by someone before, have been collected and organized within TRIZ.</a:t>
            </a:r>
          </a:p>
        </p:txBody>
      </p:sp>
      <p:pic>
        <p:nvPicPr>
          <p:cNvPr id="7" name="Picture 6">
            <a:extLst>
              <a:ext uri="{FF2B5EF4-FFF2-40B4-BE49-F238E27FC236}">
                <a16:creationId xmlns:a16="http://schemas.microsoft.com/office/drawing/2014/main" id="{4FCEDD98-2B39-426C-8B06-9BB3C0E2716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807534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779FDCD-75ED-44BB-9A54-1F9E18D61AF2}"/>
              </a:ext>
            </a:extLst>
          </p:cNvPr>
          <p:cNvSpPr txBox="1"/>
          <p:nvPr/>
        </p:nvSpPr>
        <p:spPr>
          <a:xfrm>
            <a:off x="472737" y="3270456"/>
            <a:ext cx="4390210" cy="923330"/>
          </a:xfrm>
          <a:prstGeom prst="rect">
            <a:avLst/>
          </a:prstGeom>
          <a:noFill/>
        </p:spPr>
        <p:txBody>
          <a:bodyPr wrap="square">
            <a:spAutoFit/>
          </a:bodyPr>
          <a:lstStyle/>
          <a:p>
            <a:r>
              <a:rPr lang="en-US" sz="1800" b="1" i="1" u="none" strike="noStrike" baseline="0" dirty="0">
                <a:latin typeface="LMRoman10-BoldItalic"/>
              </a:rPr>
              <a:t>Figure 3.1: </a:t>
            </a:r>
            <a:r>
              <a:rPr lang="en-US" sz="1800" b="0" i="0" u="none" strike="noStrike" baseline="0" dirty="0">
                <a:latin typeface="LMRoman10-Regular"/>
              </a:rPr>
              <a:t>Impact of TRIZ on an organization (adapted from reference 7).</a:t>
            </a:r>
          </a:p>
          <a:p>
            <a:endParaRPr lang="en-US" dirty="0"/>
          </a:p>
        </p:txBody>
      </p:sp>
      <p:pic>
        <p:nvPicPr>
          <p:cNvPr id="8" name="Picture 7">
            <a:extLst>
              <a:ext uri="{FF2B5EF4-FFF2-40B4-BE49-F238E27FC236}">
                <a16:creationId xmlns:a16="http://schemas.microsoft.com/office/drawing/2014/main" id="{CEFDBFE3-099C-49A2-85F2-1BDCB54060B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74870" y="625015"/>
            <a:ext cx="7702801" cy="6705600"/>
          </a:xfrm>
          <a:prstGeom prst="rect">
            <a:avLst/>
          </a:prstGeom>
        </p:spPr>
      </p:pic>
      <p:pic>
        <p:nvPicPr>
          <p:cNvPr id="10" name="Picture 9">
            <a:extLst>
              <a:ext uri="{FF2B5EF4-FFF2-40B4-BE49-F238E27FC236}">
                <a16:creationId xmlns:a16="http://schemas.microsoft.com/office/drawing/2014/main" id="{912CA527-6F6A-4F29-B163-35E1E5197DE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31494" y="1789230"/>
            <a:ext cx="5177630" cy="4093032"/>
          </a:xfrm>
          <a:prstGeom prst="rect">
            <a:avLst/>
          </a:prstGeom>
        </p:spPr>
      </p:pic>
      <p:sp>
        <p:nvSpPr>
          <p:cNvPr id="11" name="TextBox 10">
            <a:extLst>
              <a:ext uri="{FF2B5EF4-FFF2-40B4-BE49-F238E27FC236}">
                <a16:creationId xmlns:a16="http://schemas.microsoft.com/office/drawing/2014/main" id="{A595DB8C-F003-4D7F-94DD-C4C0D8E46B25}"/>
              </a:ext>
            </a:extLst>
          </p:cNvPr>
          <p:cNvSpPr txBox="1"/>
          <p:nvPr/>
        </p:nvSpPr>
        <p:spPr>
          <a:xfrm>
            <a:off x="3426143" y="519963"/>
            <a:ext cx="6189344" cy="584775"/>
          </a:xfrm>
          <a:prstGeom prst="rect">
            <a:avLst/>
          </a:prstGeom>
          <a:noFill/>
        </p:spPr>
        <p:txBody>
          <a:bodyPr wrap="square">
            <a:spAutoFit/>
          </a:bodyPr>
          <a:lstStyle/>
          <a:p>
            <a:pPr algn="ctr"/>
            <a:r>
              <a:rPr lang="en-US" sz="3200" b="0" i="0" u="none" strike="noStrike" baseline="0" dirty="0">
                <a:latin typeface="LMRoman10-Regular"/>
              </a:rPr>
              <a:t>Impact of TRIZ on an Organization </a:t>
            </a:r>
            <a:endParaRPr lang="en-US" sz="3200" dirty="0"/>
          </a:p>
        </p:txBody>
      </p:sp>
      <p:pic>
        <p:nvPicPr>
          <p:cNvPr id="15" name="Picture 14">
            <a:extLst>
              <a:ext uri="{FF2B5EF4-FFF2-40B4-BE49-F238E27FC236}">
                <a16:creationId xmlns:a16="http://schemas.microsoft.com/office/drawing/2014/main" id="{BD002273-8B06-44AE-A89F-DAB5DF8AFC1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183040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40E2CA-2CB6-4149-BE4A-58820CE6D421}"/>
              </a:ext>
            </a:extLst>
          </p:cNvPr>
          <p:cNvSpPr txBox="1"/>
          <p:nvPr/>
        </p:nvSpPr>
        <p:spPr>
          <a:xfrm>
            <a:off x="3940954" y="393191"/>
            <a:ext cx="4310092" cy="584775"/>
          </a:xfrm>
          <a:prstGeom prst="rect">
            <a:avLst/>
          </a:prstGeom>
          <a:noFill/>
        </p:spPr>
        <p:txBody>
          <a:bodyPr wrap="square">
            <a:spAutoFit/>
          </a:bodyPr>
          <a:lstStyle/>
          <a:p>
            <a:pPr algn="ctr"/>
            <a:r>
              <a:rPr lang="en-US" sz="3200" dirty="0">
                <a:latin typeface="Arial" panose="020B0604020202020204" pitchFamily="34" charset="0"/>
                <a:cs typeface="Arial" panose="020B0604020202020204" pitchFamily="34" charset="0"/>
              </a:rPr>
              <a:t>QFD-TRIZ Integration</a:t>
            </a:r>
            <a:endParaRPr lang="en-US" sz="3200" dirty="0"/>
          </a:p>
        </p:txBody>
      </p:sp>
      <p:pic>
        <p:nvPicPr>
          <p:cNvPr id="4" name="Picture 3">
            <a:extLst>
              <a:ext uri="{FF2B5EF4-FFF2-40B4-BE49-F238E27FC236}">
                <a16:creationId xmlns:a16="http://schemas.microsoft.com/office/drawing/2014/main" id="{7292F62F-E1D6-4669-8B7A-5C217FF2B473}"/>
              </a:ext>
            </a:extLst>
          </p:cNvPr>
          <p:cNvPicPr>
            <a:picLocks noChangeAspect="1"/>
          </p:cNvPicPr>
          <p:nvPr/>
        </p:nvPicPr>
        <p:blipFill>
          <a:blip r:embed="rId2"/>
          <a:stretch>
            <a:fillRect/>
          </a:stretch>
        </p:blipFill>
        <p:spPr>
          <a:xfrm>
            <a:off x="5297418" y="1326358"/>
            <a:ext cx="5711964" cy="4870301"/>
          </a:xfrm>
          <a:prstGeom prst="rect">
            <a:avLst/>
          </a:prstGeom>
        </p:spPr>
      </p:pic>
      <p:sp>
        <p:nvSpPr>
          <p:cNvPr id="7" name="TextBox 6">
            <a:extLst>
              <a:ext uri="{FF2B5EF4-FFF2-40B4-BE49-F238E27FC236}">
                <a16:creationId xmlns:a16="http://schemas.microsoft.com/office/drawing/2014/main" id="{87573F6D-0A3A-42E6-8E83-B0D5AA080059}"/>
              </a:ext>
            </a:extLst>
          </p:cNvPr>
          <p:cNvSpPr txBox="1"/>
          <p:nvPr/>
        </p:nvSpPr>
        <p:spPr>
          <a:xfrm>
            <a:off x="6096000" y="6308669"/>
            <a:ext cx="3912227"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3.2: </a:t>
            </a:r>
            <a:r>
              <a:rPr lang="en-US" sz="1400" i="1" u="none" strike="noStrike" baseline="0" dirty="0">
                <a:latin typeface="Times New Roman" panose="02020603050405020304" pitchFamily="18" charset="0"/>
                <a:cs typeface="Times New Roman" panose="02020603050405020304" pitchFamily="18" charset="0"/>
              </a:rPr>
              <a:t>QFD-TRIZ Integration </a:t>
            </a:r>
            <a:r>
              <a:rPr lang="en-US" sz="1400" b="0" i="0" u="none" strike="noStrike" baseline="0" dirty="0">
                <a:latin typeface="Times New Roman" panose="02020603050405020304" pitchFamily="18" charset="0"/>
                <a:cs typeface="Times New Roman" panose="02020603050405020304" pitchFamily="18" charset="0"/>
              </a:rPr>
              <a:t>Flow chart.</a:t>
            </a:r>
            <a:endParaRPr lang="en-US" sz="1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FF55DAE-7A3C-4A59-BAF7-A74600466F2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469270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2B3C0DD-EF12-4FAA-9B53-78E4E0F4CB64}"/>
              </a:ext>
            </a:extLst>
          </p:cNvPr>
          <p:cNvSpPr txBox="1"/>
          <p:nvPr/>
        </p:nvSpPr>
        <p:spPr>
          <a:xfrm>
            <a:off x="3385612" y="364348"/>
            <a:ext cx="6969967" cy="584775"/>
          </a:xfrm>
          <a:prstGeom prst="rect">
            <a:avLst/>
          </a:prstGeom>
          <a:noFill/>
        </p:spPr>
        <p:txBody>
          <a:bodyPr wrap="square">
            <a:spAutoFit/>
          </a:bodyPr>
          <a:lstStyle/>
          <a:p>
            <a:r>
              <a:rPr lang="en-US" sz="3200" i="0" u="none" strike="noStrike" baseline="0" dirty="0">
                <a:latin typeface="Arial" panose="020B0604020202020204" pitchFamily="34" charset="0"/>
                <a:cs typeface="Arial" panose="020B0604020202020204" pitchFamily="34" charset="0"/>
              </a:rPr>
              <a:t>TRIZ Problem Solving Process</a:t>
            </a:r>
            <a:endParaRPr lang="en-US" sz="3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FCC688A-8FDF-4A39-B828-8860C0CB1DF4}"/>
              </a:ext>
            </a:extLst>
          </p:cNvPr>
          <p:cNvSpPr txBox="1"/>
          <p:nvPr/>
        </p:nvSpPr>
        <p:spPr>
          <a:xfrm>
            <a:off x="631128" y="1795250"/>
            <a:ext cx="5369767" cy="4294061"/>
          </a:xfrm>
          <a:prstGeom prst="rect">
            <a:avLst/>
          </a:prstGeom>
          <a:noFill/>
        </p:spPr>
        <p:txBody>
          <a:bodyPr wrap="square">
            <a:spAutoFit/>
          </a:bodyPr>
          <a:lstStyle/>
          <a:p>
            <a:pPr marL="342900" indent="-342900" algn="just">
              <a:spcAft>
                <a:spcPts val="500"/>
              </a:spcAft>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Identify the conflicting engineering characteristics (EC) with negative correlation in the HOQ correlation matrix.</a:t>
            </a:r>
          </a:p>
          <a:p>
            <a:pPr marL="342900" marR="0" indent="-342900" algn="just">
              <a:lnSpc>
                <a:spcPct val="107000"/>
              </a:lnSpc>
              <a:spcBef>
                <a:spcPts val="0"/>
              </a:spcBef>
              <a:spcAft>
                <a:spcPts val="500"/>
              </a:spcAft>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Identify the EC’s type, which one is improving and which one is worsening characteristics.</a:t>
            </a:r>
          </a:p>
          <a:p>
            <a:pPr marL="342900" marR="0" indent="-342900" algn="just">
              <a:lnSpc>
                <a:spcPct val="107000"/>
              </a:lnSpc>
              <a:spcBef>
                <a:spcPts val="0"/>
              </a:spcBef>
              <a:spcAft>
                <a:spcPts val="500"/>
              </a:spcAft>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Replace the ECs with corresponding parameters from TRIZ 39 contradiction matrix (Tables 3.1 through 3.6).</a:t>
            </a:r>
          </a:p>
          <a:p>
            <a:pPr marL="342900" indent="-342900" algn="just">
              <a:lnSpc>
                <a:spcPct val="107000"/>
              </a:lnSpc>
              <a:spcAft>
                <a:spcPts val="500"/>
              </a:spcAft>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Using the contradiction matrix tables, identify which of the 40 inventive principles is applicable for your problem to resolve the contradiction (see Table 3.8 for 40 inventive principles).</a:t>
            </a:r>
          </a:p>
          <a:p>
            <a:pPr marL="342900" indent="-342900" algn="just">
              <a:lnSpc>
                <a:spcPct val="107000"/>
              </a:lnSpc>
              <a:spcAft>
                <a:spcPts val="500"/>
              </a:spcAft>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After brainstorming, adapt the appropriate solution from 40 inventive principles to resolve the conflict among the ECs in the HOQ correlation matrix.</a:t>
            </a:r>
          </a:p>
          <a:p>
            <a:pPr marL="342900" indent="-342900" algn="just">
              <a:lnSpc>
                <a:spcPct val="107000"/>
              </a:lnSpc>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Re-construct the HOQ with the new ECs.</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5696371-3086-4AD5-A3AA-E001B670985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13" name="Picture 12">
            <a:extLst>
              <a:ext uri="{FF2B5EF4-FFF2-40B4-BE49-F238E27FC236}">
                <a16:creationId xmlns:a16="http://schemas.microsoft.com/office/drawing/2014/main" id="{FBC5A436-5285-42ED-AFF8-AE4AC04FE95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11351" y="656735"/>
            <a:ext cx="6600243" cy="6705600"/>
          </a:xfrm>
          <a:prstGeom prst="rect">
            <a:avLst/>
          </a:prstGeom>
        </p:spPr>
      </p:pic>
      <p:sp>
        <p:nvSpPr>
          <p:cNvPr id="14" name="TextBox 13">
            <a:extLst>
              <a:ext uri="{FF2B5EF4-FFF2-40B4-BE49-F238E27FC236}">
                <a16:creationId xmlns:a16="http://schemas.microsoft.com/office/drawing/2014/main" id="{4DD96A09-7C18-45B8-9B95-237691DAA1C8}"/>
              </a:ext>
            </a:extLst>
          </p:cNvPr>
          <p:cNvSpPr txBox="1"/>
          <p:nvPr/>
        </p:nvSpPr>
        <p:spPr>
          <a:xfrm>
            <a:off x="6937322" y="5629396"/>
            <a:ext cx="4685458" cy="523220"/>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3.3: </a:t>
            </a:r>
            <a:r>
              <a:rPr lang="en-US" sz="1400" b="0" i="0" u="none" strike="noStrike" baseline="0" dirty="0">
                <a:latin typeface="Times New Roman" panose="02020603050405020304" pitchFamily="18" charset="0"/>
                <a:cs typeface="Times New Roman" panose="02020603050405020304" pitchFamily="18" charset="0"/>
              </a:rPr>
              <a:t>TRIZ problem solving process </a:t>
            </a:r>
            <a:r>
              <a:rPr lang="en-US" sz="1400" b="0" i="0" u="none" strike="noStrike" baseline="0" dirty="0">
                <a:latin typeface="LMRoman10-Regular"/>
              </a:rPr>
              <a:t>(adapted from reference 7).</a:t>
            </a:r>
            <a:endParaRPr lang="en-US" sz="14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9410CA9-7EDF-4F84-870F-BB02FA8AC00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254343" y="1959216"/>
            <a:ext cx="3889319" cy="3610515"/>
          </a:xfrm>
          <a:prstGeom prst="rect">
            <a:avLst/>
          </a:prstGeom>
        </p:spPr>
      </p:pic>
    </p:spTree>
    <p:extLst>
      <p:ext uri="{BB962C8B-B14F-4D97-AF65-F5344CB8AC3E}">
        <p14:creationId xmlns:p14="http://schemas.microsoft.com/office/powerpoint/2010/main" val="880722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99861D-C33F-40AC-9519-9166424CD768}"/>
              </a:ext>
            </a:extLst>
          </p:cNvPr>
          <p:cNvSpPr txBox="1"/>
          <p:nvPr/>
        </p:nvSpPr>
        <p:spPr>
          <a:xfrm>
            <a:off x="3482968" y="880072"/>
            <a:ext cx="5409572"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Contradictions</a:t>
            </a:r>
            <a:endParaRPr lang="en-US" sz="3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5D5ECFC-2FC6-496E-ADF5-9B61FE0B37D9}"/>
              </a:ext>
            </a:extLst>
          </p:cNvPr>
          <p:cNvSpPr txBox="1"/>
          <p:nvPr/>
        </p:nvSpPr>
        <p:spPr>
          <a:xfrm>
            <a:off x="1315926" y="1899261"/>
            <a:ext cx="9743655" cy="3785652"/>
          </a:xfrm>
          <a:prstGeom prst="rect">
            <a:avLst/>
          </a:prstGeom>
          <a:noFill/>
        </p:spPr>
        <p:txBody>
          <a:bodyPr wrap="square">
            <a:spAutoFit/>
          </a:bodyPr>
          <a:lstStyle/>
          <a:p>
            <a:pPr algn="just"/>
            <a:r>
              <a:rPr lang="en-US" sz="2000" b="0" i="0" u="none" strike="noStrike" baseline="0" dirty="0">
                <a:latin typeface="Arial" panose="020B0604020202020204" pitchFamily="34" charset="0"/>
                <a:cs typeface="Arial" panose="020B0604020202020204" pitchFamily="34" charset="0"/>
              </a:rPr>
              <a:t>A contradiction is a situation of two parameters in opposition to one another. There </a:t>
            </a:r>
            <a:r>
              <a:rPr lang="en-US" sz="2000" dirty="0">
                <a:latin typeface="Arial" panose="020B0604020202020204" pitchFamily="34" charset="0"/>
                <a:cs typeface="Arial" panose="020B0604020202020204" pitchFamily="34" charset="0"/>
              </a:rPr>
              <a:t>is</a:t>
            </a:r>
            <a:r>
              <a:rPr lang="en-US" sz="2000" b="0" i="0" u="none" strike="noStrike" baseline="0" dirty="0">
                <a:latin typeface="Arial" panose="020B0604020202020204" pitchFamily="34" charset="0"/>
                <a:cs typeface="Arial" panose="020B0604020202020204" pitchFamily="34" charset="0"/>
              </a:rPr>
              <a:t> three kinds of contradictions in TRIZ: </a:t>
            </a:r>
            <a:r>
              <a:rPr lang="en-US" sz="2000" b="1" i="0" u="none" strike="noStrike" baseline="0" dirty="0">
                <a:latin typeface="Arial" panose="020B0604020202020204" pitchFamily="34" charset="0"/>
                <a:cs typeface="Arial" panose="020B0604020202020204" pitchFamily="34" charset="0"/>
              </a:rPr>
              <a:t>administrative</a:t>
            </a:r>
            <a:r>
              <a:rPr lang="en-US" sz="2000" b="0" i="0" u="none" strike="noStrike" baseline="0" dirty="0">
                <a:latin typeface="Arial" panose="020B0604020202020204" pitchFamily="34" charset="0"/>
                <a:cs typeface="Arial" panose="020B0604020202020204" pitchFamily="34" charset="0"/>
              </a:rPr>
              <a:t>, </a:t>
            </a:r>
            <a:r>
              <a:rPr lang="en-US" sz="2000" b="1" i="0" u="none" strike="noStrike" baseline="0" dirty="0">
                <a:latin typeface="Arial" panose="020B0604020202020204" pitchFamily="34" charset="0"/>
                <a:cs typeface="Arial" panose="020B0604020202020204" pitchFamily="34" charset="0"/>
              </a:rPr>
              <a:t>technical</a:t>
            </a:r>
            <a:r>
              <a:rPr lang="en-US" sz="2000" b="0" i="0" u="none" strike="noStrike" baseline="0" dirty="0">
                <a:latin typeface="Arial" panose="020B0604020202020204" pitchFamily="34" charset="0"/>
                <a:cs typeface="Arial" panose="020B0604020202020204" pitchFamily="34" charset="0"/>
              </a:rPr>
              <a:t>, and </a:t>
            </a:r>
            <a:r>
              <a:rPr lang="en-US" sz="2000" b="1" i="0" u="none" strike="noStrike" baseline="0" dirty="0">
                <a:latin typeface="Arial" panose="020B0604020202020204" pitchFamily="34" charset="0"/>
                <a:cs typeface="Arial" panose="020B0604020202020204" pitchFamily="34" charset="0"/>
              </a:rPr>
              <a:t>physical</a:t>
            </a:r>
            <a:r>
              <a:rPr lang="en-US" sz="2000" b="0" i="0" u="none" strike="noStrike" baseline="0" dirty="0">
                <a:latin typeface="Arial" panose="020B0604020202020204" pitchFamily="34" charset="0"/>
                <a:cs typeface="Arial" panose="020B0604020202020204" pitchFamily="34" charset="0"/>
              </a:rPr>
              <a:t> contradictions.</a:t>
            </a:r>
          </a:p>
          <a:p>
            <a:pPr algn="just"/>
            <a:endParaRPr lang="en-US" sz="2000" dirty="0">
              <a:latin typeface="Arial" panose="020B0604020202020204" pitchFamily="34" charset="0"/>
              <a:cs typeface="Arial" panose="020B0604020202020204" pitchFamily="34" charset="0"/>
            </a:endParaRPr>
          </a:p>
          <a:p>
            <a:pPr algn="just"/>
            <a:r>
              <a:rPr lang="en-US" sz="2000" b="1" i="0" u="none" strike="noStrike" baseline="0" dirty="0">
                <a:latin typeface="Arial" panose="020B0604020202020204" pitchFamily="34" charset="0"/>
                <a:cs typeface="Arial" panose="020B0604020202020204" pitchFamily="34" charset="0"/>
              </a:rPr>
              <a:t>Administrative contradiction</a:t>
            </a:r>
            <a:r>
              <a:rPr lang="en-US" sz="2000" b="0" i="0" u="none" strike="noStrike" baseline="0" dirty="0">
                <a:latin typeface="Arial" panose="020B0604020202020204" pitchFamily="34" charset="0"/>
                <a:cs typeface="Arial" panose="020B0604020202020204" pitchFamily="34" charset="0"/>
              </a:rPr>
              <a:t>: It is temporary, has no heuristic value, and stays at the surface of the problem.</a:t>
            </a:r>
          </a:p>
          <a:p>
            <a:pPr algn="just"/>
            <a:endParaRPr lang="en-US" sz="2000" dirty="0">
              <a:latin typeface="Arial" panose="020B0604020202020204" pitchFamily="34" charset="0"/>
              <a:cs typeface="Arial" panose="020B0604020202020204" pitchFamily="34" charset="0"/>
            </a:endParaRPr>
          </a:p>
          <a:p>
            <a:pPr algn="just"/>
            <a:r>
              <a:rPr lang="en-US" sz="2000" b="1" i="0" u="none" strike="noStrike" baseline="0" dirty="0">
                <a:latin typeface="Arial" panose="020B0604020202020204" pitchFamily="34" charset="0"/>
                <a:cs typeface="Arial" panose="020B0604020202020204" pitchFamily="34" charset="0"/>
              </a:rPr>
              <a:t>Technical Contradiction</a:t>
            </a:r>
            <a:r>
              <a:rPr lang="en-US" sz="2000" b="0" i="0"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Technical contradictions </a:t>
            </a:r>
            <a:r>
              <a:rPr lang="en-US" sz="2000" b="0" i="0" u="none" strike="noStrike" baseline="0" dirty="0">
                <a:latin typeface="Arial" panose="020B0604020202020204" pitchFamily="34" charset="0"/>
                <a:cs typeface="Arial" panose="020B0604020202020204" pitchFamily="34" charset="0"/>
              </a:rPr>
              <a:t>are the typical engineering “trade-offs.” When something gets better, something else is affected and gets worse. </a:t>
            </a:r>
          </a:p>
          <a:p>
            <a:pPr algn="just"/>
            <a:endParaRPr lang="en-US" sz="2000" dirty="0">
              <a:latin typeface="Arial" panose="020B0604020202020204" pitchFamily="34" charset="0"/>
              <a:cs typeface="Arial" panose="020B0604020202020204" pitchFamily="34" charset="0"/>
            </a:endParaRPr>
          </a:p>
          <a:p>
            <a:pPr algn="just"/>
            <a:r>
              <a:rPr lang="en-US" sz="2000" b="1" dirty="0">
                <a:latin typeface="Arial" panose="020B0604020202020204" pitchFamily="34" charset="0"/>
                <a:cs typeface="Arial" panose="020B0604020202020204" pitchFamily="34" charset="0"/>
              </a:rPr>
              <a:t>Example:</a:t>
            </a:r>
            <a:r>
              <a:rPr lang="en-US" sz="200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The part products get stronger (good) but the weight increases (bad).</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87E4C1A-8551-4D3D-8121-A97CA6B1430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827850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897E71-EB15-43F2-B502-1D85942AE9C5}"/>
              </a:ext>
            </a:extLst>
          </p:cNvPr>
          <p:cNvSpPr txBox="1"/>
          <p:nvPr/>
        </p:nvSpPr>
        <p:spPr>
          <a:xfrm>
            <a:off x="800424" y="1415210"/>
            <a:ext cx="5831423" cy="5078313"/>
          </a:xfrm>
          <a:prstGeom prst="rect">
            <a:avLst/>
          </a:prstGeom>
          <a:noFill/>
        </p:spPr>
        <p:txBody>
          <a:bodyPr wrap="square">
            <a:spAutoFit/>
          </a:bodyPr>
          <a:lstStyle/>
          <a:p>
            <a:pPr algn="just"/>
            <a:r>
              <a:rPr lang="en-US" b="1" i="0" u="none" strike="noStrike" baseline="0" dirty="0">
                <a:latin typeface="Arial" panose="020B0604020202020204" pitchFamily="34" charset="0"/>
                <a:cs typeface="Arial" panose="020B0604020202020204" pitchFamily="34" charset="0"/>
              </a:rPr>
              <a:t>Physical Contradiction</a:t>
            </a:r>
            <a:r>
              <a:rPr lang="en-US" b="0" i="0" u="none" strike="noStrike" baseline="0" dirty="0">
                <a:latin typeface="Arial" panose="020B0604020202020204" pitchFamily="34" charset="0"/>
                <a:cs typeface="Arial" panose="020B0604020202020204" pitchFamily="34" charset="0"/>
              </a:rPr>
              <a:t>: Technical contradictions occurs between two parameters whereas a </a:t>
            </a:r>
            <a:r>
              <a:rPr lang="en-US" b="0" i="1" u="none" strike="noStrike" baseline="0" dirty="0">
                <a:latin typeface="Arial" panose="020B0604020202020204" pitchFamily="34" charset="0"/>
                <a:cs typeface="Arial" panose="020B0604020202020204" pitchFamily="34" charset="0"/>
              </a:rPr>
              <a:t>physical contradiction </a:t>
            </a:r>
            <a:r>
              <a:rPr lang="en-US" b="0" i="0" u="none" strike="noStrike" baseline="0" dirty="0">
                <a:latin typeface="Arial" panose="020B0604020202020204" pitchFamily="34" charset="0"/>
                <a:cs typeface="Arial" panose="020B0604020202020204" pitchFamily="34" charset="0"/>
              </a:rPr>
              <a:t>occurs when there is a conflict within a parameter itself.</a:t>
            </a:r>
          </a:p>
          <a:p>
            <a:pPr algn="just"/>
            <a:endParaRPr lang="en-US" dirty="0">
              <a:latin typeface="Arial" panose="020B0604020202020204" pitchFamily="34" charset="0"/>
              <a:cs typeface="Arial" panose="020B0604020202020204" pitchFamily="34" charset="0"/>
            </a:endParaRPr>
          </a:p>
          <a:p>
            <a:pPr algn="just"/>
            <a:r>
              <a:rPr lang="en-US" sz="1800" b="1" i="0" u="none" strike="noStrike" baseline="0" dirty="0">
                <a:latin typeface="Arial" panose="020B0604020202020204" pitchFamily="34" charset="0"/>
                <a:cs typeface="Arial" panose="020B0604020202020204" pitchFamily="34" charset="0"/>
              </a:rPr>
              <a:t>For example</a:t>
            </a:r>
            <a:r>
              <a:rPr lang="en-US" sz="1800" b="0" i="0" u="none" strike="noStrike" baseline="0" dirty="0">
                <a:latin typeface="Arial" panose="020B0604020202020204" pitchFamily="34" charset="0"/>
                <a:cs typeface="Arial" panose="020B0604020202020204" pitchFamily="34" charset="0"/>
              </a:rPr>
              <a:t>, if we use a long regular magnetic tool to pick up several objects as shown in Figure 3.4(a), it may not be handy to carry. If we use a shorter magnetic tool for the same reason it may not be long enough to reach. In this case, the length of the tool is a parameter that creates a contradiction within a parameter (length) itself.</a:t>
            </a:r>
          </a:p>
          <a:p>
            <a:pPr algn="just"/>
            <a:endParaRPr lang="en-US" dirty="0">
              <a:latin typeface="Arial" panose="020B0604020202020204" pitchFamily="34" charset="0"/>
              <a:cs typeface="Arial" panose="020B0604020202020204" pitchFamily="34" charset="0"/>
            </a:endParaRPr>
          </a:p>
          <a:p>
            <a:pPr algn="just"/>
            <a:r>
              <a:rPr lang="en-US" sz="1800" b="0" i="0" u="none" strike="noStrike" baseline="0" dirty="0">
                <a:latin typeface="Arial" panose="020B0604020202020204" pitchFamily="34" charset="0"/>
                <a:cs typeface="Arial" panose="020B0604020202020204" pitchFamily="34" charset="0"/>
              </a:rPr>
              <a:t>There are several ways of solving this contradiction. For example, if we use a telescopic magnetic tool to pick up various objects as shown in Figure </a:t>
            </a:r>
            <a:r>
              <a:rPr lang="en-US" dirty="0">
                <a:latin typeface="Arial" panose="020B0604020202020204" pitchFamily="34" charset="0"/>
                <a:cs typeface="Arial" panose="020B0604020202020204" pitchFamily="34" charset="0"/>
              </a:rPr>
              <a:t>3.4</a:t>
            </a:r>
            <a:r>
              <a:rPr lang="en-US" sz="1800" b="0" i="0" u="none" strike="noStrike" baseline="0" dirty="0">
                <a:latin typeface="Arial" panose="020B0604020202020204" pitchFamily="34" charset="0"/>
                <a:cs typeface="Arial" panose="020B0604020202020204" pitchFamily="34" charset="0"/>
              </a:rPr>
              <a:t>(b), it is short enough to carry easily and if we extend it will be long enough to reach.</a:t>
            </a:r>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F04310C-6719-452D-A6B4-492603DE041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565442" y="430530"/>
            <a:ext cx="5831986" cy="6705600"/>
          </a:xfrm>
          <a:prstGeom prst="rect">
            <a:avLst/>
          </a:prstGeom>
        </p:spPr>
      </p:pic>
      <p:pic>
        <p:nvPicPr>
          <p:cNvPr id="12" name="Picture 11">
            <a:extLst>
              <a:ext uri="{FF2B5EF4-FFF2-40B4-BE49-F238E27FC236}">
                <a16:creationId xmlns:a16="http://schemas.microsoft.com/office/drawing/2014/main" id="{FA62C073-F285-4643-9067-1781338FA6F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07902" y="1696300"/>
            <a:ext cx="3679323" cy="3713349"/>
          </a:xfrm>
          <a:prstGeom prst="rect">
            <a:avLst/>
          </a:prstGeom>
        </p:spPr>
      </p:pic>
      <p:sp>
        <p:nvSpPr>
          <p:cNvPr id="14" name="TextBox 13">
            <a:extLst>
              <a:ext uri="{FF2B5EF4-FFF2-40B4-BE49-F238E27FC236}">
                <a16:creationId xmlns:a16="http://schemas.microsoft.com/office/drawing/2014/main" id="{D96F5B95-3BF9-4242-9DB4-E2920D2CEA7D}"/>
              </a:ext>
            </a:extLst>
          </p:cNvPr>
          <p:cNvSpPr txBox="1"/>
          <p:nvPr/>
        </p:nvSpPr>
        <p:spPr>
          <a:xfrm>
            <a:off x="7228633" y="5508692"/>
            <a:ext cx="4572009"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3.4: </a:t>
            </a:r>
            <a:r>
              <a:rPr lang="en-US" sz="1400" b="0" i="0" u="none" strike="noStrike" baseline="0" dirty="0">
                <a:latin typeface="Times New Roman" panose="02020603050405020304" pitchFamily="18" charset="0"/>
                <a:cs typeface="Times New Roman" panose="02020603050405020304" pitchFamily="18" charset="0"/>
              </a:rPr>
              <a:t>Magnetic pickup tool: (a) regular, (b) telescopic.</a:t>
            </a:r>
            <a:endParaRPr lang="en-US" sz="14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7669D86-CDAE-4BBC-8582-28AFA6DBDA2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99835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9C6E0D8-C96D-4A40-8126-848A13B66A75}"/>
              </a:ext>
            </a:extLst>
          </p:cNvPr>
          <p:cNvSpPr txBox="1"/>
          <p:nvPr/>
        </p:nvSpPr>
        <p:spPr>
          <a:xfrm>
            <a:off x="1791328" y="931294"/>
            <a:ext cx="2042163" cy="461665"/>
          </a:xfrm>
          <a:prstGeom prst="rect">
            <a:avLst/>
          </a:prstGeom>
          <a:noFill/>
        </p:spPr>
        <p:txBody>
          <a:bodyPr wrap="square">
            <a:spAutoFit/>
          </a:bodyPr>
          <a:lstStyle/>
          <a:p>
            <a:r>
              <a:rPr lang="en-US" sz="2400" b="1" i="0" u="none" strike="noStrike" baseline="0" dirty="0">
                <a:latin typeface="Arial" panose="020B0604020202020204" pitchFamily="34" charset="0"/>
                <a:cs typeface="Arial" panose="020B0604020202020204" pitchFamily="34" charset="0"/>
              </a:rPr>
              <a:t>EXAMPLE</a:t>
            </a:r>
          </a:p>
        </p:txBody>
      </p:sp>
      <p:sp>
        <p:nvSpPr>
          <p:cNvPr id="12" name="TextBox 11">
            <a:extLst>
              <a:ext uri="{FF2B5EF4-FFF2-40B4-BE49-F238E27FC236}">
                <a16:creationId xmlns:a16="http://schemas.microsoft.com/office/drawing/2014/main" id="{31B4657E-EF98-4BB8-9572-4244EA4ECA18}"/>
              </a:ext>
            </a:extLst>
          </p:cNvPr>
          <p:cNvSpPr txBox="1"/>
          <p:nvPr/>
        </p:nvSpPr>
        <p:spPr>
          <a:xfrm>
            <a:off x="1791328" y="1758029"/>
            <a:ext cx="8559511" cy="3821559"/>
          </a:xfrm>
          <a:prstGeom prst="rect">
            <a:avLst/>
          </a:prstGeom>
          <a:noFill/>
        </p:spPr>
        <p:txBody>
          <a:bodyPr wrap="square">
            <a:spAutoFit/>
          </a:bodyPr>
          <a:lstStyle/>
          <a:p>
            <a:pPr algn="just"/>
            <a:r>
              <a:rPr lang="en-US" b="1" dirty="0">
                <a:latin typeface="Arial" panose="020B0604020202020204" pitchFamily="34" charset="0"/>
                <a:cs typeface="Arial" panose="020B0604020202020204" pitchFamily="34" charset="0"/>
              </a:rPr>
              <a:t>N</a:t>
            </a:r>
            <a:r>
              <a:rPr lang="en-US" sz="1800" b="1" i="0" u="none" strike="noStrike" baseline="0" dirty="0">
                <a:latin typeface="Arial" panose="020B0604020202020204" pitchFamily="34" charset="0"/>
                <a:cs typeface="Arial" panose="020B0604020202020204" pitchFamily="34" charset="0"/>
              </a:rPr>
              <a:t>ew material for aircraft structural parts needed</a:t>
            </a:r>
            <a:r>
              <a:rPr lang="en-US" sz="1800" b="0" i="0" u="none" strike="noStrike" baseline="0" dirty="0">
                <a:latin typeface="Arial" panose="020B0604020202020204" pitchFamily="34" charset="0"/>
                <a:cs typeface="Arial" panose="020B0604020202020204" pitchFamily="34" charset="0"/>
              </a:rPr>
              <a:t>. The design of an aircraft takes into consideration a variety of factors, one of the most important ones is the strength to weight ratio of the aircraft structural parts. The strength/weight conflict plays an important role in the design of aircraft structural parts. Use TRIZ analysis to resolve the conflict that will improve the strength/weight ratio.</a:t>
            </a:r>
          </a:p>
          <a:p>
            <a:pPr algn="l"/>
            <a:endParaRPr lang="en-US" dirty="0">
              <a:latin typeface="Arial" panose="020B0604020202020204" pitchFamily="34" charset="0"/>
              <a:cs typeface="Arial" panose="020B0604020202020204" pitchFamily="34" charset="0"/>
            </a:endParaRPr>
          </a:p>
          <a:p>
            <a:pPr algn="l"/>
            <a:r>
              <a:rPr lang="en-US" sz="1800" b="0" i="0" u="none" strike="noStrike" baseline="0" dirty="0">
                <a:solidFill>
                  <a:srgbClr val="683017"/>
                </a:solidFill>
                <a:latin typeface="Arial" panose="020B0604020202020204" pitchFamily="34" charset="0"/>
                <a:cs typeface="Arial" panose="020B0604020202020204" pitchFamily="34" charset="0"/>
              </a:rPr>
              <a:t>ANALYSIS OF STATEMENT</a:t>
            </a:r>
          </a:p>
          <a:p>
            <a:pPr algn="just">
              <a:spcAft>
                <a:spcPts val="500"/>
              </a:spcAft>
            </a:pPr>
            <a:r>
              <a:rPr lang="en-US" sz="1800" b="1" i="0" u="none" strike="noStrike" baseline="0" dirty="0">
                <a:solidFill>
                  <a:srgbClr val="000000"/>
                </a:solidFill>
                <a:latin typeface="Arial" panose="020B0604020202020204" pitchFamily="34" charset="0"/>
                <a:cs typeface="Arial" panose="020B0604020202020204" pitchFamily="34" charset="0"/>
              </a:rPr>
              <a:t>Aircraft structural parts should be strong, but not heavy.</a:t>
            </a:r>
          </a:p>
          <a:p>
            <a:pPr algn="just"/>
            <a:r>
              <a:rPr lang="en-US" sz="1800" b="1" i="0" u="none" strike="noStrike" baseline="0" dirty="0">
                <a:solidFill>
                  <a:srgbClr val="683017"/>
                </a:solidFill>
                <a:latin typeface="Arial" panose="020B0604020202020204" pitchFamily="34" charset="0"/>
                <a:cs typeface="Arial" panose="020B0604020202020204" pitchFamily="34" charset="0"/>
              </a:rPr>
              <a:t>STEP 1:</a:t>
            </a:r>
          </a:p>
          <a:p>
            <a:pPr algn="just">
              <a:spcAft>
                <a:spcPts val="500"/>
              </a:spcAft>
            </a:pPr>
            <a:r>
              <a:rPr lang="en-US" sz="1800" b="0" i="0" u="none" strike="noStrike" baseline="0" dirty="0">
                <a:solidFill>
                  <a:srgbClr val="000000"/>
                </a:solidFill>
                <a:latin typeface="Arial" panose="020B0604020202020204" pitchFamily="34" charset="0"/>
                <a:cs typeface="Arial" panose="020B0604020202020204" pitchFamily="34" charset="0"/>
              </a:rPr>
              <a:t>Identify the contradiction(s) -- Strength (improves) versus Weight (worsens)</a:t>
            </a:r>
            <a:endParaRPr lang="en-US" sz="1800" b="1" i="0" u="none" strike="noStrike" baseline="0" dirty="0">
              <a:solidFill>
                <a:srgbClr val="683017"/>
              </a:solidFill>
              <a:latin typeface="Arial" panose="020B0604020202020204" pitchFamily="34" charset="0"/>
              <a:cs typeface="Arial" panose="020B0604020202020204" pitchFamily="34" charset="0"/>
            </a:endParaRPr>
          </a:p>
          <a:p>
            <a:pPr algn="just"/>
            <a:r>
              <a:rPr lang="en-US" sz="1800" b="1" i="0" u="none" strike="noStrike" baseline="0" dirty="0">
                <a:solidFill>
                  <a:srgbClr val="683017"/>
                </a:solidFill>
                <a:latin typeface="Arial" panose="020B0604020202020204" pitchFamily="34" charset="0"/>
                <a:cs typeface="Arial" panose="020B0604020202020204" pitchFamily="34" charset="0"/>
              </a:rPr>
              <a:t>STEP 2:</a:t>
            </a:r>
          </a:p>
          <a:p>
            <a:pPr algn="just"/>
            <a:r>
              <a:rPr lang="en-US" sz="1800" b="0" i="0" u="none" strike="noStrike" baseline="0" dirty="0">
                <a:solidFill>
                  <a:srgbClr val="000000"/>
                </a:solidFill>
                <a:latin typeface="Arial" panose="020B0604020202020204" pitchFamily="34" charset="0"/>
                <a:cs typeface="Arial" panose="020B0604020202020204" pitchFamily="34" charset="0"/>
              </a:rPr>
              <a:t>Check Tables 3.1 through Table 3.6 and identify the improving and worsening features -- Strength – #14 and Weight – #2 (see Table 3.1)</a:t>
            </a:r>
            <a:endParaRPr lang="en-US" dirty="0"/>
          </a:p>
        </p:txBody>
      </p:sp>
      <p:pic>
        <p:nvPicPr>
          <p:cNvPr id="8" name="Picture 7">
            <a:extLst>
              <a:ext uri="{FF2B5EF4-FFF2-40B4-BE49-F238E27FC236}">
                <a16:creationId xmlns:a16="http://schemas.microsoft.com/office/drawing/2014/main" id="{CC644DF7-E89C-4ED0-A55A-FB31ECEC73F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980867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1923</TotalTime>
  <Words>2241</Words>
  <Application>Microsoft Office PowerPoint</Application>
  <PresentationFormat>Widescreen</PresentationFormat>
  <Paragraphs>149</Paragraphs>
  <Slides>28</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6" baseType="lpstr">
      <vt:lpstr>Arial</vt:lpstr>
      <vt:lpstr>Calibri</vt:lpstr>
      <vt:lpstr>Calibri Light</vt:lpstr>
      <vt:lpstr>LMRoman10-BoldItalic</vt:lpstr>
      <vt:lpstr>LMRoman10-Regular</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atila ertas</dc:creator>
  <cp:lastModifiedBy>atila ertas</cp:lastModifiedBy>
  <cp:revision>104</cp:revision>
  <dcterms:created xsi:type="dcterms:W3CDTF">2020-10-22T15:00:20Z</dcterms:created>
  <dcterms:modified xsi:type="dcterms:W3CDTF">2021-11-08T18:34:09Z</dcterms:modified>
</cp:coreProperties>
</file>