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5" r:id="rId4"/>
    <p:sldId id="258" r:id="rId5"/>
    <p:sldId id="259" r:id="rId6"/>
    <p:sldId id="260" r:id="rId7"/>
    <p:sldId id="261" r:id="rId8"/>
    <p:sldId id="262" r:id="rId9"/>
    <p:sldId id="263" r:id="rId10"/>
    <p:sldId id="291" r:id="rId11"/>
    <p:sldId id="292" r:id="rId12"/>
    <p:sldId id="265" r:id="rId13"/>
    <p:sldId id="264" r:id="rId14"/>
    <p:sldId id="266" r:id="rId15"/>
    <p:sldId id="290" r:id="rId16"/>
    <p:sldId id="269" r:id="rId17"/>
    <p:sldId id="293" r:id="rId18"/>
    <p:sldId id="294"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54" autoAdjust="0"/>
    <p:restoredTop sz="94660"/>
  </p:normalViewPr>
  <p:slideViewPr>
    <p:cSldViewPr snapToGrid="0">
      <p:cViewPr varScale="1">
        <p:scale>
          <a:sx n="99" d="100"/>
          <a:sy n="99" d="100"/>
        </p:scale>
        <p:origin x="768"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wmf"/><Relationship Id="rId2" Type="http://schemas.openxmlformats.org/officeDocument/2006/relationships/vmlDrawing" Target="../drawings/vmlDrawing1.vml"/><Relationship Id="rId1" Type="http://schemas.openxmlformats.org/officeDocument/2006/relationships/themeOverride" Target="../theme/themeOverride1.xml"/><Relationship Id="rId6" Type="http://schemas.openxmlformats.org/officeDocument/2006/relationships/oleObject" Target="../embeddings/oleObject1.bin"/><Relationship Id="rId5" Type="http://schemas.openxmlformats.org/officeDocument/2006/relationships/image" Target="../media/image1.pn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emf"/><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84327D-5EB6-4CE4-A1EE-C24D29D6340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6" name="Picture 5">
            <a:extLst>
              <a:ext uri="{FF2B5EF4-FFF2-40B4-BE49-F238E27FC236}">
                <a16:creationId xmlns:a16="http://schemas.microsoft.com/office/drawing/2014/main" id="{6843A327-1876-440A-A643-35628A45518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64927" y="135346"/>
            <a:ext cx="9085382" cy="6705600"/>
          </a:xfrm>
          <a:prstGeom prst="rect">
            <a:avLst/>
          </a:prstGeom>
        </p:spPr>
      </p:pic>
      <p:pic>
        <p:nvPicPr>
          <p:cNvPr id="7" name="Picture 6">
            <a:extLst>
              <a:ext uri="{FF2B5EF4-FFF2-40B4-BE49-F238E27FC236}">
                <a16:creationId xmlns:a16="http://schemas.microsoft.com/office/drawing/2014/main" id="{4E39304C-EF41-45E0-9962-A3B6FFA2BDA5}"/>
              </a:ext>
            </a:extLst>
          </p:cNvPr>
          <p:cNvPicPr>
            <a:picLocks noChangeAspect="1"/>
          </p:cNvPicPr>
          <p:nvPr/>
        </p:nvPicPr>
        <p:blipFill>
          <a:blip r:embed="rId4"/>
          <a:stretch>
            <a:fillRect/>
          </a:stretch>
        </p:blipFill>
        <p:spPr>
          <a:xfrm>
            <a:off x="4450990" y="1392646"/>
            <a:ext cx="6904718" cy="4211521"/>
          </a:xfrm>
          <a:prstGeom prst="rect">
            <a:avLst/>
          </a:prstGeom>
        </p:spPr>
      </p:pic>
      <p:sp>
        <p:nvSpPr>
          <p:cNvPr id="9" name="TextBox 8">
            <a:extLst>
              <a:ext uri="{FF2B5EF4-FFF2-40B4-BE49-F238E27FC236}">
                <a16:creationId xmlns:a16="http://schemas.microsoft.com/office/drawing/2014/main" id="{52807805-2DA8-4B1E-B8DC-92D40F3B670B}"/>
              </a:ext>
            </a:extLst>
          </p:cNvPr>
          <p:cNvSpPr txBox="1"/>
          <p:nvPr/>
        </p:nvSpPr>
        <p:spPr>
          <a:xfrm>
            <a:off x="138303" y="2775843"/>
            <a:ext cx="3523359" cy="1815882"/>
          </a:xfrm>
          <a:prstGeom prst="rect">
            <a:avLst/>
          </a:prstGeom>
          <a:noFill/>
        </p:spPr>
        <p:txBody>
          <a:bodyPr wrap="square">
            <a:spAutoFit/>
          </a:bodyPr>
          <a:lstStyle/>
          <a:p>
            <a:pPr algn="ctr"/>
            <a:r>
              <a:rPr lang="en-US" sz="2800" b="0" i="0" u="none" strike="noStrike" baseline="0" dirty="0">
                <a:latin typeface="Arial" panose="020B0604020202020204" pitchFamily="34" charset="0"/>
                <a:cs typeface="Arial" panose="020B0604020202020204" pitchFamily="34" charset="0"/>
              </a:rPr>
              <a:t>Instructor’s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a:latin typeface="Arial" panose="020B0604020202020204" pitchFamily="34" charset="0"/>
                <a:cs typeface="Arial" panose="020B0604020202020204" pitchFamily="34" charset="0"/>
              </a:rPr>
              <a:t>     Course </a:t>
            </a:r>
            <a:r>
              <a:rPr lang="en-US" sz="2800" b="0" i="0" u="none" strike="noStrike" baseline="0" dirty="0">
                <a:latin typeface="Arial" panose="020B0604020202020204" pitchFamily="34" charset="0"/>
                <a:cs typeface="Arial" panose="020B0604020202020204" pitchFamily="34" charset="0"/>
              </a:rPr>
              <a:t>Title….</a:t>
            </a:r>
          </a:p>
        </p:txBody>
      </p:sp>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03376EB-A8E2-49A8-974A-C81FF712D8C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6" name="Picture 5">
            <a:extLst>
              <a:ext uri="{FF2B5EF4-FFF2-40B4-BE49-F238E27FC236}">
                <a16:creationId xmlns:a16="http://schemas.microsoft.com/office/drawing/2014/main" id="{4076DD4D-9D08-49F7-BF9C-BD3D5751E2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77594" y="1201928"/>
            <a:ext cx="5118825" cy="4580727"/>
          </a:xfrm>
          <a:prstGeom prst="rect">
            <a:avLst/>
          </a:prstGeom>
        </p:spPr>
      </p:pic>
      <p:sp>
        <p:nvSpPr>
          <p:cNvPr id="18" name="TextBox 17">
            <a:extLst>
              <a:ext uri="{FF2B5EF4-FFF2-40B4-BE49-F238E27FC236}">
                <a16:creationId xmlns:a16="http://schemas.microsoft.com/office/drawing/2014/main" id="{55075614-4B37-4FD5-B830-A6DE8348CEA9}"/>
              </a:ext>
            </a:extLst>
          </p:cNvPr>
          <p:cNvSpPr txBox="1"/>
          <p:nvPr/>
        </p:nvSpPr>
        <p:spPr>
          <a:xfrm>
            <a:off x="1568176" y="1019558"/>
            <a:ext cx="4730663" cy="2862322"/>
          </a:xfrm>
          <a:prstGeom prst="rect">
            <a:avLst/>
          </a:prstGeom>
          <a:noFill/>
        </p:spPr>
        <p:txBody>
          <a:bodyPr wrap="square">
            <a:spAutoFit/>
          </a:bodyPr>
          <a:lstStyle/>
          <a:p>
            <a:pPr algn="just"/>
            <a:r>
              <a:rPr lang="en-US" sz="1800" b="1" dirty="0">
                <a:solidFill>
                  <a:srgbClr val="454545"/>
                </a:solidFill>
                <a:effectLst/>
                <a:latin typeface="Arial" panose="020B0604020202020204" pitchFamily="34" charset="0"/>
              </a:rPr>
              <a:t>Control situational escalation:</a:t>
            </a:r>
            <a:r>
              <a:rPr lang="en-US" sz="1800" dirty="0">
                <a:solidFill>
                  <a:srgbClr val="454545"/>
                </a:solidFill>
                <a:effectLst/>
                <a:latin typeface="Arial" panose="020B0604020202020204" pitchFamily="34" charset="0"/>
              </a:rPr>
              <a:t> escalation occurs due to: varying perceptions among team members; difficulty in managing group problem solving efforts; organizational and cultural constraints; lock of actors to fill new roles; change in the problem situation with time -- as the interaction behavior between components changes over time, the ability to predict the system behavior is less robust, and the system becomes less stable.</a:t>
            </a:r>
            <a:endParaRPr lang="en-US" dirty="0"/>
          </a:p>
        </p:txBody>
      </p:sp>
      <p:sp>
        <p:nvSpPr>
          <p:cNvPr id="19" name="TextBox 18">
            <a:extLst>
              <a:ext uri="{FF2B5EF4-FFF2-40B4-BE49-F238E27FC236}">
                <a16:creationId xmlns:a16="http://schemas.microsoft.com/office/drawing/2014/main" id="{267D8DE5-64E4-48AB-B21C-C68CB2FFFFBC}"/>
              </a:ext>
            </a:extLst>
          </p:cNvPr>
          <p:cNvSpPr txBox="1"/>
          <p:nvPr/>
        </p:nvSpPr>
        <p:spPr>
          <a:xfrm>
            <a:off x="1568176" y="4251223"/>
            <a:ext cx="4809418" cy="2308324"/>
          </a:xfrm>
          <a:prstGeom prst="rect">
            <a:avLst/>
          </a:prstGeom>
          <a:noFill/>
        </p:spPr>
        <p:txBody>
          <a:bodyPr wrap="square">
            <a:spAutoFit/>
          </a:bodyPr>
          <a:lstStyle/>
          <a:p>
            <a:pPr algn="just"/>
            <a:r>
              <a:rPr lang="en-US" sz="1800" b="1" dirty="0">
                <a:solidFill>
                  <a:srgbClr val="454545"/>
                </a:solidFill>
                <a:effectLst/>
                <a:latin typeface="Arial" panose="020B0604020202020204" pitchFamily="34" charset="0"/>
              </a:rPr>
              <a:t>Reduce personal cognitive burden:</a:t>
            </a:r>
            <a:r>
              <a:rPr lang="en-US" sz="1800" dirty="0">
                <a:solidFill>
                  <a:srgbClr val="454545"/>
                </a:solidFill>
                <a:effectLst/>
                <a:latin typeface="Arial" panose="020B0604020202020204" pitchFamily="34" charset="0"/>
              </a:rPr>
              <a:t> the common incidence of this situation will occur when a team member included in a position that requires knowledge to make a decision in which the member is not cognitively prepared.</a:t>
            </a:r>
            <a:endParaRPr lang="en-US" dirty="0">
              <a:effectLst/>
            </a:endParaRPr>
          </a:p>
          <a:p>
            <a:br>
              <a:rPr lang="en-US" sz="1800" dirty="0">
                <a:solidFill>
                  <a:srgbClr val="454545"/>
                </a:solidFill>
                <a:effectLst/>
                <a:latin typeface="Arial" panose="020B0604020202020204" pitchFamily="34" charset="0"/>
              </a:rPr>
            </a:br>
            <a:endParaRPr lang="en-US" dirty="0"/>
          </a:p>
        </p:txBody>
      </p:sp>
      <p:sp>
        <p:nvSpPr>
          <p:cNvPr id="8" name="TextBox 7">
            <a:extLst>
              <a:ext uri="{FF2B5EF4-FFF2-40B4-BE49-F238E27FC236}">
                <a16:creationId xmlns:a16="http://schemas.microsoft.com/office/drawing/2014/main" id="{8AC177F6-AABA-49FE-9042-F9F6D80D2260}"/>
              </a:ext>
            </a:extLst>
          </p:cNvPr>
          <p:cNvSpPr txBox="1"/>
          <p:nvPr/>
        </p:nvSpPr>
        <p:spPr>
          <a:xfrm>
            <a:off x="3535507" y="109034"/>
            <a:ext cx="6094268" cy="584775"/>
          </a:xfrm>
          <a:prstGeom prst="rect">
            <a:avLst/>
          </a:prstGeom>
          <a:noFill/>
        </p:spPr>
        <p:txBody>
          <a:bodyPr wrap="square">
            <a:spAutoFit/>
          </a:bodyPr>
          <a:lstStyle/>
          <a:p>
            <a:pPr algn="ctr"/>
            <a:r>
              <a:rPr lang="en-US" sz="3200" b="0" i="0" u="none" strike="noStrike" baseline="0" dirty="0">
                <a:latin typeface="Arial" panose="020B0604020202020204" pitchFamily="34" charset="0"/>
                <a:cs typeface="Arial" panose="020B0604020202020204" pitchFamily="34" charset="0"/>
              </a:rPr>
              <a:t>Managing Complexity</a:t>
            </a:r>
            <a:endParaRPr lang="en-US" sz="3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82A3233-720B-4631-A29D-52CD0FC81FF4}"/>
              </a:ext>
            </a:extLst>
          </p:cNvPr>
          <p:cNvSpPr txBox="1"/>
          <p:nvPr/>
        </p:nvSpPr>
        <p:spPr>
          <a:xfrm>
            <a:off x="6582641" y="6036327"/>
            <a:ext cx="5743576" cy="523220"/>
          </a:xfrm>
          <a:prstGeom prst="rect">
            <a:avLst/>
          </a:prstGeom>
          <a:noFill/>
        </p:spPr>
        <p:txBody>
          <a:bodyPr wrap="square">
            <a:spAutoFit/>
          </a:bodyPr>
          <a:lstStyle/>
          <a:p>
            <a:pPr algn="l"/>
            <a:r>
              <a:rPr lang="en-US" sz="1400" b="0" i="0" u="none" strike="noStrike" baseline="0" dirty="0">
                <a:latin typeface="LMRoman8-Regular"/>
              </a:rPr>
              <a:t>From: Warfield, J. N., </a:t>
            </a:r>
            <a:r>
              <a:rPr lang="en-US" sz="1400" b="0" i="1" u="none" strike="noStrike" baseline="0" dirty="0">
                <a:latin typeface="LMRoman8-Italic"/>
              </a:rPr>
              <a:t>A Science of Generic Design: Managing Complexity </a:t>
            </a:r>
            <a:br>
              <a:rPr lang="en-US" sz="1400" b="0" i="1" u="none" strike="noStrike" baseline="0" dirty="0">
                <a:latin typeface="LMRoman8-Italic"/>
              </a:rPr>
            </a:br>
            <a:r>
              <a:rPr lang="en-US" sz="1400" b="0" i="1" u="none" strike="noStrike" baseline="0" dirty="0">
                <a:latin typeface="LMRoman8-Italic"/>
              </a:rPr>
              <a:t>Through Systems Design, </a:t>
            </a:r>
            <a:r>
              <a:rPr lang="en-US" sz="1400" b="0" i="0" u="none" strike="noStrike" baseline="0" dirty="0">
                <a:latin typeface="LMRoman8-Regular"/>
              </a:rPr>
              <a:t>Ames: Iowa State University Press, 1994.</a:t>
            </a:r>
            <a:endParaRPr lang="en-US" sz="1400" dirty="0"/>
          </a:p>
        </p:txBody>
      </p:sp>
    </p:spTree>
    <p:extLst>
      <p:ext uri="{BB962C8B-B14F-4D97-AF65-F5344CB8AC3E}">
        <p14:creationId xmlns:p14="http://schemas.microsoft.com/office/powerpoint/2010/main" val="3916907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03376EB-A8E2-49A8-974A-C81FF712D8C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6" name="Picture 5">
            <a:extLst>
              <a:ext uri="{FF2B5EF4-FFF2-40B4-BE49-F238E27FC236}">
                <a16:creationId xmlns:a16="http://schemas.microsoft.com/office/drawing/2014/main" id="{4076DD4D-9D08-49F7-BF9C-BD3D5751E2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34094" y="1138636"/>
            <a:ext cx="5118825" cy="4580727"/>
          </a:xfrm>
          <a:prstGeom prst="rect">
            <a:avLst/>
          </a:prstGeom>
        </p:spPr>
      </p:pic>
      <p:sp>
        <p:nvSpPr>
          <p:cNvPr id="8" name="TextBox 7">
            <a:extLst>
              <a:ext uri="{FF2B5EF4-FFF2-40B4-BE49-F238E27FC236}">
                <a16:creationId xmlns:a16="http://schemas.microsoft.com/office/drawing/2014/main" id="{F4AE5BCB-BBE8-41A8-9BD4-05BFDEACA18C}"/>
              </a:ext>
            </a:extLst>
          </p:cNvPr>
          <p:cNvSpPr txBox="1"/>
          <p:nvPr/>
        </p:nvSpPr>
        <p:spPr>
          <a:xfrm>
            <a:off x="6352919" y="1652116"/>
            <a:ext cx="4604987" cy="1477328"/>
          </a:xfrm>
          <a:prstGeom prst="rect">
            <a:avLst/>
          </a:prstGeom>
          <a:noFill/>
        </p:spPr>
        <p:txBody>
          <a:bodyPr wrap="square">
            <a:spAutoFit/>
          </a:bodyPr>
          <a:lstStyle/>
          <a:p>
            <a:pPr algn="just"/>
            <a:r>
              <a:rPr lang="en-US" sz="1800" dirty="0">
                <a:solidFill>
                  <a:srgbClr val="454545"/>
                </a:solidFill>
                <a:effectLst/>
                <a:latin typeface="Arial" panose="020B0604020202020204" pitchFamily="34" charset="0"/>
              </a:rPr>
              <a:t>Eliminate situational detraction: limited thinking capacity, narrow-mindedness, or not open to new ideas, egotism, arrogant abuse of power, etc. -- detract from problem-solving.</a:t>
            </a:r>
            <a:endParaRPr lang="en-US" dirty="0"/>
          </a:p>
        </p:txBody>
      </p:sp>
      <p:sp>
        <p:nvSpPr>
          <p:cNvPr id="10" name="TextBox 9">
            <a:extLst>
              <a:ext uri="{FF2B5EF4-FFF2-40B4-BE49-F238E27FC236}">
                <a16:creationId xmlns:a16="http://schemas.microsoft.com/office/drawing/2014/main" id="{22E541BF-AF32-456B-8C20-04934B3E1BF6}"/>
              </a:ext>
            </a:extLst>
          </p:cNvPr>
          <p:cNvSpPr txBox="1"/>
          <p:nvPr/>
        </p:nvSpPr>
        <p:spPr>
          <a:xfrm>
            <a:off x="6352919" y="3804098"/>
            <a:ext cx="4495800" cy="2031325"/>
          </a:xfrm>
          <a:prstGeom prst="rect">
            <a:avLst/>
          </a:prstGeom>
          <a:noFill/>
        </p:spPr>
        <p:txBody>
          <a:bodyPr wrap="square">
            <a:spAutoFit/>
          </a:bodyPr>
          <a:lstStyle/>
          <a:p>
            <a:pPr algn="just"/>
            <a:r>
              <a:rPr lang="en-US" sz="1800" b="1" dirty="0">
                <a:solidFill>
                  <a:srgbClr val="454545"/>
                </a:solidFill>
                <a:effectLst/>
                <a:latin typeface="Arial" panose="020B0604020202020204" pitchFamily="34" charset="0"/>
              </a:rPr>
              <a:t>Provide personal enhancement: </a:t>
            </a:r>
            <a:r>
              <a:rPr lang="en-US" sz="1800" dirty="0">
                <a:solidFill>
                  <a:srgbClr val="454545"/>
                </a:solidFill>
                <a:effectLst/>
                <a:latin typeface="Arial" panose="020B0604020202020204" pitchFamily="34" charset="0"/>
              </a:rPr>
              <a:t>Factors that enhance problem-solving -- the discipline of behavior, design experience, leadership, respecting other people's viewpoints, etc.-- enhance the capacity of an individual to be effective in a problem-solving situations.</a:t>
            </a:r>
            <a:endParaRPr lang="en-US" dirty="0"/>
          </a:p>
        </p:txBody>
      </p:sp>
      <p:sp>
        <p:nvSpPr>
          <p:cNvPr id="7" name="TextBox 6">
            <a:extLst>
              <a:ext uri="{FF2B5EF4-FFF2-40B4-BE49-F238E27FC236}">
                <a16:creationId xmlns:a16="http://schemas.microsoft.com/office/drawing/2014/main" id="{3F0D6F78-4393-45ED-9A86-46C6625AD9D6}"/>
              </a:ext>
            </a:extLst>
          </p:cNvPr>
          <p:cNvSpPr txBox="1"/>
          <p:nvPr/>
        </p:nvSpPr>
        <p:spPr>
          <a:xfrm>
            <a:off x="3535507" y="109034"/>
            <a:ext cx="6094268" cy="584775"/>
          </a:xfrm>
          <a:prstGeom prst="rect">
            <a:avLst/>
          </a:prstGeom>
          <a:noFill/>
        </p:spPr>
        <p:txBody>
          <a:bodyPr wrap="square">
            <a:spAutoFit/>
          </a:bodyPr>
          <a:lstStyle/>
          <a:p>
            <a:pPr algn="ctr"/>
            <a:r>
              <a:rPr lang="en-US" sz="3200" b="0" i="0" u="none" strike="noStrike" baseline="0" dirty="0">
                <a:latin typeface="Arial" panose="020B0604020202020204" pitchFamily="34" charset="0"/>
                <a:cs typeface="Arial" panose="020B0604020202020204" pitchFamily="34" charset="0"/>
              </a:rPr>
              <a:t>Managing Complexity</a:t>
            </a:r>
            <a:endParaRPr lang="en-US" sz="3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A3DD617-B341-4EC7-AE53-0BA0F607A415}"/>
              </a:ext>
            </a:extLst>
          </p:cNvPr>
          <p:cNvSpPr txBox="1"/>
          <p:nvPr/>
        </p:nvSpPr>
        <p:spPr>
          <a:xfrm>
            <a:off x="6269791" y="6113282"/>
            <a:ext cx="5743576" cy="523220"/>
          </a:xfrm>
          <a:prstGeom prst="rect">
            <a:avLst/>
          </a:prstGeom>
          <a:noFill/>
        </p:spPr>
        <p:txBody>
          <a:bodyPr wrap="square">
            <a:spAutoFit/>
          </a:bodyPr>
          <a:lstStyle/>
          <a:p>
            <a:pPr algn="l"/>
            <a:r>
              <a:rPr lang="en-US" sz="1400" b="0" i="0" u="none" strike="noStrike" baseline="0" dirty="0">
                <a:latin typeface="LMRoman8-Regular"/>
              </a:rPr>
              <a:t>From: Warfield, J. N., </a:t>
            </a:r>
            <a:r>
              <a:rPr lang="en-US" sz="1400" b="0" i="1" u="none" strike="noStrike" baseline="0" dirty="0">
                <a:latin typeface="LMRoman8-Italic"/>
              </a:rPr>
              <a:t>A Science of Generic Design: Managing Complexity </a:t>
            </a:r>
            <a:br>
              <a:rPr lang="en-US" sz="1400" b="0" i="1" u="none" strike="noStrike" baseline="0" dirty="0">
                <a:latin typeface="LMRoman8-Italic"/>
              </a:rPr>
            </a:br>
            <a:r>
              <a:rPr lang="en-US" sz="1400" b="0" i="1" u="none" strike="noStrike" baseline="0" dirty="0">
                <a:latin typeface="LMRoman8-Italic"/>
              </a:rPr>
              <a:t>Through Systems Design, </a:t>
            </a:r>
            <a:r>
              <a:rPr lang="en-US" sz="1400" b="0" i="0" u="none" strike="noStrike" baseline="0" dirty="0">
                <a:latin typeface="LMRoman8-Regular"/>
              </a:rPr>
              <a:t>Ames: Iowa State University Press, 1994.</a:t>
            </a:r>
            <a:endParaRPr lang="en-US" sz="1400" dirty="0"/>
          </a:p>
        </p:txBody>
      </p:sp>
    </p:spTree>
    <p:extLst>
      <p:ext uri="{BB962C8B-B14F-4D97-AF65-F5344CB8AC3E}">
        <p14:creationId xmlns:p14="http://schemas.microsoft.com/office/powerpoint/2010/main" val="911435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5C4413-C9A7-47A3-B59A-3960B635BEB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5" name="Picture 4">
            <a:extLst>
              <a:ext uri="{FF2B5EF4-FFF2-40B4-BE49-F238E27FC236}">
                <a16:creationId xmlns:a16="http://schemas.microsoft.com/office/drawing/2014/main" id="{5BF64528-B2D7-4C4B-9934-1D1CAB7113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77424" y="613458"/>
            <a:ext cx="11831579" cy="663939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05DD64C-6AD9-40D0-AC57-4E7E434BF03D}"/>
                  </a:ext>
                </a:extLst>
              </p:cNvPr>
              <p:cNvSpPr txBox="1"/>
              <p:nvPr/>
            </p:nvSpPr>
            <p:spPr>
              <a:xfrm>
                <a:off x="2438052" y="1960293"/>
                <a:ext cx="8757553" cy="3531351"/>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The Situation Complexity Index (SCI) has been proposed as a combined single metric to compare complexity among a group of problematic situations. It is defined as:</a:t>
                </a:r>
              </a:p>
              <a:p>
                <a:pPr algn="l"/>
                <a:endParaRPr lang="en-US" dirty="0">
                  <a:latin typeface="Arial" panose="020B0604020202020204" pitchFamily="34" charset="0"/>
                  <a:cs typeface="Arial" panose="020B0604020202020204" pitchFamily="34" charset="0"/>
                </a:endParaRPr>
              </a:p>
              <a:p>
                <a14:m>
                  <m:oMath xmlns:m="http://schemas.openxmlformats.org/officeDocument/2006/math">
                    <m:r>
                      <a:rPr lang="en-US" sz="3200" b="0" i="1" smtClean="0">
                        <a:latin typeface="Cambria Math" panose="02040503050406030204" pitchFamily="18" charset="0"/>
                        <a:cs typeface="Arial" panose="020B0604020202020204" pitchFamily="34" charset="0"/>
                      </a:rPr>
                      <m:t>𝑆𝐶𝐼</m:t>
                    </m:r>
                    <m:r>
                      <a:rPr lang="en-US" sz="320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m:t>
                    </m:r>
                    <m:f>
                      <m:fPr>
                        <m:ctrlPr>
                          <a:rPr lang="en-US" sz="3200" i="1" smtClean="0">
                            <a:latin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cs typeface="Arial" panose="020B0604020202020204" pitchFamily="34" charset="0"/>
                          </a:rPr>
                          <m:t>𝑁</m:t>
                        </m:r>
                      </m:num>
                      <m:den>
                        <m:r>
                          <a:rPr lang="en-US" sz="3200" b="0" i="1" smtClean="0">
                            <a:latin typeface="Cambria Math" panose="02040503050406030204" pitchFamily="18" charset="0"/>
                            <a:cs typeface="Arial" panose="020B0604020202020204" pitchFamily="34" charset="0"/>
                          </a:rPr>
                          <m:t>7</m:t>
                        </m:r>
                      </m:den>
                    </m:f>
                  </m:oMath>
                </a14:m>
                <a:r>
                  <a:rPr lang="en-US" sz="3200" dirty="0">
                    <a:latin typeface="Arial" panose="020B0604020202020204" pitchFamily="34" charset="0"/>
                    <a:cs typeface="Arial" panose="020B0604020202020204" pitchFamily="34" charset="0"/>
                  </a:rPr>
                  <a:t>)</a:t>
                </a:r>
                <a:r>
                  <a:rPr lang="en-US" sz="3200" dirty="0">
                    <a:cs typeface="Arial" panose="020B0604020202020204" pitchFamily="34" charset="0"/>
                  </a:rPr>
                  <a:t> </a:t>
                </a:r>
                <a14:m>
                  <m:oMath xmlns:m="http://schemas.openxmlformats.org/officeDocument/2006/math">
                    <m:r>
                      <a:rPr lang="en-US" sz="3200" i="1">
                        <a:latin typeface="Cambria Math" panose="02040503050406030204" pitchFamily="18" charset="0"/>
                        <a:cs typeface="Arial" panose="020B0604020202020204" pitchFamily="34" charset="0"/>
                      </a:rPr>
                      <m:t>(</m:t>
                    </m:r>
                    <m:f>
                      <m:fPr>
                        <m:ctrlPr>
                          <a:rPr lang="en-US" sz="3200" i="1">
                            <a:latin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cs typeface="Arial" panose="020B0604020202020204" pitchFamily="34" charset="0"/>
                          </a:rPr>
                          <m:t>𝑉</m:t>
                        </m:r>
                      </m:num>
                      <m:den>
                        <m:r>
                          <a:rPr lang="en-US" sz="3200" b="0" i="1" smtClean="0">
                            <a:latin typeface="Cambria Math" panose="02040503050406030204" pitchFamily="18" charset="0"/>
                            <a:cs typeface="Arial" panose="020B0604020202020204" pitchFamily="34" charset="0"/>
                          </a:rPr>
                          <m:t>5</m:t>
                        </m:r>
                      </m:den>
                    </m:f>
                  </m:oMath>
                </a14:m>
                <a:r>
                  <a:rPr lang="en-US" sz="3200" dirty="0">
                    <a:latin typeface="Arial" panose="020B0604020202020204" pitchFamily="34" charset="0"/>
                    <a:cs typeface="Arial" panose="020B0604020202020204" pitchFamily="34" charset="0"/>
                  </a:rPr>
                  <a:t>)</a:t>
                </a:r>
                <a:r>
                  <a:rPr lang="en-US" sz="3200" dirty="0">
                    <a:cs typeface="Arial" panose="020B0604020202020204" pitchFamily="34" charset="0"/>
                  </a:rPr>
                  <a:t> </a:t>
                </a:r>
                <a14:m>
                  <m:oMath xmlns:m="http://schemas.openxmlformats.org/officeDocument/2006/math">
                    <m:r>
                      <a:rPr lang="en-US" sz="3200" i="1">
                        <a:latin typeface="Cambria Math" panose="02040503050406030204" pitchFamily="18" charset="0"/>
                        <a:cs typeface="Arial" panose="020B0604020202020204" pitchFamily="34" charset="0"/>
                      </a:rPr>
                      <m:t>(</m:t>
                    </m:r>
                    <m:f>
                      <m:fPr>
                        <m:ctrlPr>
                          <a:rPr lang="en-US" sz="3200" i="1">
                            <a:latin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cs typeface="Arial" panose="020B0604020202020204" pitchFamily="34" charset="0"/>
                          </a:rPr>
                          <m:t>𝐾</m:t>
                        </m:r>
                      </m:num>
                      <m:den>
                        <m:r>
                          <a:rPr lang="en-US" sz="3200" b="0" i="1" smtClean="0">
                            <a:latin typeface="Cambria Math" panose="02040503050406030204" pitchFamily="18" charset="0"/>
                            <a:cs typeface="Arial" panose="020B0604020202020204" pitchFamily="34" charset="0"/>
                          </a:rPr>
                          <m:t>10</m:t>
                        </m:r>
                      </m:den>
                    </m:f>
                  </m:oMath>
                </a14:m>
                <a:r>
                  <a:rPr lang="en-US" sz="32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(1.1)</a:t>
                </a:r>
              </a:p>
              <a:p>
                <a:endParaRPr lang="en-US" dirty="0">
                  <a:latin typeface="Arial" panose="020B0604020202020204" pitchFamily="34" charset="0"/>
                  <a:cs typeface="Arial" panose="020B0604020202020204" pitchFamily="34" charset="0"/>
                </a:endParaRPr>
              </a:p>
              <a:p>
                <a:r>
                  <a:rPr lang="en-US" sz="1800" b="0" i="0" u="none" strike="noStrike" baseline="0" dirty="0">
                    <a:latin typeface="Arial" panose="020B0604020202020204" pitchFamily="34" charset="0"/>
                    <a:cs typeface="Arial" panose="020B0604020202020204" pitchFamily="34" charset="0"/>
                  </a:rPr>
                  <a:t>If </a:t>
                </a:r>
                <a:r>
                  <a:rPr lang="en-US" sz="1800" b="0" i="1" u="none" strike="noStrike" baseline="0" dirty="0">
                    <a:latin typeface="Arial" panose="020B0604020202020204" pitchFamily="34" charset="0"/>
                    <a:cs typeface="Arial" panose="020B0604020202020204" pitchFamily="34" charset="0"/>
                  </a:rPr>
                  <a:t>SCI </a:t>
                </a:r>
                <a:r>
                  <a:rPr lang="en-US" sz="1800" b="0" i="0" u="none" strike="noStrike" baseline="0" dirty="0">
                    <a:latin typeface="Arial" panose="020B0604020202020204" pitchFamily="34" charset="0"/>
                    <a:cs typeface="Arial" panose="020B0604020202020204" pitchFamily="34" charset="0"/>
                  </a:rPr>
                  <a:t>is over 100 then the situation is considered to be complex.</a:t>
                </a:r>
              </a:p>
              <a:p>
                <a:endParaRPr lang="en-US" sz="1800" b="0" i="0" u="none" strike="noStrike" baseline="0" dirty="0">
                  <a:latin typeface="Arial" panose="020B0604020202020204" pitchFamily="34" charset="0"/>
                  <a:cs typeface="Arial" panose="020B0604020202020204" pitchFamily="34" charset="0"/>
                </a:endParaRPr>
              </a:p>
              <a:p>
                <a:pPr algn="just"/>
                <a:r>
                  <a:rPr lang="en-US" sz="1800" b="0" i="0" u="none" strike="noStrike" baseline="0" dirty="0">
                    <a:latin typeface="Arial" panose="020B0604020202020204" pitchFamily="34" charset="0"/>
                    <a:cs typeface="Arial" panose="020B0604020202020204" pitchFamily="34" charset="0"/>
                  </a:rPr>
                  <a:t>In Equation (1.1), (</a:t>
                </a:r>
                <a:r>
                  <a:rPr lang="en-US" sz="1800" b="0" i="1" u="none" strike="noStrike" baseline="0" dirty="0">
                    <a:latin typeface="Arial" panose="020B0604020202020204" pitchFamily="34" charset="0"/>
                    <a:cs typeface="Arial" panose="020B0604020202020204" pitchFamily="34" charset="0"/>
                  </a:rPr>
                  <a:t>N/</a:t>
                </a:r>
                <a:r>
                  <a:rPr lang="en-US" sz="1800" b="0" i="0" u="none" strike="noStrike" baseline="0" dirty="0">
                    <a:latin typeface="Arial" panose="020B0604020202020204" pitchFamily="34" charset="0"/>
                    <a:cs typeface="Arial" panose="020B0604020202020204" pitchFamily="34" charset="0"/>
                  </a:rPr>
                  <a:t>7) is identified as the </a:t>
                </a:r>
                <a:r>
                  <a:rPr lang="en-US" sz="1800" b="0" i="1" u="none" strike="noStrike" baseline="0" dirty="0">
                    <a:latin typeface="Arial" panose="020B0604020202020204" pitchFamily="34" charset="0"/>
                    <a:cs typeface="Arial" panose="020B0604020202020204" pitchFamily="34" charset="0"/>
                  </a:rPr>
                  <a:t>Miller Index</a:t>
                </a:r>
                <a:r>
                  <a:rPr lang="en-US"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a:t>
                </a:r>
                <a:r>
                  <a:rPr lang="en-US" sz="1800" b="0" i="1" u="none" strike="noStrike" baseline="0" dirty="0">
                    <a:latin typeface="Arial" panose="020B0604020202020204" pitchFamily="34" charset="0"/>
                    <a:cs typeface="Arial" panose="020B0604020202020204" pitchFamily="34" charset="0"/>
                  </a:rPr>
                  <a:t>V/</a:t>
                </a:r>
                <a:r>
                  <a:rPr lang="en-US" sz="1800" b="0" i="0" u="none" strike="noStrike" baseline="0" dirty="0">
                    <a:latin typeface="Arial" panose="020B0604020202020204" pitchFamily="34" charset="0"/>
                    <a:cs typeface="Arial" panose="020B0604020202020204" pitchFamily="34" charset="0"/>
                  </a:rPr>
                  <a:t>5) is identified as the </a:t>
                </a:r>
                <a:r>
                  <a:rPr lang="en-US" sz="1800" b="0" i="1" u="none" strike="noStrike" baseline="0" dirty="0" err="1">
                    <a:latin typeface="Arial" panose="020B0604020202020204" pitchFamily="34" charset="0"/>
                    <a:cs typeface="Arial" panose="020B0604020202020204" pitchFamily="34" charset="0"/>
                  </a:rPr>
                  <a:t>Spreadthink</a:t>
                </a:r>
                <a:r>
                  <a:rPr lang="en-US" sz="1800" b="0" i="1" u="none" strike="noStrike" baseline="0" dirty="0">
                    <a:latin typeface="Arial" panose="020B0604020202020204" pitchFamily="34" charset="0"/>
                    <a:cs typeface="Arial" panose="020B0604020202020204" pitchFamily="34" charset="0"/>
                  </a:rPr>
                  <a:t> Index</a:t>
                </a:r>
                <a:r>
                  <a:rPr lang="en-US" dirty="0">
                    <a:latin typeface="Arial" panose="020B0604020202020204" pitchFamily="34" charset="0"/>
                    <a:cs typeface="Arial" panose="020B0604020202020204" pitchFamily="34" charset="0"/>
                  </a:rPr>
                  <a:t>, and </a:t>
                </a:r>
                <a:r>
                  <a:rPr lang="en-US" sz="1800" b="0" i="1" u="none" strike="noStrike" baseline="0" dirty="0">
                    <a:latin typeface="Arial" panose="020B0604020202020204" pitchFamily="34" charset="0"/>
                    <a:cs typeface="Arial" panose="020B0604020202020204" pitchFamily="34" charset="0"/>
                  </a:rPr>
                  <a:t>K/</a:t>
                </a:r>
                <a:r>
                  <a:rPr lang="en-US" sz="1800" b="0" i="0" u="none" strike="noStrike" baseline="0" dirty="0">
                    <a:latin typeface="Arial" panose="020B0604020202020204" pitchFamily="34" charset="0"/>
                    <a:cs typeface="Arial" panose="020B0604020202020204" pitchFamily="34" charset="0"/>
                  </a:rPr>
                  <a:t>10</a:t>
                </a:r>
                <a:r>
                  <a:rPr lang="en-US" dirty="0">
                    <a:latin typeface="Arial" panose="020B0604020202020204" pitchFamily="34" charset="0"/>
                    <a:cs typeface="Arial" panose="020B0604020202020204" pitchFamily="34" charset="0"/>
                  </a:rPr>
                  <a:t> is </a:t>
                </a:r>
                <a:r>
                  <a:rPr lang="en-US" sz="1800" b="0" i="0" u="none" strike="noStrike" baseline="0" dirty="0">
                    <a:latin typeface="Arial" panose="020B0604020202020204" pitchFamily="34" charset="0"/>
                    <a:cs typeface="Arial" panose="020B0604020202020204" pitchFamily="34" charset="0"/>
                  </a:rPr>
                  <a:t>the </a:t>
                </a:r>
                <a:r>
                  <a:rPr lang="en-US" sz="1800" b="0" i="1" u="none" strike="noStrike" baseline="0" dirty="0">
                    <a:latin typeface="Arial" panose="020B0604020202020204" pitchFamily="34" charset="0"/>
                    <a:cs typeface="Arial" panose="020B0604020202020204" pitchFamily="34" charset="0"/>
                  </a:rPr>
                  <a:t>De Morgan Index</a:t>
                </a:r>
                <a:r>
                  <a:rPr lang="en-US" dirty="0">
                    <a:latin typeface="Arial" panose="020B0604020202020204" pitchFamily="34" charset="0"/>
                    <a:cs typeface="Arial" panose="020B0604020202020204" pitchFamily="34" charset="0"/>
                  </a:rPr>
                  <a:t>.</a:t>
                </a:r>
              </a:p>
              <a:p>
                <a:pPr algn="just"/>
                <a:r>
                  <a:rPr lang="en-US" sz="1600" b="0" i="0" u="none" strike="noStrike" baseline="0" dirty="0">
                    <a:latin typeface="Arial" panose="020B0604020202020204" pitchFamily="34" charset="0"/>
                    <a:cs typeface="Arial" panose="020B0604020202020204" pitchFamily="34" charset="0"/>
                  </a:rPr>
                  <a:t>                                                                                                                           (</a:t>
                </a:r>
                <a:r>
                  <a:rPr lang="en-US" sz="1600" b="1" i="1" u="none" strike="noStrike" baseline="0" dirty="0">
                    <a:latin typeface="Arial" panose="020B0604020202020204" pitchFamily="34" charset="0"/>
                    <a:cs typeface="Arial" panose="020B0604020202020204" pitchFamily="34" charset="0"/>
                  </a:rPr>
                  <a:t>Warfield</a:t>
                </a:r>
                <a:r>
                  <a:rPr lang="en-US" sz="1600" b="0" i="0" u="none" strike="noStrike" baseline="0" dirty="0">
                    <a:latin typeface="Arial" panose="020B0604020202020204" pitchFamily="34" charset="0"/>
                    <a:cs typeface="Arial" panose="020B0604020202020204" pitchFamily="34" charset="0"/>
                  </a:rPr>
                  <a:t>)</a:t>
                </a:r>
                <a:endParaRPr lang="en-US" sz="1600" dirty="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05DD64C-6AD9-40D0-AC57-4E7E434BF03D}"/>
                  </a:ext>
                </a:extLst>
              </p:cNvPr>
              <p:cNvSpPr txBox="1">
                <a:spLocks noRot="1" noChangeAspect="1" noMove="1" noResize="1" noEditPoints="1" noAdjustHandles="1" noChangeArrowheads="1" noChangeShapeType="1" noTextEdit="1"/>
              </p:cNvSpPr>
              <p:nvPr/>
            </p:nvSpPr>
            <p:spPr>
              <a:xfrm>
                <a:off x="2438052" y="1960293"/>
                <a:ext cx="8757553" cy="3531351"/>
              </a:xfrm>
              <a:prstGeom prst="rect">
                <a:avLst/>
              </a:prstGeom>
              <a:blipFill>
                <a:blip r:embed="rId5"/>
                <a:stretch>
                  <a:fillRect l="-626" t="-1036" r="-557" b="-138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7867BAF-3888-4DCE-A174-CE70918EF3AF}"/>
              </a:ext>
            </a:extLst>
          </p:cNvPr>
          <p:cNvSpPr txBox="1"/>
          <p:nvPr/>
        </p:nvSpPr>
        <p:spPr>
          <a:xfrm>
            <a:off x="3619323" y="496338"/>
            <a:ext cx="6395012" cy="523220"/>
          </a:xfrm>
          <a:prstGeom prst="rect">
            <a:avLst/>
          </a:prstGeom>
          <a:noFill/>
        </p:spPr>
        <p:txBody>
          <a:bodyPr wrap="square">
            <a:spAutoFit/>
          </a:bodyPr>
          <a:lstStyle/>
          <a:p>
            <a:pPr algn="ctr"/>
            <a:r>
              <a:rPr lang="en-US" sz="2800" i="0" u="none" strike="noStrike" baseline="0" dirty="0">
                <a:latin typeface="Arial" panose="020B0604020202020204" pitchFamily="34" charset="0"/>
                <a:cs typeface="Arial" panose="020B0604020202020204" pitchFamily="34" charset="0"/>
              </a:rPr>
              <a:t>Measuring Situational Complexity</a:t>
            </a:r>
          </a:p>
        </p:txBody>
      </p:sp>
    </p:spTree>
    <p:extLst>
      <p:ext uri="{BB962C8B-B14F-4D97-AF65-F5344CB8AC3E}">
        <p14:creationId xmlns:p14="http://schemas.microsoft.com/office/powerpoint/2010/main" val="3337521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3AEF1A-0AC1-4BE2-AD6D-D475CEC02F5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19534"/>
            <a:ext cx="3254995" cy="2039116"/>
          </a:xfrm>
          <a:prstGeom prst="rect">
            <a:avLst/>
          </a:prstGeom>
        </p:spPr>
      </p:pic>
      <p:pic>
        <p:nvPicPr>
          <p:cNvPr id="7" name="Picture 6">
            <a:extLst>
              <a:ext uri="{FF2B5EF4-FFF2-40B4-BE49-F238E27FC236}">
                <a16:creationId xmlns:a16="http://schemas.microsoft.com/office/drawing/2014/main" id="{5A29BA36-8339-45D0-B8B0-8093DD29A3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46507" y="914400"/>
            <a:ext cx="9453966" cy="6477586"/>
          </a:xfrm>
          <a:prstGeom prst="rect">
            <a:avLst/>
          </a:prstGeom>
        </p:spPr>
      </p:pic>
      <p:sp>
        <p:nvSpPr>
          <p:cNvPr id="8" name="TextBox 7">
            <a:extLst>
              <a:ext uri="{FF2B5EF4-FFF2-40B4-BE49-F238E27FC236}">
                <a16:creationId xmlns:a16="http://schemas.microsoft.com/office/drawing/2014/main" id="{951FDD8D-2FFF-4A73-9360-9341F98C1916}"/>
              </a:ext>
            </a:extLst>
          </p:cNvPr>
          <p:cNvSpPr txBox="1"/>
          <p:nvPr/>
        </p:nvSpPr>
        <p:spPr>
          <a:xfrm>
            <a:off x="2223654" y="500483"/>
            <a:ext cx="9677399" cy="1077218"/>
          </a:xfrm>
          <a:prstGeom prst="rect">
            <a:avLst/>
          </a:prstGeom>
          <a:noFill/>
        </p:spPr>
        <p:txBody>
          <a:bodyPr wrap="square">
            <a:spAutoFit/>
          </a:bodyPr>
          <a:lstStyle/>
          <a:p>
            <a:pPr algn="ctr"/>
            <a:r>
              <a:rPr lang="en-US" sz="3200" dirty="0">
                <a:latin typeface="Arial" panose="020B0604020202020204" pitchFamily="34" charset="0"/>
                <a:cs typeface="Arial" panose="020B0604020202020204" pitchFamily="34" charset="0"/>
              </a:rPr>
              <a:t>Three Phases of Interactive Collective Intelligence</a:t>
            </a:r>
          </a:p>
          <a:p>
            <a:pPr algn="ctr"/>
            <a:r>
              <a:rPr lang="en-US" sz="3200" dirty="0">
                <a:latin typeface="Arial" panose="020B0604020202020204" pitchFamily="34" charset="0"/>
                <a:cs typeface="Arial" panose="020B0604020202020204" pitchFamily="34" charset="0"/>
              </a:rPr>
              <a:t>Management (ICIM)</a:t>
            </a:r>
            <a:endParaRPr lang="en-US" sz="3200" dirty="0"/>
          </a:p>
        </p:txBody>
      </p:sp>
      <p:pic>
        <p:nvPicPr>
          <p:cNvPr id="2" name="Picture 1">
            <a:extLst>
              <a:ext uri="{FF2B5EF4-FFF2-40B4-BE49-F238E27FC236}">
                <a16:creationId xmlns:a16="http://schemas.microsoft.com/office/drawing/2014/main" id="{164F8132-38E2-4F46-ADF8-330130A94815}"/>
              </a:ext>
            </a:extLst>
          </p:cNvPr>
          <p:cNvPicPr>
            <a:picLocks noChangeAspect="1"/>
          </p:cNvPicPr>
          <p:nvPr/>
        </p:nvPicPr>
        <p:blipFill>
          <a:blip r:embed="rId4"/>
          <a:stretch>
            <a:fillRect/>
          </a:stretch>
        </p:blipFill>
        <p:spPr>
          <a:xfrm>
            <a:off x="4328023" y="2058650"/>
            <a:ext cx="7081696" cy="4036886"/>
          </a:xfrm>
          <a:prstGeom prst="rect">
            <a:avLst/>
          </a:prstGeom>
        </p:spPr>
      </p:pic>
    </p:spTree>
    <p:extLst>
      <p:ext uri="{BB962C8B-B14F-4D97-AF65-F5344CB8AC3E}">
        <p14:creationId xmlns:p14="http://schemas.microsoft.com/office/powerpoint/2010/main" val="639957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A3A36ED-B6D0-4B4E-96B0-530B8463E7C0}"/>
              </a:ext>
            </a:extLst>
          </p:cNvPr>
          <p:cNvSpPr txBox="1"/>
          <p:nvPr/>
        </p:nvSpPr>
        <p:spPr>
          <a:xfrm>
            <a:off x="1978062" y="619102"/>
            <a:ext cx="9995711"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Example: </a:t>
            </a:r>
            <a:r>
              <a:rPr lang="en-US" i="0" u="none" strike="noStrike" baseline="0" dirty="0">
                <a:latin typeface="Arial" panose="020B0604020202020204" pitchFamily="34" charset="0"/>
                <a:cs typeface="Arial" panose="020B0604020202020204" pitchFamily="34" charset="0"/>
              </a:rPr>
              <a:t>Analyze the situational complexity of refugee resettlement.</a:t>
            </a:r>
          </a:p>
        </p:txBody>
      </p:sp>
      <p:sp>
        <p:nvSpPr>
          <p:cNvPr id="10" name="TextBox 9">
            <a:extLst>
              <a:ext uri="{FF2B5EF4-FFF2-40B4-BE49-F238E27FC236}">
                <a16:creationId xmlns:a16="http://schemas.microsoft.com/office/drawing/2014/main" id="{1B4CFC5F-D678-4B61-A4BE-5BA7D017B4BD}"/>
              </a:ext>
            </a:extLst>
          </p:cNvPr>
          <p:cNvSpPr txBox="1"/>
          <p:nvPr/>
        </p:nvSpPr>
        <p:spPr>
          <a:xfrm>
            <a:off x="1903417" y="1375560"/>
            <a:ext cx="9256417" cy="2308324"/>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The working group developed transdisciplinary collective intelligence using the Interactive Collective Intelligence Management (ICIM) workshop to investigate the issue. The Nominal Group Technique (NGT) was used to develop and clarify a list of factors affecting the complex issue. 124 problems identified and clarified. 20 problem categories are defined. 9 major problem areas were selected. Relationships among the major problem areas were 16. Table 1.1 shows values of the Miller Index, the </a:t>
            </a:r>
            <a:r>
              <a:rPr lang="en-US" sz="1800" b="0" i="0" u="none" strike="noStrike" baseline="0" dirty="0" err="1">
                <a:latin typeface="Arial" panose="020B0604020202020204" pitchFamily="34" charset="0"/>
                <a:cs typeface="Arial" panose="020B0604020202020204" pitchFamily="34" charset="0"/>
              </a:rPr>
              <a:t>Spreadthink</a:t>
            </a:r>
            <a:r>
              <a:rPr lang="en-US" sz="1800" b="0" i="0" u="none" strike="noStrike" baseline="0" dirty="0">
                <a:latin typeface="Arial" panose="020B0604020202020204" pitchFamily="34" charset="0"/>
                <a:cs typeface="Arial" panose="020B0604020202020204" pitchFamily="34" charset="0"/>
              </a:rPr>
              <a:t> Index, and De Morgan Index from the ICIM workshop carried out in the 2020 Spring semester at the Mechanical Engineering Department.</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A32E93C-41DF-4D53-AF5C-F9AD7FFB22EE}"/>
              </a:ext>
            </a:extLst>
          </p:cNvPr>
          <p:cNvPicPr>
            <a:picLocks noChangeAspect="1"/>
          </p:cNvPicPr>
          <p:nvPr/>
        </p:nvPicPr>
        <p:blipFill>
          <a:blip r:embed="rId2"/>
          <a:stretch>
            <a:fillRect/>
          </a:stretch>
        </p:blipFill>
        <p:spPr>
          <a:xfrm>
            <a:off x="2834423" y="3683884"/>
            <a:ext cx="6683650" cy="1867174"/>
          </a:xfrm>
          <a:prstGeom prst="rect">
            <a:avLst/>
          </a:prstGeom>
        </p:spPr>
      </p:pic>
      <p:sp>
        <p:nvSpPr>
          <p:cNvPr id="14" name="TextBox 13">
            <a:extLst>
              <a:ext uri="{FF2B5EF4-FFF2-40B4-BE49-F238E27FC236}">
                <a16:creationId xmlns:a16="http://schemas.microsoft.com/office/drawing/2014/main" id="{DF0E6AB7-5C82-47F2-9ED9-F026375CA40C}"/>
              </a:ext>
            </a:extLst>
          </p:cNvPr>
          <p:cNvSpPr txBox="1"/>
          <p:nvPr/>
        </p:nvSpPr>
        <p:spPr>
          <a:xfrm>
            <a:off x="1903416" y="5675689"/>
            <a:ext cx="9256417" cy="369332"/>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Since the value of SCI is larger than 100, the refugee resettlement issue is complex.</a:t>
            </a:r>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162A243-2887-40E1-90C9-475C80053CB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28" y="0"/>
            <a:ext cx="3254995" cy="2039116"/>
          </a:xfrm>
          <a:prstGeom prst="rect">
            <a:avLst/>
          </a:prstGeom>
        </p:spPr>
      </p:pic>
    </p:spTree>
    <p:extLst>
      <p:ext uri="{BB962C8B-B14F-4D97-AF65-F5344CB8AC3E}">
        <p14:creationId xmlns:p14="http://schemas.microsoft.com/office/powerpoint/2010/main" val="3809294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6E7955-F3D3-4F58-9447-1EB4284E4C8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28" y="0"/>
            <a:ext cx="3254995" cy="2039116"/>
          </a:xfrm>
          <a:prstGeom prst="rect">
            <a:avLst/>
          </a:prstGeom>
        </p:spPr>
      </p:pic>
      <p:pic>
        <p:nvPicPr>
          <p:cNvPr id="9" name="Picture 8">
            <a:extLst>
              <a:ext uri="{FF2B5EF4-FFF2-40B4-BE49-F238E27FC236}">
                <a16:creationId xmlns:a16="http://schemas.microsoft.com/office/drawing/2014/main" id="{5466EF65-EC41-479D-AE2D-A39B9610CAA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42662" y="1724218"/>
            <a:ext cx="7182644" cy="3723265"/>
          </a:xfrm>
          <a:prstGeom prst="rect">
            <a:avLst/>
          </a:prstGeom>
        </p:spPr>
      </p:pic>
      <p:sp>
        <p:nvSpPr>
          <p:cNvPr id="19" name="TextBox 18">
            <a:extLst>
              <a:ext uri="{FF2B5EF4-FFF2-40B4-BE49-F238E27FC236}">
                <a16:creationId xmlns:a16="http://schemas.microsoft.com/office/drawing/2014/main" id="{42C32CD7-A86B-4971-8F78-1AE36ADE7CE3}"/>
              </a:ext>
            </a:extLst>
          </p:cNvPr>
          <p:cNvSpPr txBox="1"/>
          <p:nvPr/>
        </p:nvSpPr>
        <p:spPr>
          <a:xfrm>
            <a:off x="5347424" y="788725"/>
            <a:ext cx="5566087" cy="461665"/>
          </a:xfrm>
          <a:prstGeom prst="rect">
            <a:avLst/>
          </a:prstGeom>
          <a:noFill/>
        </p:spPr>
        <p:txBody>
          <a:bodyPr wrap="square">
            <a:spAutoFit/>
          </a:bodyPr>
          <a:lstStyle/>
          <a:p>
            <a:r>
              <a:rPr lang="en-US" sz="2400" i="0" u="none" strike="noStrike" baseline="0" dirty="0">
                <a:latin typeface="Arial" panose="020B0604020202020204" pitchFamily="34" charset="0"/>
                <a:cs typeface="Arial" panose="020B0604020202020204" pitchFamily="34" charset="0"/>
              </a:rPr>
              <a:t>Societal </a:t>
            </a:r>
            <a:r>
              <a:rPr lang="en-US" sz="2400" dirty="0">
                <a:latin typeface="Arial" panose="020B0604020202020204" pitchFamily="34" charset="0"/>
                <a:cs typeface="Arial" panose="020B0604020202020204" pitchFamily="34" charset="0"/>
              </a:rPr>
              <a:t>P</a:t>
            </a:r>
            <a:r>
              <a:rPr lang="en-US" sz="2400" i="0" u="none" strike="noStrike" baseline="0" dirty="0">
                <a:latin typeface="Arial" panose="020B0604020202020204" pitchFamily="34" charset="0"/>
                <a:cs typeface="Arial" panose="020B0604020202020204" pitchFamily="34" charset="0"/>
              </a:rPr>
              <a:t>roblems </a:t>
            </a:r>
            <a:r>
              <a:rPr lang="en-US" sz="2400" dirty="0">
                <a:latin typeface="Arial" panose="020B0604020202020204" pitchFamily="34" charset="0"/>
                <a:cs typeface="Arial" panose="020B0604020202020204" pitchFamily="34" charset="0"/>
              </a:rPr>
              <a:t>S</a:t>
            </a:r>
            <a:r>
              <a:rPr lang="en-US" sz="2400" i="0" u="none" strike="noStrike" baseline="0" dirty="0">
                <a:latin typeface="Arial" panose="020B0604020202020204" pitchFamily="34" charset="0"/>
                <a:cs typeface="Arial" panose="020B0604020202020204" pitchFamily="34" charset="0"/>
              </a:rPr>
              <a:t>olving </a:t>
            </a:r>
            <a:r>
              <a:rPr lang="en-US" sz="2400" dirty="0">
                <a:latin typeface="Arial" panose="020B0604020202020204" pitchFamily="34" charset="0"/>
                <a:cs typeface="Arial" panose="020B0604020202020204" pitchFamily="34" charset="0"/>
              </a:rPr>
              <a:t>P</a:t>
            </a:r>
            <a:r>
              <a:rPr lang="en-US" sz="2400" i="0" u="none" strike="noStrike" baseline="0" dirty="0">
                <a:latin typeface="Arial" panose="020B0604020202020204" pitchFamily="34" charset="0"/>
                <a:cs typeface="Arial" panose="020B0604020202020204" pitchFamily="34" charset="0"/>
              </a:rPr>
              <a:t>rocess</a:t>
            </a:r>
            <a:endParaRPr lang="en-US" sz="24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C46730BB-BA5D-4FF4-8A92-3FDFBA41429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76005" y="-495618"/>
            <a:ext cx="9453966" cy="7353618"/>
          </a:xfrm>
          <a:prstGeom prst="rect">
            <a:avLst/>
          </a:prstGeom>
        </p:spPr>
      </p:pic>
    </p:spTree>
    <p:extLst>
      <p:ext uri="{BB962C8B-B14F-4D97-AF65-F5344CB8AC3E}">
        <p14:creationId xmlns:p14="http://schemas.microsoft.com/office/powerpoint/2010/main" val="1093283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CF2CF7E-6CB3-4D6A-8773-FABB6BDF37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5" name="Picture 4">
            <a:extLst>
              <a:ext uri="{FF2B5EF4-FFF2-40B4-BE49-F238E27FC236}">
                <a16:creationId xmlns:a16="http://schemas.microsoft.com/office/drawing/2014/main" id="{A2B284F9-51C8-47EC-A7F7-D76606C8CC6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27208" y="883230"/>
            <a:ext cx="9453966" cy="6469529"/>
          </a:xfrm>
          <a:prstGeom prst="rect">
            <a:avLst/>
          </a:prstGeom>
        </p:spPr>
      </p:pic>
      <p:sp>
        <p:nvSpPr>
          <p:cNvPr id="6" name="TextBox 5">
            <a:extLst>
              <a:ext uri="{FF2B5EF4-FFF2-40B4-BE49-F238E27FC236}">
                <a16:creationId xmlns:a16="http://schemas.microsoft.com/office/drawing/2014/main" id="{6013F333-80F5-4803-89EE-F98D2444A742}"/>
              </a:ext>
            </a:extLst>
          </p:cNvPr>
          <p:cNvSpPr txBox="1"/>
          <p:nvPr/>
        </p:nvSpPr>
        <p:spPr>
          <a:xfrm>
            <a:off x="4049620" y="2056804"/>
            <a:ext cx="7068654" cy="4093428"/>
          </a:xfrm>
          <a:prstGeom prst="rect">
            <a:avLst/>
          </a:prstGeom>
          <a:noFill/>
        </p:spPr>
        <p:txBody>
          <a:bodyPr wrap="square">
            <a:spAutoFit/>
          </a:bodyPr>
          <a:lstStyle/>
          <a:p>
            <a:pPr algn="l"/>
            <a:r>
              <a:rPr lang="en-US" sz="2000" dirty="0">
                <a:latin typeface="Arial" panose="020B0604020202020204" pitchFamily="34" charset="0"/>
                <a:cs typeface="Arial" panose="020B0604020202020204" pitchFamily="34" charset="0"/>
              </a:rPr>
              <a:t>Four aspects of complexity take the form of hierarchy. They are: (Simon)</a:t>
            </a:r>
          </a:p>
          <a:p>
            <a:pPr algn="l"/>
            <a:endParaRPr lang="en-US" sz="2000" dirty="0">
              <a:latin typeface="Arial" panose="020B0604020202020204" pitchFamily="34" charset="0"/>
              <a:cs typeface="Arial" panose="020B0604020202020204" pitchFamily="34" charset="0"/>
            </a:endParaRPr>
          </a:p>
          <a:p>
            <a:pPr marL="288925" indent="-288925" algn="l"/>
            <a:r>
              <a:rPr lang="en-US" sz="2000" dirty="0">
                <a:latin typeface="Arial" panose="020B0604020202020204" pitchFamily="34" charset="0"/>
                <a:cs typeface="Arial" panose="020B0604020202020204" pitchFamily="34" charset="0"/>
              </a:rPr>
              <a:t>1. “ The frequency with which complexity takes the form of hierarchy”,</a:t>
            </a:r>
          </a:p>
          <a:p>
            <a:pPr marL="288925" indent="-288925" algn="l"/>
            <a:r>
              <a:rPr lang="en-US" sz="2000" dirty="0">
                <a:latin typeface="Arial" panose="020B0604020202020204" pitchFamily="34" charset="0"/>
                <a:cs typeface="Arial" panose="020B0604020202020204" pitchFamily="34" charset="0"/>
              </a:rPr>
              <a:t>2. “The relation between the structure of complex systems and the time required for it to emerge through the evolutionary process”,</a:t>
            </a:r>
          </a:p>
          <a:p>
            <a:pPr marL="288925" indent="-288925" algn="l"/>
            <a:r>
              <a:rPr lang="en-US" sz="2000" dirty="0">
                <a:latin typeface="Arial" panose="020B0604020202020204" pitchFamily="34" charset="0"/>
                <a:cs typeface="Arial" panose="020B0604020202020204" pitchFamily="34" charset="0"/>
              </a:rPr>
              <a:t>3. “The dynamic properties of hierarchically organized systems and... How, they can be decomposed into subsystems in order to analyze the behavior”,</a:t>
            </a:r>
          </a:p>
          <a:p>
            <a:pPr marL="288925" indent="-288925" algn="l"/>
            <a:r>
              <a:rPr lang="en-US" sz="2000" dirty="0">
                <a:latin typeface="Arial" panose="020B0604020202020204" pitchFamily="34" charset="0"/>
                <a:cs typeface="Arial" panose="020B0604020202020204" pitchFamily="34" charset="0"/>
              </a:rPr>
              <a:t>4. “The relations between complex systems and their descriptions.”</a:t>
            </a:r>
          </a:p>
        </p:txBody>
      </p:sp>
      <p:sp>
        <p:nvSpPr>
          <p:cNvPr id="8" name="TextBox 7">
            <a:extLst>
              <a:ext uri="{FF2B5EF4-FFF2-40B4-BE49-F238E27FC236}">
                <a16:creationId xmlns:a16="http://schemas.microsoft.com/office/drawing/2014/main" id="{AA969E1B-2EC6-4FEE-AEE4-42C1E8C34A78}"/>
              </a:ext>
            </a:extLst>
          </p:cNvPr>
          <p:cNvSpPr txBox="1"/>
          <p:nvPr/>
        </p:nvSpPr>
        <p:spPr>
          <a:xfrm>
            <a:off x="2732810" y="298920"/>
            <a:ext cx="9289472" cy="1077218"/>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Understanding Hierarchical Relationships and </a:t>
            </a:r>
            <a:br>
              <a:rPr lang="en-US" sz="3200" i="0" u="none" strike="noStrike" baseline="0" dirty="0">
                <a:latin typeface="Arial" panose="020B0604020202020204" pitchFamily="34" charset="0"/>
                <a:cs typeface="Arial" panose="020B0604020202020204" pitchFamily="34" charset="0"/>
              </a:rPr>
            </a:br>
            <a:r>
              <a:rPr lang="en-US" sz="3200" i="0" u="none" strike="noStrike" baseline="0" dirty="0">
                <a:latin typeface="Arial" panose="020B0604020202020204" pitchFamily="34" charset="0"/>
                <a:cs typeface="Arial" panose="020B0604020202020204" pitchFamily="34" charset="0"/>
              </a:rPr>
              <a:t>Complexity</a:t>
            </a:r>
          </a:p>
        </p:txBody>
      </p:sp>
    </p:spTree>
    <p:extLst>
      <p:ext uri="{BB962C8B-B14F-4D97-AF65-F5344CB8AC3E}">
        <p14:creationId xmlns:p14="http://schemas.microsoft.com/office/powerpoint/2010/main" val="2296594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CF2CF7E-6CB3-4D6A-8773-FABB6BDF37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sp>
        <p:nvSpPr>
          <p:cNvPr id="7" name="TextBox 9">
            <a:extLst>
              <a:ext uri="{FF2B5EF4-FFF2-40B4-BE49-F238E27FC236}">
                <a16:creationId xmlns:a16="http://schemas.microsoft.com/office/drawing/2014/main" id="{013D3F8D-27C2-43B4-9F6C-BA00C91F609C}"/>
              </a:ext>
            </a:extLst>
          </p:cNvPr>
          <p:cNvSpPr txBox="1"/>
          <p:nvPr/>
        </p:nvSpPr>
        <p:spPr>
          <a:xfrm>
            <a:off x="3115343" y="228599"/>
            <a:ext cx="8553648" cy="76944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b="1" i="0" u="none" strike="noStrike" baseline="0" dirty="0">
                <a:latin typeface="Arial" panose="020B0604020202020204" pitchFamily="34" charset="0"/>
                <a:cs typeface="Arial" panose="020B0604020202020204" pitchFamily="34" charset="0"/>
              </a:rPr>
              <a:t>Example:</a:t>
            </a:r>
            <a:r>
              <a:rPr lang="en-US" sz="1800" b="1" i="0" u="none" strike="noStrike" baseline="0" dirty="0">
                <a:latin typeface="Arial" panose="020B0604020202020204" pitchFamily="34" charset="0"/>
                <a:cs typeface="Arial" panose="020B0604020202020204" pitchFamily="34" charset="0"/>
              </a:rPr>
              <a:t> </a:t>
            </a:r>
            <a:r>
              <a:rPr lang="en-US" sz="2000" i="0" u="none" strike="noStrike" baseline="0" dirty="0">
                <a:latin typeface="Arial" panose="020B0604020202020204" pitchFamily="34" charset="0"/>
                <a:cs typeface="Arial" panose="020B0604020202020204" pitchFamily="34" charset="0"/>
              </a:rPr>
              <a:t>Analyze the factors that are to be arranged in a hierarchy when studying sustainable self-sufficient ecovillage.</a:t>
            </a:r>
            <a:endParaRPr lang="en-US" sz="2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4F94571-6791-4468-84A6-8792F62C152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75425" y="228600"/>
            <a:ext cx="7130440" cy="7352760"/>
          </a:xfrm>
          <a:prstGeom prst="rect">
            <a:avLst/>
          </a:prstGeom>
        </p:spPr>
      </p:pic>
      <p:pic>
        <p:nvPicPr>
          <p:cNvPr id="11" name="Picture 10">
            <a:extLst>
              <a:ext uri="{FF2B5EF4-FFF2-40B4-BE49-F238E27FC236}">
                <a16:creationId xmlns:a16="http://schemas.microsoft.com/office/drawing/2014/main" id="{9AE5C8F2-C568-40E5-A61D-D999530D5F0C}"/>
              </a:ext>
            </a:extLst>
          </p:cNvPr>
          <p:cNvPicPr>
            <a:picLocks noChangeAspect="1"/>
          </p:cNvPicPr>
          <p:nvPr/>
        </p:nvPicPr>
        <p:blipFill>
          <a:blip r:embed="rId4"/>
          <a:stretch>
            <a:fillRect/>
          </a:stretch>
        </p:blipFill>
        <p:spPr>
          <a:xfrm>
            <a:off x="6529669" y="1861656"/>
            <a:ext cx="4413025" cy="4086647"/>
          </a:xfrm>
          <a:prstGeom prst="rect">
            <a:avLst/>
          </a:prstGeom>
        </p:spPr>
      </p:pic>
      <p:sp>
        <p:nvSpPr>
          <p:cNvPr id="12" name="TextBox 11">
            <a:extLst>
              <a:ext uri="{FF2B5EF4-FFF2-40B4-BE49-F238E27FC236}">
                <a16:creationId xmlns:a16="http://schemas.microsoft.com/office/drawing/2014/main" id="{C43C6C13-77E1-48EF-BF8C-DFDB32930D53}"/>
              </a:ext>
            </a:extLst>
          </p:cNvPr>
          <p:cNvSpPr txBox="1"/>
          <p:nvPr/>
        </p:nvSpPr>
        <p:spPr>
          <a:xfrm>
            <a:off x="559046" y="1556900"/>
            <a:ext cx="4851461" cy="4760278"/>
          </a:xfrm>
          <a:prstGeom prst="rect">
            <a:avLst/>
          </a:prstGeom>
          <a:noFill/>
        </p:spPr>
        <p:txBody>
          <a:bodyPr wrap="square">
            <a:spAutoFit/>
          </a:bodyPr>
          <a:lstStyle/>
          <a:p>
            <a:pPr algn="just">
              <a:spcAft>
                <a:spcPts val="1000"/>
              </a:spcAft>
            </a:pPr>
            <a:r>
              <a:rPr lang="en-US" b="0" i="0" u="none" strike="noStrike" baseline="0" dirty="0">
                <a:latin typeface="Arial" panose="020B0604020202020204" pitchFamily="34" charset="0"/>
                <a:cs typeface="Arial" panose="020B0604020202020204" pitchFamily="34" charset="0"/>
              </a:rPr>
              <a:t>As shown in the figure, the bottom three levels of the pyramid are called ‘</a:t>
            </a:r>
            <a:r>
              <a:rPr lang="en-US" b="1" i="0" u="none" strike="noStrike" baseline="0" dirty="0">
                <a:latin typeface="Arial" panose="020B0604020202020204" pitchFamily="34" charset="0"/>
                <a:cs typeface="Arial" panose="020B0604020202020204" pitchFamily="34" charset="0"/>
              </a:rPr>
              <a:t>basic needs</a:t>
            </a:r>
            <a:r>
              <a:rPr lang="en-US" b="0" i="0" u="none" strike="noStrike" baseline="0" dirty="0">
                <a:latin typeface="Arial" panose="020B0604020202020204" pitchFamily="34" charset="0"/>
                <a:cs typeface="Arial" panose="020B0604020202020204" pitchFamily="34" charset="0"/>
              </a:rPr>
              <a:t>’ because, in order to have healthy ecovillage, those basic needs must be met. </a:t>
            </a:r>
          </a:p>
          <a:p>
            <a:pPr algn="just">
              <a:spcAft>
                <a:spcPts val="1000"/>
              </a:spcAft>
            </a:pPr>
            <a:r>
              <a:rPr lang="en-US" b="0" i="0" u="none" strike="noStrike" baseline="0" dirty="0">
                <a:latin typeface="Arial" panose="020B0604020202020204" pitchFamily="34" charset="0"/>
                <a:cs typeface="Arial" panose="020B0604020202020204" pitchFamily="34" charset="0"/>
              </a:rPr>
              <a:t>Unity and strength through diversity;</a:t>
            </a:r>
          </a:p>
          <a:p>
            <a:pPr algn="just">
              <a:spcAft>
                <a:spcPts val="1000"/>
              </a:spcAft>
            </a:pPr>
            <a:r>
              <a:rPr lang="en-US" b="0" i="1" u="none" strike="noStrike" baseline="0" dirty="0">
                <a:latin typeface="Arial" panose="020B0604020202020204" pitchFamily="34" charset="0"/>
                <a:cs typeface="Arial" panose="020B0604020202020204" pitchFamily="34" charset="0"/>
              </a:rPr>
              <a:t>Requirements of environmental </a:t>
            </a:r>
            <a:r>
              <a:rPr lang="en-US" b="0" i="0" u="none" strike="noStrike" baseline="0" dirty="0">
                <a:latin typeface="Arial" panose="020B0604020202020204" pitchFamily="34" charset="0"/>
                <a:cs typeface="Arial" panose="020B0604020202020204" pitchFamily="34" charset="0"/>
              </a:rPr>
              <a:t>issues such as nontoxic environment, recycling, air, water, and soil protection; </a:t>
            </a:r>
          </a:p>
          <a:p>
            <a:pPr algn="just">
              <a:spcAft>
                <a:spcPts val="1000"/>
              </a:spcAft>
            </a:pPr>
            <a:r>
              <a:rPr lang="en-US" b="0" i="1" u="none" strike="noStrike" baseline="0" dirty="0">
                <a:latin typeface="Arial" panose="020B0604020202020204" pitchFamily="34" charset="0"/>
                <a:cs typeface="Arial" panose="020B0604020202020204" pitchFamily="34" charset="0"/>
              </a:rPr>
              <a:t>Renewable energy </a:t>
            </a:r>
            <a:r>
              <a:rPr lang="en-US" b="0" i="0" u="none" strike="noStrike" baseline="0" dirty="0">
                <a:latin typeface="Arial" panose="020B0604020202020204" pitchFamily="34" charset="0"/>
                <a:cs typeface="Arial" panose="020B0604020202020204" pitchFamily="34" charset="0"/>
              </a:rPr>
              <a:t>such as solar, wind, hydro energies; </a:t>
            </a:r>
          </a:p>
          <a:p>
            <a:pPr algn="just">
              <a:spcAft>
                <a:spcPts val="1000"/>
              </a:spcAft>
            </a:pPr>
            <a:r>
              <a:rPr lang="en-US" b="0" i="0" u="none" strike="noStrike" baseline="0" dirty="0">
                <a:latin typeface="Arial" panose="020B0604020202020204" pitchFamily="34" charset="0"/>
                <a:cs typeface="Arial" panose="020B0604020202020204" pitchFamily="34" charset="0"/>
              </a:rPr>
              <a:t>Green buildings such as the efficiency of buildings with respect to conservative water, energy, and materials used are basic needs and requirements of any ecovillage designed to be fully self-sufficient.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455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CF2CF7E-6CB3-4D6A-8773-FABB6BDF37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sp>
        <p:nvSpPr>
          <p:cNvPr id="7" name="TextBox 9">
            <a:extLst>
              <a:ext uri="{FF2B5EF4-FFF2-40B4-BE49-F238E27FC236}">
                <a16:creationId xmlns:a16="http://schemas.microsoft.com/office/drawing/2014/main" id="{013D3F8D-27C2-43B4-9F6C-BA00C91F609C}"/>
              </a:ext>
            </a:extLst>
          </p:cNvPr>
          <p:cNvSpPr txBox="1"/>
          <p:nvPr/>
        </p:nvSpPr>
        <p:spPr>
          <a:xfrm>
            <a:off x="4195998" y="307975"/>
            <a:ext cx="4413025"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i="0" u="none" strike="noStrike" baseline="0" dirty="0">
                <a:latin typeface="Arial" panose="020B0604020202020204" pitchFamily="34" charset="0"/>
                <a:cs typeface="Arial" panose="020B0604020202020204" pitchFamily="34" charset="0"/>
              </a:rPr>
              <a:t>Example (continued)</a:t>
            </a:r>
            <a:endParaRPr lang="en-US" sz="32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4F94571-6791-4468-84A6-8792F62C152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75425" y="228600"/>
            <a:ext cx="7130440" cy="7352760"/>
          </a:xfrm>
          <a:prstGeom prst="rect">
            <a:avLst/>
          </a:prstGeom>
        </p:spPr>
      </p:pic>
      <p:pic>
        <p:nvPicPr>
          <p:cNvPr id="11" name="Picture 10">
            <a:extLst>
              <a:ext uri="{FF2B5EF4-FFF2-40B4-BE49-F238E27FC236}">
                <a16:creationId xmlns:a16="http://schemas.microsoft.com/office/drawing/2014/main" id="{9AE5C8F2-C568-40E5-A61D-D999530D5F0C}"/>
              </a:ext>
            </a:extLst>
          </p:cNvPr>
          <p:cNvPicPr>
            <a:picLocks noChangeAspect="1"/>
          </p:cNvPicPr>
          <p:nvPr/>
        </p:nvPicPr>
        <p:blipFill>
          <a:blip r:embed="rId4"/>
          <a:stretch>
            <a:fillRect/>
          </a:stretch>
        </p:blipFill>
        <p:spPr>
          <a:xfrm>
            <a:off x="6529669" y="1861656"/>
            <a:ext cx="4413025" cy="4086647"/>
          </a:xfrm>
          <a:prstGeom prst="rect">
            <a:avLst/>
          </a:prstGeom>
        </p:spPr>
      </p:pic>
      <p:sp>
        <p:nvSpPr>
          <p:cNvPr id="12" name="TextBox 11">
            <a:extLst>
              <a:ext uri="{FF2B5EF4-FFF2-40B4-BE49-F238E27FC236}">
                <a16:creationId xmlns:a16="http://schemas.microsoft.com/office/drawing/2014/main" id="{C43C6C13-77E1-48EF-BF8C-DFDB32930D53}"/>
              </a:ext>
            </a:extLst>
          </p:cNvPr>
          <p:cNvSpPr txBox="1"/>
          <p:nvPr/>
        </p:nvSpPr>
        <p:spPr>
          <a:xfrm>
            <a:off x="350119" y="2201136"/>
            <a:ext cx="4716379" cy="3170099"/>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Once the basic needs of ecovillage have been met, our focus shifts to the highest level-IV of hierarchy – economic dimension and social issues. Top level-IV of the hierarchy of the pyramid is called ‘sustainability need’. To build a true ecovillage community for the positive transformation we should go beyond the basic needs.</a:t>
            </a:r>
          </a:p>
          <a:p>
            <a:pPr algn="just"/>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462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3254995" y="581185"/>
            <a:ext cx="6166693" cy="584775"/>
          </a:xfrm>
          <a:prstGeom prst="rect">
            <a:avLst/>
          </a:prstGeom>
          <a:noFill/>
        </p:spPr>
        <p:txBody>
          <a:bodyPr wrap="square">
            <a:spAutoFit/>
          </a:bodyPr>
          <a:lstStyle/>
          <a:p>
            <a:pPr algn="ctr"/>
            <a:r>
              <a:rPr lang="en-US" sz="3200" i="0" u="none" strike="noStrike" baseline="0" dirty="0">
                <a:latin typeface="NimbusSanL-Bold"/>
              </a:rPr>
              <a:t>Forming the Relationships Matrix</a:t>
            </a:r>
            <a:endParaRPr lang="en-US" sz="3200" dirty="0"/>
          </a:p>
        </p:txBody>
      </p:sp>
      <p:sp>
        <p:nvSpPr>
          <p:cNvPr id="14" name="TextBox 13">
            <a:extLst>
              <a:ext uri="{FF2B5EF4-FFF2-40B4-BE49-F238E27FC236}">
                <a16:creationId xmlns:a16="http://schemas.microsoft.com/office/drawing/2014/main" id="{95F837FE-1608-46A6-BDEA-12ECFD9C30DD}"/>
              </a:ext>
            </a:extLst>
          </p:cNvPr>
          <p:cNvSpPr txBox="1"/>
          <p:nvPr/>
        </p:nvSpPr>
        <p:spPr>
          <a:xfrm>
            <a:off x="615981" y="1841446"/>
            <a:ext cx="6080646" cy="4298613"/>
          </a:xfrm>
          <a:prstGeom prst="rect">
            <a:avLst/>
          </a:prstGeom>
          <a:noFill/>
        </p:spPr>
        <p:txBody>
          <a:bodyPr wrap="square">
            <a:spAutoFit/>
          </a:bodyPr>
          <a:lstStyle/>
          <a:p>
            <a:pPr algn="just"/>
            <a:r>
              <a:rPr lang="en-US" sz="2000" b="0" i="0" u="none" strike="noStrike" baseline="0" dirty="0">
                <a:latin typeface="Arial" panose="020B0604020202020204" pitchFamily="34" charset="0"/>
                <a:cs typeface="Arial" panose="020B0604020202020204" pitchFamily="34" charset="0"/>
              </a:rPr>
              <a:t>Three main tasks to form the relationships matrix are: </a:t>
            </a:r>
          </a:p>
          <a:p>
            <a:pPr algn="just"/>
            <a:endParaRPr lang="en-US" sz="2000" b="0" i="0" u="none" strike="noStrike" baseline="0" dirty="0">
              <a:latin typeface="Arial" panose="020B0604020202020204" pitchFamily="34" charset="0"/>
              <a:cs typeface="Arial" panose="020B0604020202020204" pitchFamily="34" charset="0"/>
            </a:endParaRPr>
          </a:p>
          <a:p>
            <a:pPr marL="342900" indent="-342900" algn="just">
              <a:spcAft>
                <a:spcPts val="800"/>
              </a:spcAft>
              <a:buFont typeface="+mj-lt"/>
              <a:buAutoNum type="arabicPeriod"/>
            </a:pPr>
            <a:r>
              <a:rPr lang="en-US" sz="2000" b="0" i="0" u="none" strike="noStrike" baseline="0" dirty="0">
                <a:latin typeface="Arial" panose="020B0604020202020204" pitchFamily="34" charset="0"/>
                <a:cs typeface="Arial" panose="020B0604020202020204" pitchFamily="34" charset="0"/>
              </a:rPr>
              <a:t>identify the relevant set of elements affecting the issue or  problem, </a:t>
            </a:r>
          </a:p>
          <a:p>
            <a:pPr marL="342900" indent="-342900" algn="just">
              <a:spcAft>
                <a:spcPts val="800"/>
              </a:spcAft>
              <a:buFont typeface="+mj-lt"/>
              <a:buAutoNum type="arabicPeriod"/>
            </a:pPr>
            <a:r>
              <a:rPr lang="en-US" sz="2000" b="0" i="0" u="none" strike="noStrike" baseline="0" dirty="0">
                <a:latin typeface="Arial" panose="020B0604020202020204" pitchFamily="34" charset="0"/>
                <a:cs typeface="Arial" panose="020B0604020202020204" pitchFamily="34" charset="0"/>
              </a:rPr>
              <a:t>determine the relationship among the elements, </a:t>
            </a:r>
          </a:p>
          <a:p>
            <a:pPr marL="342900" indent="-342900" algn="just">
              <a:buFont typeface="+mj-lt"/>
              <a:buAutoNum type="arabicPeriod"/>
            </a:pPr>
            <a:r>
              <a:rPr lang="en-US" sz="2000" b="0" i="0" u="none" strike="noStrike" baseline="0" dirty="0">
                <a:latin typeface="Arial" panose="020B0604020202020204" pitchFamily="34" charset="0"/>
                <a:cs typeface="Arial" panose="020B0604020202020204" pitchFamily="34" charset="0"/>
              </a:rPr>
              <a:t>Translating the relationships in the form of a </a:t>
            </a:r>
            <a:r>
              <a:rPr lang="en-US" sz="2000" b="0" i="1" u="none" strike="noStrike" baseline="0" dirty="0">
                <a:latin typeface="Arial" panose="020B0604020202020204" pitchFamily="34" charset="0"/>
                <a:cs typeface="Arial" panose="020B0604020202020204" pitchFamily="34" charset="0"/>
              </a:rPr>
              <a:t>system matrix.</a:t>
            </a:r>
          </a:p>
          <a:p>
            <a:pPr algn="l"/>
            <a:endParaRPr lang="en-US" sz="2000" dirty="0">
              <a:latin typeface="Arial" panose="020B0604020202020204" pitchFamily="34" charset="0"/>
              <a:cs typeface="Arial" panose="020B0604020202020204" pitchFamily="34" charset="0"/>
            </a:endParaRPr>
          </a:p>
          <a:p>
            <a:pPr algn="just"/>
            <a:r>
              <a:rPr lang="en-US" sz="2000" b="0" i="0" u="none" strike="noStrike" baseline="0" dirty="0">
                <a:latin typeface="Arial" panose="020B0604020202020204" pitchFamily="34" charset="0"/>
                <a:cs typeface="Arial" panose="020B0604020202020204" pitchFamily="34" charset="0"/>
              </a:rPr>
              <a:t>Note that, elements 4 and 5 are reaching each other, in other words, element 4 is affecting element 5, and element 5 is affecting element 4 – this is called a cycle.</a:t>
            </a:r>
            <a:endParaRPr lang="en-US" sz="20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E6FC791D-E5EA-4062-9E4C-CB04F1E6A2F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9" name="Picture 8">
            <a:extLst>
              <a:ext uri="{FF2B5EF4-FFF2-40B4-BE49-F238E27FC236}">
                <a16:creationId xmlns:a16="http://schemas.microsoft.com/office/drawing/2014/main" id="{89B86E91-3E4D-4CFC-9711-6DEC15EE8A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696627" y="1151925"/>
            <a:ext cx="5087258" cy="5435696"/>
          </a:xfrm>
          <a:prstGeom prst="rect">
            <a:avLst/>
          </a:prstGeom>
        </p:spPr>
      </p:pic>
      <p:pic>
        <p:nvPicPr>
          <p:cNvPr id="2" name="Picture 1">
            <a:extLst>
              <a:ext uri="{FF2B5EF4-FFF2-40B4-BE49-F238E27FC236}">
                <a16:creationId xmlns:a16="http://schemas.microsoft.com/office/drawing/2014/main" id="{02DEDE51-0FF2-4702-95D3-82D6E402DBBC}"/>
              </a:ext>
            </a:extLst>
          </p:cNvPr>
          <p:cNvPicPr>
            <a:picLocks noChangeAspect="1"/>
          </p:cNvPicPr>
          <p:nvPr/>
        </p:nvPicPr>
        <p:blipFill>
          <a:blip r:embed="rId4"/>
          <a:stretch>
            <a:fillRect/>
          </a:stretch>
        </p:blipFill>
        <p:spPr>
          <a:xfrm>
            <a:off x="7555738" y="2244137"/>
            <a:ext cx="3325622" cy="3235608"/>
          </a:xfrm>
          <a:prstGeom prst="rect">
            <a:avLst/>
          </a:prstGeom>
        </p:spPr>
      </p:pic>
    </p:spTree>
    <p:extLst>
      <p:ext uri="{BB962C8B-B14F-4D97-AF65-F5344CB8AC3E}">
        <p14:creationId xmlns:p14="http://schemas.microsoft.com/office/powerpoint/2010/main" val="1913853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86BB8-8DE8-4A69-AD67-E393A92C07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9593" y="881632"/>
            <a:ext cx="11435361" cy="5423509"/>
          </a:xfrm>
          <a:prstGeom prst="rect">
            <a:avLst/>
          </a:prstGeom>
        </p:spPr>
      </p:pic>
      <p:sp>
        <p:nvSpPr>
          <p:cNvPr id="8" name="TextBox 7">
            <a:extLst>
              <a:ext uri="{FF2B5EF4-FFF2-40B4-BE49-F238E27FC236}">
                <a16:creationId xmlns:a16="http://schemas.microsoft.com/office/drawing/2014/main" id="{CE035AF9-74DE-4833-9DCD-B14FC0E7FD3B}"/>
              </a:ext>
            </a:extLst>
          </p:cNvPr>
          <p:cNvSpPr txBox="1"/>
          <p:nvPr/>
        </p:nvSpPr>
        <p:spPr>
          <a:xfrm>
            <a:off x="2550159" y="3019635"/>
            <a:ext cx="8632248" cy="1631216"/>
          </a:xfrm>
          <a:prstGeom prst="rect">
            <a:avLst/>
          </a:prstGeom>
          <a:noFill/>
        </p:spPr>
        <p:txBody>
          <a:bodyPr wrap="square">
            <a:spAutoFit/>
          </a:body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pic>
        <p:nvPicPr>
          <p:cNvPr id="7" name="Picture 6">
            <a:extLst>
              <a:ext uri="{FF2B5EF4-FFF2-40B4-BE49-F238E27FC236}">
                <a16:creationId xmlns:a16="http://schemas.microsoft.com/office/drawing/2014/main" id="{E0E37530-865B-4235-8AAE-21148055AF9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0"/>
            <a:ext cx="3254995" cy="2039116"/>
          </a:xfrm>
          <a:prstGeom prst="rect">
            <a:avLst/>
          </a:prstGeom>
        </p:spPr>
      </p:pic>
      <p:graphicFrame>
        <p:nvGraphicFramePr>
          <p:cNvPr id="2" name="Object 1">
            <a:extLst>
              <a:ext uri="{FF2B5EF4-FFF2-40B4-BE49-F238E27FC236}">
                <a16:creationId xmlns:a16="http://schemas.microsoft.com/office/drawing/2014/main" id="{94A7DF12-BBCD-4E95-B5A5-2908C89C2B41}"/>
              </a:ext>
            </a:extLst>
          </p:cNvPr>
          <p:cNvGraphicFramePr>
            <a:graphicFrameLocks noChangeAspect="1"/>
          </p:cNvGraphicFramePr>
          <p:nvPr>
            <p:extLst>
              <p:ext uri="{D42A27DB-BD31-4B8C-83A1-F6EECF244321}">
                <p14:modId xmlns:p14="http://schemas.microsoft.com/office/powerpoint/2010/main" val="3504050438"/>
              </p:ext>
            </p:extLst>
          </p:nvPr>
        </p:nvGraphicFramePr>
        <p:xfrm>
          <a:off x="2674218" y="2533041"/>
          <a:ext cx="1358767" cy="507179"/>
        </p:xfrm>
        <a:graphic>
          <a:graphicData uri="http://schemas.openxmlformats.org/presentationml/2006/ole">
            <mc:AlternateContent xmlns:mc="http://schemas.openxmlformats.org/markup-compatibility/2006">
              <mc:Choice xmlns:v="urn:schemas-microsoft-com:vml" Requires="v">
                <p:oleObj spid="_x0000_s1027" name="Image" r:id="rId6" imgW="914400" imgH="341280" progId="Photoshop.Image.13">
                  <p:embed/>
                </p:oleObj>
              </mc:Choice>
              <mc:Fallback>
                <p:oleObj name="Image" r:id="rId6" imgW="914400" imgH="341280" progId="Photoshop.Image.13">
                  <p:embed/>
                  <p:pic>
                    <p:nvPicPr>
                      <p:cNvPr id="0" name=""/>
                      <p:cNvPicPr/>
                      <p:nvPr/>
                    </p:nvPicPr>
                    <p:blipFill>
                      <a:blip r:embed="rId7"/>
                      <a:stretch>
                        <a:fillRect/>
                      </a:stretch>
                    </p:blipFill>
                    <p:spPr>
                      <a:xfrm>
                        <a:off x="2674218" y="2533041"/>
                        <a:ext cx="1358767" cy="507179"/>
                      </a:xfrm>
                      <a:prstGeom prst="rect">
                        <a:avLst/>
                      </a:prstGeom>
                    </p:spPr>
                  </p:pic>
                </p:oleObj>
              </mc:Fallback>
            </mc:AlternateContent>
          </a:graphicData>
        </a:graphic>
      </p:graphicFrame>
    </p:spTree>
    <p:extLst>
      <p:ext uri="{BB962C8B-B14F-4D97-AF65-F5344CB8AC3E}">
        <p14:creationId xmlns:p14="http://schemas.microsoft.com/office/powerpoint/2010/main" val="382706388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CADB-7557-4A0F-95C9-42155F09369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sp>
        <p:nvSpPr>
          <p:cNvPr id="6" name="TextBox 5">
            <a:extLst>
              <a:ext uri="{FF2B5EF4-FFF2-40B4-BE49-F238E27FC236}">
                <a16:creationId xmlns:a16="http://schemas.microsoft.com/office/drawing/2014/main" id="{1D026591-3E11-4331-94C8-7D992067FDF9}"/>
              </a:ext>
            </a:extLst>
          </p:cNvPr>
          <p:cNvSpPr txBox="1"/>
          <p:nvPr/>
        </p:nvSpPr>
        <p:spPr>
          <a:xfrm>
            <a:off x="2324921" y="837220"/>
            <a:ext cx="8861564" cy="4791055"/>
          </a:xfrm>
          <a:prstGeom prst="rect">
            <a:avLst/>
          </a:prstGeom>
          <a:noFill/>
        </p:spPr>
        <p:txBody>
          <a:bodyPr wrap="square">
            <a:spAutoFit/>
          </a:bodyPr>
          <a:lstStyle/>
          <a:p>
            <a:pPr algn="l"/>
            <a:r>
              <a:rPr lang="en-US" sz="3200" i="0" u="none" strike="noStrike" baseline="0" dirty="0">
                <a:solidFill>
                  <a:srgbClr val="002060"/>
                </a:solidFill>
                <a:latin typeface="NimbusSanL-Bold"/>
              </a:rPr>
              <a:t>Example</a:t>
            </a:r>
            <a:endParaRPr lang="en-US" sz="2400" b="1" dirty="0">
              <a:latin typeface="NimbusSanL-Bold"/>
              <a:cs typeface="Arial" panose="020B0604020202020204" pitchFamily="34" charset="0"/>
            </a:endParaRPr>
          </a:p>
          <a:p>
            <a:pPr algn="l">
              <a:spcAft>
                <a:spcPts val="1000"/>
              </a:spcAft>
            </a:pPr>
            <a:r>
              <a:rPr lang="en-US" sz="2000" i="0" u="none" strike="noStrike" baseline="0" dirty="0">
                <a:latin typeface="Arial" panose="020B0604020202020204" pitchFamily="34" charset="0"/>
                <a:cs typeface="Arial" panose="020B0604020202020204" pitchFamily="34" charset="0"/>
              </a:rPr>
              <a:t>Develop relationships matrix to reduce the cholesterol level considering below identified factors:</a:t>
            </a:r>
            <a:endParaRPr lang="en-US" sz="2000" dirty="0">
              <a:latin typeface="Arial" panose="020B0604020202020204" pitchFamily="34" charset="0"/>
              <a:cs typeface="Arial" panose="020B0604020202020204" pitchFamily="34" charset="0"/>
            </a:endParaRPr>
          </a:p>
          <a:p>
            <a:pPr algn="l"/>
            <a:r>
              <a:rPr lang="en-US" sz="2000" i="0" u="none" strike="noStrike" baseline="0" dirty="0">
                <a:latin typeface="Arial" panose="020B0604020202020204" pitchFamily="34" charset="0"/>
                <a:cs typeface="Arial" panose="020B0604020202020204" pitchFamily="34" charset="0"/>
              </a:rPr>
              <a:t>1. to reduce cholesterol,</a:t>
            </a:r>
          </a:p>
          <a:p>
            <a:pPr algn="l"/>
            <a:r>
              <a:rPr lang="en-US" sz="2000" i="0" u="none" strike="noStrike" baseline="0" dirty="0">
                <a:latin typeface="Arial" panose="020B0604020202020204" pitchFamily="34" charset="0"/>
                <a:cs typeface="Arial" panose="020B0604020202020204" pitchFamily="34" charset="0"/>
              </a:rPr>
              <a:t>2. to diet,</a:t>
            </a:r>
          </a:p>
          <a:p>
            <a:pPr algn="l"/>
            <a:r>
              <a:rPr lang="en-US" sz="2000" i="0" u="none" strike="noStrike" baseline="0" dirty="0">
                <a:latin typeface="Arial" panose="020B0604020202020204" pitchFamily="34" charset="0"/>
                <a:cs typeface="Arial" panose="020B0604020202020204" pitchFamily="34" charset="0"/>
              </a:rPr>
              <a:t>3. to exercise every day, and</a:t>
            </a:r>
          </a:p>
          <a:p>
            <a:pPr algn="l">
              <a:spcAft>
                <a:spcPts val="1000"/>
              </a:spcAft>
            </a:pPr>
            <a:r>
              <a:rPr lang="en-US" sz="2000" i="0" u="none" strike="noStrike" baseline="0" dirty="0">
                <a:latin typeface="Arial" panose="020B0604020202020204" pitchFamily="34" charset="0"/>
                <a:cs typeface="Arial" panose="020B0604020202020204" pitchFamily="34" charset="0"/>
              </a:rPr>
              <a:t>4. to run every day.</a:t>
            </a:r>
          </a:p>
          <a:p>
            <a:pPr algn="l">
              <a:spcAft>
                <a:spcPts val="1000"/>
              </a:spcAft>
            </a:pPr>
            <a:endParaRPr lang="en-US" sz="2000" dirty="0">
              <a:latin typeface="Arial" panose="020B0604020202020204" pitchFamily="34" charset="0"/>
              <a:cs typeface="Arial" panose="020B0604020202020204" pitchFamily="34" charset="0"/>
            </a:endParaRPr>
          </a:p>
          <a:p>
            <a:pPr algn="l">
              <a:spcAft>
                <a:spcPts val="1000"/>
              </a:spcAft>
            </a:pPr>
            <a:r>
              <a:rPr lang="en-US" sz="2000" dirty="0">
                <a:latin typeface="Arial" panose="020B0604020202020204" pitchFamily="34" charset="0"/>
                <a:cs typeface="Arial" panose="020B0604020202020204" pitchFamily="34" charset="0"/>
              </a:rPr>
              <a:t>BACKGROUND</a:t>
            </a:r>
          </a:p>
          <a:p>
            <a:pPr algn="just"/>
            <a:r>
              <a:rPr lang="en-US" sz="2000" b="0" i="0" u="none" strike="noStrike" baseline="0" dirty="0">
                <a:latin typeface="Arial" panose="020B0604020202020204" pitchFamily="34" charset="0"/>
                <a:cs typeface="Arial" panose="020B0604020202020204" pitchFamily="34" charset="0"/>
              </a:rPr>
              <a:t>The American Heart Association (AHA) states that the above factors affect cholesterol levels by changing triglycerides, LDL, and HDL cholesterol levels. These changes may cause the risk for heart disease and stroke (</a:t>
            </a:r>
            <a:r>
              <a:rPr lang="en-US" sz="2000" b="0" i="1" u="none" strike="noStrike" baseline="0" dirty="0">
                <a:latin typeface="Arial" panose="020B0604020202020204" pitchFamily="34" charset="0"/>
                <a:cs typeface="Arial" panose="020B0604020202020204" pitchFamily="34" charset="0"/>
              </a:rPr>
              <a:t>adapted from Warfield, 1973</a:t>
            </a:r>
            <a:r>
              <a:rPr lang="en-US" sz="2000" b="0" i="0" u="none" strike="noStrike" baseline="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617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3856084" y="434783"/>
            <a:ext cx="4945016" cy="584775"/>
          </a:xfrm>
          <a:prstGeom prst="rect">
            <a:avLst/>
          </a:prstGeom>
          <a:noFill/>
        </p:spPr>
        <p:txBody>
          <a:bodyPr wrap="square">
            <a:spAutoFit/>
          </a:bodyPr>
          <a:lstStyle/>
          <a:p>
            <a:pPr algn="ctr"/>
            <a:r>
              <a:rPr lang="en-US" sz="3200" i="0" u="none" strike="noStrike" baseline="0" dirty="0">
                <a:latin typeface="NimbusSanL-Bold"/>
              </a:rPr>
              <a:t>Example (continued)</a:t>
            </a:r>
          </a:p>
        </p:txBody>
      </p:sp>
      <p:pic>
        <p:nvPicPr>
          <p:cNvPr id="10" name="Picture 9">
            <a:extLst>
              <a:ext uri="{FF2B5EF4-FFF2-40B4-BE49-F238E27FC236}">
                <a16:creationId xmlns:a16="http://schemas.microsoft.com/office/drawing/2014/main" id="{0F1AE456-CF9C-4BB8-A5C8-F8B69B58FFE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sp>
        <p:nvSpPr>
          <p:cNvPr id="11" name="TextBox 10">
            <a:extLst>
              <a:ext uri="{FF2B5EF4-FFF2-40B4-BE49-F238E27FC236}">
                <a16:creationId xmlns:a16="http://schemas.microsoft.com/office/drawing/2014/main" id="{2C3E857C-F56D-4E95-93A4-9ABB11D2FD28}"/>
              </a:ext>
            </a:extLst>
          </p:cNvPr>
          <p:cNvSpPr txBox="1"/>
          <p:nvPr/>
        </p:nvSpPr>
        <p:spPr>
          <a:xfrm>
            <a:off x="1836537" y="1207160"/>
            <a:ext cx="9844923" cy="1323439"/>
          </a:xfrm>
          <a:prstGeom prst="rect">
            <a:avLst/>
          </a:prstGeom>
          <a:noFill/>
        </p:spPr>
        <p:txBody>
          <a:bodyPr wrap="square">
            <a:spAutoFit/>
          </a:bodyPr>
          <a:lstStyle/>
          <a:p>
            <a:pPr algn="just"/>
            <a:r>
              <a:rPr lang="en-US" sz="2000" b="0" i="0" u="none" strike="noStrike" baseline="0" dirty="0">
                <a:latin typeface="Arial" panose="020B0604020202020204" pitchFamily="34" charset="0"/>
                <a:cs typeface="Arial" panose="020B0604020202020204" pitchFamily="34" charset="0"/>
              </a:rPr>
              <a:t>As shown in Figure (a), To run every day affects the reduction of cholesterol (set e41 =1) but to reduce cholesterol doesn’t affect running every day (set e14 = 0). As shown in Figure (b), running every day doesn’t affect dieting (thus set e42 = 0), and to diet doesn’t have relationships with running every day (thus set e24 = 0).</a:t>
            </a: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EBE00C-42F8-4C23-B003-E9F77612038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54995" y="2731930"/>
            <a:ext cx="6825309" cy="3441631"/>
          </a:xfrm>
          <a:prstGeom prst="rect">
            <a:avLst/>
          </a:prstGeom>
        </p:spPr>
      </p:pic>
    </p:spTree>
    <p:extLst>
      <p:ext uri="{BB962C8B-B14F-4D97-AF65-F5344CB8AC3E}">
        <p14:creationId xmlns:p14="http://schemas.microsoft.com/office/powerpoint/2010/main" val="3386470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2100846" y="600878"/>
            <a:ext cx="8861564" cy="584775"/>
          </a:xfrm>
          <a:prstGeom prst="rect">
            <a:avLst/>
          </a:prstGeom>
          <a:noFill/>
        </p:spPr>
        <p:txBody>
          <a:bodyPr wrap="square">
            <a:spAutoFit/>
          </a:bodyPr>
          <a:lstStyle/>
          <a:p>
            <a:pPr algn="ctr"/>
            <a:r>
              <a:rPr lang="en-US" sz="3200" i="0" u="none" strike="noStrike" baseline="0" dirty="0">
                <a:latin typeface="NimbusSanL-Bold"/>
              </a:rPr>
              <a:t>Example (continued)</a:t>
            </a:r>
          </a:p>
        </p:txBody>
      </p:sp>
      <p:sp>
        <p:nvSpPr>
          <p:cNvPr id="11" name="TextBox 10">
            <a:extLst>
              <a:ext uri="{FF2B5EF4-FFF2-40B4-BE49-F238E27FC236}">
                <a16:creationId xmlns:a16="http://schemas.microsoft.com/office/drawing/2014/main" id="{E591D3DC-AD89-419E-ADB6-2C04704D19B8}"/>
              </a:ext>
            </a:extLst>
          </p:cNvPr>
          <p:cNvSpPr txBox="1"/>
          <p:nvPr/>
        </p:nvSpPr>
        <p:spPr>
          <a:xfrm>
            <a:off x="1450332" y="1348042"/>
            <a:ext cx="10643854" cy="923330"/>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Figure (c): exercise every day will reduce cholesterol level (thus set e</a:t>
            </a:r>
            <a:r>
              <a:rPr lang="en-US" baseline="-25000" dirty="0">
                <a:latin typeface="Arial" panose="020B0604020202020204" pitchFamily="34" charset="0"/>
                <a:cs typeface="Arial" panose="020B0604020202020204" pitchFamily="34" charset="0"/>
              </a:rPr>
              <a:t>31</a:t>
            </a:r>
            <a:r>
              <a:rPr lang="en-US" dirty="0">
                <a:latin typeface="Arial" panose="020B0604020202020204" pitchFamily="34" charset="0"/>
                <a:cs typeface="Arial" panose="020B0604020202020204" pitchFamily="34" charset="0"/>
              </a:rPr>
              <a:t> = 1) however, to reduce cholesterol doesn’t support the relationships with exercise everyday (thus set e</a:t>
            </a:r>
            <a:r>
              <a:rPr lang="en-US" baseline="-25000" dirty="0">
                <a:latin typeface="Arial" panose="020B0604020202020204" pitchFamily="34" charset="0"/>
                <a:cs typeface="Arial" panose="020B0604020202020204" pitchFamily="34" charset="0"/>
              </a:rPr>
              <a:t>13</a:t>
            </a:r>
            <a:r>
              <a:rPr lang="en-US" dirty="0">
                <a:latin typeface="Arial" panose="020B0604020202020204" pitchFamily="34" charset="0"/>
                <a:cs typeface="Arial" panose="020B0604020202020204" pitchFamily="34" charset="0"/>
              </a:rPr>
              <a:t> = 0). Figure (d): to exercise doesn’t contribute to diet (thus set e</a:t>
            </a:r>
            <a:r>
              <a:rPr lang="en-US" baseline="-25000" dirty="0">
                <a:latin typeface="Arial" panose="020B0604020202020204" pitchFamily="34" charset="0"/>
                <a:cs typeface="Arial" panose="020B0604020202020204" pitchFamily="34" charset="0"/>
              </a:rPr>
              <a:t>32</a:t>
            </a:r>
            <a:r>
              <a:rPr lang="en-US" dirty="0">
                <a:latin typeface="Arial" panose="020B0604020202020204" pitchFamily="34" charset="0"/>
                <a:cs typeface="Arial" panose="020B0604020202020204" pitchFamily="34" charset="0"/>
              </a:rPr>
              <a:t> = 0). Dieting doesn’t affect exercising (thus set e</a:t>
            </a:r>
            <a:r>
              <a:rPr lang="en-US" baseline="-25000" dirty="0">
                <a:latin typeface="Arial" panose="020B0604020202020204" pitchFamily="34" charset="0"/>
                <a:cs typeface="Arial" panose="020B0604020202020204" pitchFamily="34" charset="0"/>
              </a:rPr>
              <a:t>23</a:t>
            </a:r>
            <a:r>
              <a:rPr lang="en-US" sz="11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0).</a:t>
            </a:r>
          </a:p>
        </p:txBody>
      </p:sp>
      <p:pic>
        <p:nvPicPr>
          <p:cNvPr id="10" name="Picture 9">
            <a:extLst>
              <a:ext uri="{FF2B5EF4-FFF2-40B4-BE49-F238E27FC236}">
                <a16:creationId xmlns:a16="http://schemas.microsoft.com/office/drawing/2014/main" id="{EA89A91C-13BB-47B5-9EDE-FFCC3F87665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2" name="Picture 1">
            <a:extLst>
              <a:ext uri="{FF2B5EF4-FFF2-40B4-BE49-F238E27FC236}">
                <a16:creationId xmlns:a16="http://schemas.microsoft.com/office/drawing/2014/main" id="{24322DCD-27BB-4BFB-91EF-3DF610672B0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9416" y="2573495"/>
            <a:ext cx="7186741" cy="3623882"/>
          </a:xfrm>
          <a:prstGeom prst="rect">
            <a:avLst/>
          </a:prstGeom>
        </p:spPr>
      </p:pic>
    </p:spTree>
    <p:extLst>
      <p:ext uri="{BB962C8B-B14F-4D97-AF65-F5344CB8AC3E}">
        <p14:creationId xmlns:p14="http://schemas.microsoft.com/office/powerpoint/2010/main" val="3327483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4039657" y="427594"/>
            <a:ext cx="5774673"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Example (continued)</a:t>
            </a:r>
          </a:p>
        </p:txBody>
      </p:sp>
      <p:sp>
        <p:nvSpPr>
          <p:cNvPr id="12" name="TextBox 11">
            <a:extLst>
              <a:ext uri="{FF2B5EF4-FFF2-40B4-BE49-F238E27FC236}">
                <a16:creationId xmlns:a16="http://schemas.microsoft.com/office/drawing/2014/main" id="{97EA0499-F4AF-4926-9C8A-26895D2583F4}"/>
              </a:ext>
            </a:extLst>
          </p:cNvPr>
          <p:cNvSpPr txBox="1"/>
          <p:nvPr/>
        </p:nvSpPr>
        <p:spPr>
          <a:xfrm>
            <a:off x="1627497" y="1127303"/>
            <a:ext cx="9753221" cy="1323439"/>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Figure (e): to run every day supports to exercise (thus set e</a:t>
            </a:r>
            <a:r>
              <a:rPr lang="en-US" sz="2000" baseline="-25000" dirty="0">
                <a:latin typeface="Arial" panose="020B0604020202020204" pitchFamily="34" charset="0"/>
                <a:cs typeface="Arial" panose="020B0604020202020204" pitchFamily="34" charset="0"/>
              </a:rPr>
              <a:t>43</a:t>
            </a:r>
            <a:r>
              <a:rPr lang="en-US" sz="2000" dirty="0">
                <a:latin typeface="Arial" panose="020B0604020202020204" pitchFamily="34" charset="0"/>
                <a:cs typeface="Arial" panose="020B0604020202020204" pitchFamily="34" charset="0"/>
              </a:rPr>
              <a:t> = 1), however, to exercise every day doesn’t support the relationships with running every day (thus set e</a:t>
            </a:r>
            <a:r>
              <a:rPr lang="en-US" sz="2000" baseline="-25000" dirty="0">
                <a:latin typeface="Arial" panose="020B0604020202020204" pitchFamily="34" charset="0"/>
                <a:cs typeface="Arial" panose="020B0604020202020204" pitchFamily="34" charset="0"/>
              </a:rPr>
              <a:t>34</a:t>
            </a:r>
            <a:r>
              <a:rPr lang="en-US" sz="2000" dirty="0">
                <a:latin typeface="Arial" panose="020B0604020202020204" pitchFamily="34" charset="0"/>
                <a:cs typeface="Arial" panose="020B0604020202020204" pitchFamily="34" charset="0"/>
              </a:rPr>
              <a:t> = 0). Figure (f): to diet reduces cholesterol (thus set e</a:t>
            </a:r>
            <a:r>
              <a:rPr lang="en-US" sz="2000" baseline="-25000" dirty="0">
                <a:latin typeface="Arial" panose="020B0604020202020204" pitchFamily="34" charset="0"/>
                <a:cs typeface="Arial" panose="020B0604020202020204" pitchFamily="34" charset="0"/>
              </a:rPr>
              <a:t>21</a:t>
            </a:r>
            <a:r>
              <a:rPr lang="en-US" sz="2000" dirty="0">
                <a:latin typeface="Arial" panose="020B0604020202020204" pitchFamily="34" charset="0"/>
                <a:cs typeface="Arial" panose="020B0604020202020204" pitchFamily="34" charset="0"/>
              </a:rPr>
              <a:t> = 1). To reduce cholesterol will not affect dieting (thus set e</a:t>
            </a:r>
            <a:r>
              <a:rPr lang="en-US" sz="2000" baseline="-25000" dirty="0">
                <a:latin typeface="Arial" panose="020B0604020202020204" pitchFamily="34" charset="0"/>
                <a:cs typeface="Arial" panose="020B0604020202020204" pitchFamily="34" charset="0"/>
              </a:rPr>
              <a:t>12</a:t>
            </a:r>
            <a:r>
              <a:rPr lang="en-US" sz="2000" dirty="0">
                <a:latin typeface="Arial" panose="020B0604020202020204" pitchFamily="34" charset="0"/>
                <a:cs typeface="Arial" panose="020B0604020202020204" pitchFamily="34" charset="0"/>
              </a:rPr>
              <a:t> = 0).</a:t>
            </a:r>
          </a:p>
        </p:txBody>
      </p:sp>
      <p:pic>
        <p:nvPicPr>
          <p:cNvPr id="10" name="Picture 9">
            <a:extLst>
              <a:ext uri="{FF2B5EF4-FFF2-40B4-BE49-F238E27FC236}">
                <a16:creationId xmlns:a16="http://schemas.microsoft.com/office/drawing/2014/main" id="{EBCC07F4-6799-45B0-9A17-88E7A6D3F4F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2" name="Picture 1">
            <a:extLst>
              <a:ext uri="{FF2B5EF4-FFF2-40B4-BE49-F238E27FC236}">
                <a16:creationId xmlns:a16="http://schemas.microsoft.com/office/drawing/2014/main" id="{E23162C4-BF2A-4836-9CFB-A3E8D5A862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18873" y="2565676"/>
            <a:ext cx="7370467" cy="3614636"/>
          </a:xfrm>
          <a:prstGeom prst="rect">
            <a:avLst/>
          </a:prstGeom>
        </p:spPr>
      </p:pic>
    </p:spTree>
    <p:extLst>
      <p:ext uri="{BB962C8B-B14F-4D97-AF65-F5344CB8AC3E}">
        <p14:creationId xmlns:p14="http://schemas.microsoft.com/office/powerpoint/2010/main" val="3338099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1903418" y="895988"/>
            <a:ext cx="8861564" cy="461665"/>
          </a:xfrm>
          <a:prstGeom prst="rect">
            <a:avLst/>
          </a:prstGeom>
          <a:noFill/>
        </p:spPr>
        <p:txBody>
          <a:bodyPr wrap="square">
            <a:spAutoFit/>
          </a:bodyPr>
          <a:lstStyle/>
          <a:p>
            <a:pPr algn="ctr"/>
            <a:r>
              <a:rPr lang="en-US" sz="2400" i="0" u="none" strike="noStrike" baseline="0" dirty="0">
                <a:latin typeface="Arial" panose="020B0604020202020204" pitchFamily="34" charset="0"/>
                <a:cs typeface="Arial" panose="020B0604020202020204" pitchFamily="34" charset="0"/>
              </a:rPr>
              <a:t>Example (continued)</a:t>
            </a:r>
          </a:p>
        </p:txBody>
      </p:sp>
      <p:sp>
        <p:nvSpPr>
          <p:cNvPr id="11" name="TextBox 10">
            <a:extLst>
              <a:ext uri="{FF2B5EF4-FFF2-40B4-BE49-F238E27FC236}">
                <a16:creationId xmlns:a16="http://schemas.microsoft.com/office/drawing/2014/main" id="{A82F7554-F9D1-4503-A000-907727772FBF}"/>
              </a:ext>
            </a:extLst>
          </p:cNvPr>
          <p:cNvSpPr txBox="1"/>
          <p:nvPr/>
        </p:nvSpPr>
        <p:spPr>
          <a:xfrm>
            <a:off x="1169522" y="1767763"/>
            <a:ext cx="10329356"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Finally, using the final relationship matrix shown in Figure (f), develop a digraph as shown in Figure (g).</a:t>
            </a:r>
          </a:p>
        </p:txBody>
      </p:sp>
      <p:sp>
        <p:nvSpPr>
          <p:cNvPr id="14" name="TextBox 13">
            <a:extLst>
              <a:ext uri="{FF2B5EF4-FFF2-40B4-BE49-F238E27FC236}">
                <a16:creationId xmlns:a16="http://schemas.microsoft.com/office/drawing/2014/main" id="{C495533A-C252-4FA3-8693-553BDEECD126}"/>
              </a:ext>
            </a:extLst>
          </p:cNvPr>
          <p:cNvSpPr txBox="1"/>
          <p:nvPr/>
        </p:nvSpPr>
        <p:spPr>
          <a:xfrm>
            <a:off x="7688466" y="6154688"/>
            <a:ext cx="567623"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(g)</a:t>
            </a:r>
          </a:p>
        </p:txBody>
      </p:sp>
      <p:pic>
        <p:nvPicPr>
          <p:cNvPr id="2" name="Picture 1">
            <a:extLst>
              <a:ext uri="{FF2B5EF4-FFF2-40B4-BE49-F238E27FC236}">
                <a16:creationId xmlns:a16="http://schemas.microsoft.com/office/drawing/2014/main" id="{E19A9901-671A-449E-89C7-C1503BAC410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74822" y="2465871"/>
            <a:ext cx="3601069" cy="3857244"/>
          </a:xfrm>
          <a:prstGeom prst="rect">
            <a:avLst/>
          </a:prstGeom>
        </p:spPr>
      </p:pic>
      <p:pic>
        <p:nvPicPr>
          <p:cNvPr id="3" name="Picture 2">
            <a:extLst>
              <a:ext uri="{FF2B5EF4-FFF2-40B4-BE49-F238E27FC236}">
                <a16:creationId xmlns:a16="http://schemas.microsoft.com/office/drawing/2014/main" id="{9965688A-12ED-4FC7-9364-4B46E3FA273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03418" y="2578502"/>
            <a:ext cx="3485498" cy="3744613"/>
          </a:xfrm>
          <a:prstGeom prst="rect">
            <a:avLst/>
          </a:prstGeom>
        </p:spPr>
      </p:pic>
      <p:pic>
        <p:nvPicPr>
          <p:cNvPr id="12" name="Picture 11">
            <a:extLst>
              <a:ext uri="{FF2B5EF4-FFF2-40B4-BE49-F238E27FC236}">
                <a16:creationId xmlns:a16="http://schemas.microsoft.com/office/drawing/2014/main" id="{DB52465D-3606-4FC8-B1C2-F7B3D37FE95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0"/>
            <a:ext cx="3254995" cy="2039116"/>
          </a:xfrm>
          <a:prstGeom prst="rect">
            <a:avLst/>
          </a:prstGeom>
        </p:spPr>
      </p:pic>
    </p:spTree>
    <p:extLst>
      <p:ext uri="{BB962C8B-B14F-4D97-AF65-F5344CB8AC3E}">
        <p14:creationId xmlns:p14="http://schemas.microsoft.com/office/powerpoint/2010/main" val="2131923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3919962" y="164041"/>
            <a:ext cx="5927726" cy="584775"/>
          </a:xfrm>
          <a:prstGeom prst="rect">
            <a:avLst/>
          </a:prstGeom>
          <a:noFill/>
        </p:spPr>
        <p:txBody>
          <a:bodyPr wrap="square">
            <a:spAutoFit/>
          </a:bodyPr>
          <a:lstStyle/>
          <a:p>
            <a:pPr algn="l"/>
            <a:r>
              <a:rPr lang="en-US" sz="3200" i="0" u="none" strike="noStrike" baseline="0" dirty="0">
                <a:latin typeface="Arial" panose="020B0604020202020204" pitchFamily="34" charset="0"/>
                <a:cs typeface="Arial" panose="020B0604020202020204" pitchFamily="34" charset="0"/>
              </a:rPr>
              <a:t>Graphical Representations</a:t>
            </a:r>
          </a:p>
        </p:txBody>
      </p:sp>
      <p:sp>
        <p:nvSpPr>
          <p:cNvPr id="12" name="TextBox 11">
            <a:extLst>
              <a:ext uri="{FF2B5EF4-FFF2-40B4-BE49-F238E27FC236}">
                <a16:creationId xmlns:a16="http://schemas.microsoft.com/office/drawing/2014/main" id="{8004A8B2-E3F6-40F8-82BC-5C8D0D97D22C}"/>
              </a:ext>
            </a:extLst>
          </p:cNvPr>
          <p:cNvSpPr txBox="1"/>
          <p:nvPr/>
        </p:nvSpPr>
        <p:spPr>
          <a:xfrm>
            <a:off x="1491192" y="912857"/>
            <a:ext cx="10494321" cy="2721258"/>
          </a:xfrm>
          <a:prstGeom prst="rect">
            <a:avLst/>
          </a:prstGeom>
          <a:noFill/>
        </p:spPr>
        <p:txBody>
          <a:bodyPr wrap="square">
            <a:spAutoFit/>
          </a:bodyPr>
          <a:lstStyle/>
          <a:p>
            <a:pPr algn="just">
              <a:spcAft>
                <a:spcPts val="1300"/>
              </a:spcAft>
            </a:pPr>
            <a:r>
              <a:rPr lang="en-US" sz="2000" dirty="0">
                <a:latin typeface="Arial" panose="020B0604020202020204" pitchFamily="34" charset="0"/>
                <a:cs typeface="Arial" panose="020B0604020202020204" pitchFamily="34" charset="0"/>
              </a:rPr>
              <a:t>Complex systems,” have a large number of elements that have many interactions. Hierarchical systems consist of element relationships and can be represented by a directed graph. A directed graph (digraph) shown in the figure, has a set of elements (in this case 4 elements) that are connected together, where all the links are directed from one node (element) to another.                    </a:t>
            </a:r>
          </a:p>
          <a:p>
            <a:pPr algn="l"/>
            <a:r>
              <a:rPr lang="en-US" sz="2000" dirty="0">
                <a:latin typeface="Arial" panose="020B0604020202020204" pitchFamily="34" charset="0"/>
                <a:cs typeface="Arial" panose="020B0604020202020204" pitchFamily="34" charset="0"/>
              </a:rPr>
              <a:t>Si</a:t>
            </a:r>
            <a:r>
              <a:rPr lang="en-US" sz="2000" b="0" i="0" u="none" strike="noStrike" baseline="0" dirty="0">
                <a:latin typeface="Arial" panose="020B0604020202020204" pitchFamily="34" charset="0"/>
                <a:cs typeface="Arial" panose="020B0604020202020204" pitchFamily="34" charset="0"/>
              </a:rPr>
              <a:t>nce element 4 is related to element 2 and element 2 is related to element 3, then element 4 is related to element 3 through the intermediate element 2 (this is called </a:t>
            </a:r>
            <a:r>
              <a:rPr lang="en-US" sz="2000" b="0" i="1" u="none" strike="noStrike" baseline="0" dirty="0">
                <a:latin typeface="Arial" panose="020B0604020202020204" pitchFamily="34" charset="0"/>
                <a:cs typeface="Arial" panose="020B0604020202020204" pitchFamily="34" charset="0"/>
              </a:rPr>
              <a:t>transitivity rule</a:t>
            </a:r>
            <a:r>
              <a:rPr lang="en-US" sz="2000" b="0" i="0" u="none" strike="noStrike" baseline="0" dirty="0">
                <a:latin typeface="Arial" panose="020B0604020202020204" pitchFamily="34" charset="0"/>
                <a:cs typeface="Arial" panose="020B0604020202020204" pitchFamily="34" charset="0"/>
              </a:rPr>
              <a:t>). This is shown in Figure (b).</a:t>
            </a:r>
            <a:r>
              <a:rPr lang="en-US" sz="2000" dirty="0">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E8AAB89A-6F8D-4F83-AAB4-8A094B80DA3D}"/>
              </a:ext>
            </a:extLst>
          </p:cNvPr>
          <p:cNvPicPr>
            <a:picLocks noChangeAspect="1"/>
          </p:cNvPicPr>
          <p:nvPr/>
        </p:nvPicPr>
        <p:blipFill>
          <a:blip r:embed="rId2"/>
          <a:stretch>
            <a:fillRect/>
          </a:stretch>
        </p:blipFill>
        <p:spPr>
          <a:xfrm>
            <a:off x="2242932" y="3715419"/>
            <a:ext cx="7893171" cy="2901027"/>
          </a:xfrm>
          <a:prstGeom prst="rect">
            <a:avLst/>
          </a:prstGeom>
        </p:spPr>
      </p:pic>
      <p:pic>
        <p:nvPicPr>
          <p:cNvPr id="10" name="Picture 9">
            <a:extLst>
              <a:ext uri="{FF2B5EF4-FFF2-40B4-BE49-F238E27FC236}">
                <a16:creationId xmlns:a16="http://schemas.microsoft.com/office/drawing/2014/main" id="{3D69AFC3-02D7-410D-AE62-06FC023C157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0"/>
            <a:ext cx="3254995" cy="2039116"/>
          </a:xfrm>
          <a:prstGeom prst="rect">
            <a:avLst/>
          </a:prstGeom>
        </p:spPr>
      </p:pic>
    </p:spTree>
    <p:extLst>
      <p:ext uri="{BB962C8B-B14F-4D97-AF65-F5344CB8AC3E}">
        <p14:creationId xmlns:p14="http://schemas.microsoft.com/office/powerpoint/2010/main" val="1886883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3761965" y="695572"/>
            <a:ext cx="466807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Cycles in Digraph</a:t>
            </a:r>
          </a:p>
        </p:txBody>
      </p:sp>
      <p:sp>
        <p:nvSpPr>
          <p:cNvPr id="11" name="TextBox 10">
            <a:extLst>
              <a:ext uri="{FF2B5EF4-FFF2-40B4-BE49-F238E27FC236}">
                <a16:creationId xmlns:a16="http://schemas.microsoft.com/office/drawing/2014/main" id="{56F8CAAC-3D5B-4815-B843-850494BD9FAC}"/>
              </a:ext>
            </a:extLst>
          </p:cNvPr>
          <p:cNvSpPr txBox="1"/>
          <p:nvPr/>
        </p:nvSpPr>
        <p:spPr>
          <a:xfrm>
            <a:off x="871728" y="1825990"/>
            <a:ext cx="10448544" cy="1323439"/>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A cycle in a digraph is a non-empty directed path in which the only repeated nodes are the first and last nodes. If a graph has a cycle it is a </a:t>
            </a:r>
            <a:r>
              <a:rPr lang="en-US" sz="2000" b="1" dirty="0">
                <a:latin typeface="Arial" panose="020B0604020202020204" pitchFamily="34" charset="0"/>
                <a:cs typeface="Arial" panose="020B0604020202020204" pitchFamily="34" charset="0"/>
              </a:rPr>
              <a:t>cyclic graph</a:t>
            </a:r>
            <a:r>
              <a:rPr lang="en-US" sz="2000" dirty="0">
                <a:latin typeface="Arial" panose="020B0604020202020204" pitchFamily="34" charset="0"/>
                <a:cs typeface="Arial" panose="020B0604020202020204" pitchFamily="34" charset="0"/>
              </a:rPr>
              <a:t>. A graph without cycles is called an </a:t>
            </a:r>
            <a:r>
              <a:rPr lang="en-US" sz="2000" b="1" dirty="0">
                <a:latin typeface="Arial" panose="020B0604020202020204" pitchFamily="34" charset="0"/>
                <a:cs typeface="Arial" panose="020B0604020202020204" pitchFamily="34" charset="0"/>
              </a:rPr>
              <a:t>acyclic graph.</a:t>
            </a:r>
          </a:p>
          <a:p>
            <a:pPr algn="just"/>
            <a:endParaRPr lang="en-US" sz="20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E5E7D18-58C8-45D6-82F5-37425B3D50F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12" name="Picture 11">
            <a:extLst>
              <a:ext uri="{FF2B5EF4-FFF2-40B4-BE49-F238E27FC236}">
                <a16:creationId xmlns:a16="http://schemas.microsoft.com/office/drawing/2014/main" id="{35A26054-720E-426A-B415-DA685CA3A68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79120" y="3022347"/>
            <a:ext cx="6589785" cy="3015410"/>
          </a:xfrm>
          <a:prstGeom prst="rect">
            <a:avLst/>
          </a:prstGeom>
        </p:spPr>
      </p:pic>
    </p:spTree>
    <p:extLst>
      <p:ext uri="{BB962C8B-B14F-4D97-AF65-F5344CB8AC3E}">
        <p14:creationId xmlns:p14="http://schemas.microsoft.com/office/powerpoint/2010/main" val="3130954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2307770" y="677466"/>
            <a:ext cx="9110302" cy="1508105"/>
          </a:xfrm>
          <a:prstGeom prst="rect">
            <a:avLst/>
          </a:prstGeom>
          <a:noFill/>
        </p:spPr>
        <p:txBody>
          <a:bodyPr wrap="square">
            <a:spAutoFit/>
          </a:bodyPr>
          <a:lstStyle/>
          <a:p>
            <a:pPr algn="l"/>
            <a:r>
              <a:rPr lang="en-US" sz="3200" i="0" u="none" strike="noStrike" baseline="0" dirty="0">
                <a:latin typeface="Arial" panose="020B0604020202020204" pitchFamily="34" charset="0"/>
                <a:cs typeface="Arial" panose="020B0604020202020204" pitchFamily="34" charset="0"/>
              </a:rPr>
              <a:t>Example</a:t>
            </a:r>
            <a:endParaRPr lang="en-US" sz="3200" dirty="0">
              <a:latin typeface="Arial" panose="020B0604020202020204" pitchFamily="34" charset="0"/>
              <a:cs typeface="Arial" panose="020B0604020202020204" pitchFamily="34" charset="0"/>
            </a:endParaRPr>
          </a:p>
          <a:p>
            <a:pPr algn="just"/>
            <a:r>
              <a:rPr lang="en-US" sz="2000" i="0" u="none" strike="noStrike" baseline="0" dirty="0">
                <a:latin typeface="Arial" panose="020B0604020202020204" pitchFamily="34" charset="0"/>
                <a:cs typeface="Arial" panose="020B0604020202020204" pitchFamily="34" charset="0"/>
              </a:rPr>
              <a:t>The chicken or egg situation is a good example to explain the cyclic graph – it is impossible to make a decision which of two things existed first: chicken or egg?</a:t>
            </a:r>
          </a:p>
        </p:txBody>
      </p:sp>
      <p:sp>
        <p:nvSpPr>
          <p:cNvPr id="12" name="TextBox 11">
            <a:extLst>
              <a:ext uri="{FF2B5EF4-FFF2-40B4-BE49-F238E27FC236}">
                <a16:creationId xmlns:a16="http://schemas.microsoft.com/office/drawing/2014/main" id="{663F513B-6663-4A4A-B2BE-16960AAA6FA1}"/>
              </a:ext>
            </a:extLst>
          </p:cNvPr>
          <p:cNvSpPr txBox="1"/>
          <p:nvPr/>
        </p:nvSpPr>
        <p:spPr>
          <a:xfrm>
            <a:off x="208367" y="3329841"/>
            <a:ext cx="5444635" cy="1754326"/>
          </a:xfrm>
          <a:prstGeom prst="rect">
            <a:avLst/>
          </a:prstGeom>
          <a:noFill/>
        </p:spPr>
        <p:txBody>
          <a:bodyPr wrap="square">
            <a:spAutoFit/>
          </a:bodyPr>
          <a:lstStyle/>
          <a:p>
            <a:pPr algn="just"/>
            <a:r>
              <a:rPr lang="en-US" i="0" u="none" strike="noStrike" baseline="0" dirty="0">
                <a:latin typeface="Arial" panose="020B0604020202020204" pitchFamily="34" charset="0"/>
                <a:cs typeface="Arial" panose="020B0604020202020204" pitchFamily="34" charset="0"/>
              </a:rPr>
              <a:t>For example, in order to get a job you need to have experience, but oftentimes without work experience, you cannot get a job. This is a chicken and egg situation – it is difficult to know if the cause of the problem is not to have work experience or not have of job.</a:t>
            </a:r>
          </a:p>
        </p:txBody>
      </p:sp>
      <p:pic>
        <p:nvPicPr>
          <p:cNvPr id="10" name="Picture 9">
            <a:extLst>
              <a:ext uri="{FF2B5EF4-FFF2-40B4-BE49-F238E27FC236}">
                <a16:creationId xmlns:a16="http://schemas.microsoft.com/office/drawing/2014/main" id="{BFDE1F4D-4EB6-48DA-BBFD-B023D4F4AFE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11" name="Picture 10">
            <a:extLst>
              <a:ext uri="{FF2B5EF4-FFF2-40B4-BE49-F238E27FC236}">
                <a16:creationId xmlns:a16="http://schemas.microsoft.com/office/drawing/2014/main" id="{C0273059-17D7-4B2D-B17C-AB6EB60C19F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486400" y="1918286"/>
            <a:ext cx="6705600" cy="5092350"/>
          </a:xfrm>
          <a:prstGeom prst="rect">
            <a:avLst/>
          </a:prstGeom>
        </p:spPr>
      </p:pic>
      <p:pic>
        <p:nvPicPr>
          <p:cNvPr id="14" name="Picture 13">
            <a:extLst>
              <a:ext uri="{FF2B5EF4-FFF2-40B4-BE49-F238E27FC236}">
                <a16:creationId xmlns:a16="http://schemas.microsoft.com/office/drawing/2014/main" id="{8476A1D8-F150-49CC-A93B-19F79B45F6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44642" y="3091486"/>
            <a:ext cx="5073430" cy="2402603"/>
          </a:xfrm>
          <a:prstGeom prst="rect">
            <a:avLst/>
          </a:prstGeom>
        </p:spPr>
      </p:pic>
    </p:spTree>
    <p:extLst>
      <p:ext uri="{BB962C8B-B14F-4D97-AF65-F5344CB8AC3E}">
        <p14:creationId xmlns:p14="http://schemas.microsoft.com/office/powerpoint/2010/main" val="4191676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3535563" y="561422"/>
            <a:ext cx="5365484"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Example (continued)</a:t>
            </a:r>
          </a:p>
        </p:txBody>
      </p:sp>
      <p:sp>
        <p:nvSpPr>
          <p:cNvPr id="11" name="TextBox 10">
            <a:extLst>
              <a:ext uri="{FF2B5EF4-FFF2-40B4-BE49-F238E27FC236}">
                <a16:creationId xmlns:a16="http://schemas.microsoft.com/office/drawing/2014/main" id="{B7EBEDD6-FEA8-404E-AE14-E5D59CB7B5D2}"/>
              </a:ext>
            </a:extLst>
          </p:cNvPr>
          <p:cNvSpPr txBox="1"/>
          <p:nvPr/>
        </p:nvSpPr>
        <p:spPr>
          <a:xfrm>
            <a:off x="759076" y="1725564"/>
            <a:ext cx="4658145" cy="4093428"/>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A more complex cycle involving of three-element is shown in the figure – the chicken or egg cycle. If the chicken came first, then it eventually had to hatch from an egg. If the egg came first, then it had to have a mother to create the egg. If the egg had to have a mother, then the mother should be the chicken – it is impossible to identify the starting point of a circular (cyclic) cause. This situation may create uncertainty in design and makes the design effort complex.</a:t>
            </a:r>
          </a:p>
        </p:txBody>
      </p:sp>
      <p:pic>
        <p:nvPicPr>
          <p:cNvPr id="10" name="Picture 9">
            <a:extLst>
              <a:ext uri="{FF2B5EF4-FFF2-40B4-BE49-F238E27FC236}">
                <a16:creationId xmlns:a16="http://schemas.microsoft.com/office/drawing/2014/main" id="{84DDE376-ED68-48FF-A62B-F3FEA6BDB74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12" name="Picture 11">
            <a:extLst>
              <a:ext uri="{FF2B5EF4-FFF2-40B4-BE49-F238E27FC236}">
                <a16:creationId xmlns:a16="http://schemas.microsoft.com/office/drawing/2014/main" id="{BB53AEB5-FAED-4685-A078-A9BE1A821D3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84207" y="1204228"/>
            <a:ext cx="6705600" cy="5092350"/>
          </a:xfrm>
          <a:prstGeom prst="rect">
            <a:avLst/>
          </a:prstGeom>
        </p:spPr>
      </p:pic>
      <p:pic>
        <p:nvPicPr>
          <p:cNvPr id="14" name="Picture 13">
            <a:extLst>
              <a:ext uri="{FF2B5EF4-FFF2-40B4-BE49-F238E27FC236}">
                <a16:creationId xmlns:a16="http://schemas.microsoft.com/office/drawing/2014/main" id="{C12EE8AD-39E7-44DA-AEDA-67D0496947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442449" y="2377428"/>
            <a:ext cx="5073430" cy="2402603"/>
          </a:xfrm>
          <a:prstGeom prst="rect">
            <a:avLst/>
          </a:prstGeom>
        </p:spPr>
      </p:pic>
    </p:spTree>
    <p:extLst>
      <p:ext uri="{BB962C8B-B14F-4D97-AF65-F5344CB8AC3E}">
        <p14:creationId xmlns:p14="http://schemas.microsoft.com/office/powerpoint/2010/main" val="1494856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1903419" y="361479"/>
            <a:ext cx="905719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Cyclomatic Complexity</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9B387D9-B917-46D9-9C30-A22F41E4B9B9}"/>
                  </a:ext>
                </a:extLst>
              </p:cNvPr>
              <p:cNvSpPr txBox="1"/>
              <p:nvPr/>
            </p:nvSpPr>
            <p:spPr>
              <a:xfrm>
                <a:off x="573024" y="1772150"/>
                <a:ext cx="6240731" cy="504753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Mathematically, the cyclomatic complexity, M is calculated by</a:t>
                </a:r>
              </a:p>
              <a:p>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Arial" panose="020B0604020202020204" pitchFamily="34" charset="0"/>
                        </a:rPr>
                        <m:t>𝑀</m:t>
                      </m:r>
                      <m:r>
                        <a:rPr lang="en-US" sz="240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𝐸</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𝑁</m:t>
                      </m:r>
                      <m:r>
                        <a:rPr lang="en-US" sz="2400" b="0" i="1" smtClean="0">
                          <a:latin typeface="Cambria Math" panose="02040503050406030204" pitchFamily="18" charset="0"/>
                          <a:cs typeface="Arial" panose="020B0604020202020204" pitchFamily="34" charset="0"/>
                        </a:rPr>
                        <m:t>+2</m:t>
                      </m:r>
                      <m:r>
                        <a:rPr lang="en-US" sz="2400" b="0" i="1" smtClean="0">
                          <a:latin typeface="Cambria Math" panose="02040503050406030204" pitchFamily="18" charset="0"/>
                          <a:cs typeface="Arial" panose="020B0604020202020204" pitchFamily="34" charset="0"/>
                        </a:rPr>
                        <m:t>𝑃</m:t>
                      </m:r>
                    </m:oMath>
                  </m:oMathPara>
                </a14:m>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Where</a:t>
                </a:r>
              </a:p>
              <a:p>
                <a:r>
                  <a:rPr lang="en-US" sz="2000" i="1"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 = the number of edges of the graph (</a:t>
                </a:r>
                <a:r>
                  <a:rPr lang="en-US" sz="2000" i="1"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=13) </a:t>
                </a:r>
                <a:br>
                  <a:rPr lang="en-US" sz="2000"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N</a:t>
                </a:r>
                <a:r>
                  <a:rPr lang="en-US" sz="2000" dirty="0">
                    <a:latin typeface="Arial" panose="020B0604020202020204" pitchFamily="34" charset="0"/>
                    <a:cs typeface="Arial" panose="020B0604020202020204" pitchFamily="34" charset="0"/>
                  </a:rPr>
                  <a:t> = the number of nodes of the graph (</a:t>
                </a:r>
                <a:r>
                  <a:rPr lang="en-US" sz="2000" i="1" dirty="0">
                    <a:latin typeface="Arial" panose="020B0604020202020204" pitchFamily="34" charset="0"/>
                    <a:cs typeface="Arial" panose="020B0604020202020204" pitchFamily="34" charset="0"/>
                  </a:rPr>
                  <a:t>N</a:t>
                </a:r>
                <a:r>
                  <a:rPr lang="en-US" sz="2000" dirty="0">
                    <a:latin typeface="Arial" panose="020B0604020202020204" pitchFamily="34" charset="0"/>
                    <a:cs typeface="Arial" panose="020B0604020202020204" pitchFamily="34" charset="0"/>
                  </a:rPr>
                  <a:t>=6)</a:t>
                </a:r>
                <a:br>
                  <a:rPr lang="en-US" sz="2000"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P</a:t>
                </a:r>
                <a:r>
                  <a:rPr lang="en-US" sz="2000" dirty="0">
                    <a:latin typeface="Arial" panose="020B0604020202020204" pitchFamily="34" charset="0"/>
                    <a:cs typeface="Arial" panose="020B0604020202020204" pitchFamily="34" charset="0"/>
                  </a:rPr>
                  <a:t> = the number of connected components (</a:t>
                </a:r>
                <a:r>
                  <a:rPr lang="en-US" sz="2000" i="1" dirty="0">
                    <a:latin typeface="Arial" panose="020B0604020202020204" pitchFamily="34" charset="0"/>
                    <a:cs typeface="Arial" panose="020B0604020202020204" pitchFamily="34" charset="0"/>
                  </a:rPr>
                  <a:t>P</a:t>
                </a:r>
                <a:r>
                  <a:rPr lang="en-US" sz="2000" dirty="0">
                    <a:latin typeface="Arial" panose="020B0604020202020204" pitchFamily="34" charset="0"/>
                    <a:cs typeface="Arial" panose="020B0604020202020204" pitchFamily="34" charset="0"/>
                  </a:rPr>
                  <a:t>=1)</a:t>
                </a:r>
              </a:p>
              <a:p>
                <a:endParaRPr lang="en-US"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Then, the cyclomatic complexity </a:t>
                </a:r>
                <a:r>
                  <a:rPr lang="en-US" sz="2000" i="1" dirty="0">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 of the digraph given in the figure is</a:t>
                </a:r>
              </a:p>
              <a:p>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Arial" panose="020B0604020202020204" pitchFamily="34" charset="0"/>
                        </a:rPr>
                        <m:t>𝑀</m:t>
                      </m:r>
                      <m:r>
                        <a:rPr lang="en-US" sz="240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13 −6+2</m:t>
                      </m:r>
                      <m:d>
                        <m:dPr>
                          <m:ctrlPr>
                            <a:rPr lang="en-US" sz="2400" b="0" i="1" smtClean="0">
                              <a:latin typeface="Cambria Math" panose="02040503050406030204" pitchFamily="18" charset="0"/>
                              <a:cs typeface="Arial" panose="020B0604020202020204" pitchFamily="34" charset="0"/>
                            </a:rPr>
                          </m:ctrlPr>
                        </m:dPr>
                        <m:e>
                          <m:r>
                            <a:rPr lang="en-US" sz="2400" b="0" i="1" smtClean="0">
                              <a:latin typeface="Cambria Math" panose="02040503050406030204" pitchFamily="18" charset="0"/>
                              <a:cs typeface="Arial" panose="020B0604020202020204" pitchFamily="34" charset="0"/>
                            </a:rPr>
                            <m:t>1</m:t>
                          </m:r>
                        </m:e>
                      </m:d>
                      <m:r>
                        <a:rPr lang="en-US" sz="2400" b="0" i="1" smtClean="0">
                          <a:latin typeface="Cambria Math" panose="02040503050406030204" pitchFamily="18" charset="0"/>
                          <a:cs typeface="Arial" panose="020B0604020202020204" pitchFamily="34" charset="0"/>
                        </a:rPr>
                        <m:t>=9</m:t>
                      </m:r>
                    </m:oMath>
                  </m:oMathPara>
                </a14:m>
                <a:endParaRPr 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59B387D9-B917-46D9-9C30-A22F41E4B9B9}"/>
                  </a:ext>
                </a:extLst>
              </p:cNvPr>
              <p:cNvSpPr txBox="1">
                <a:spLocks noRot="1" noChangeAspect="1" noMove="1" noResize="1" noEditPoints="1" noAdjustHandles="1" noChangeArrowheads="1" noChangeShapeType="1" noTextEdit="1"/>
              </p:cNvSpPr>
              <p:nvPr/>
            </p:nvSpPr>
            <p:spPr>
              <a:xfrm>
                <a:off x="573024" y="1772150"/>
                <a:ext cx="6240731" cy="5047536"/>
              </a:xfrm>
              <a:prstGeom prst="rect">
                <a:avLst/>
              </a:prstGeom>
              <a:blipFill>
                <a:blip r:embed="rId3"/>
                <a:stretch>
                  <a:fillRect l="-977" t="-60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63FC2383-59B5-41C8-B542-5D5E6532F06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11" name="Picture 10">
            <a:extLst>
              <a:ext uri="{FF2B5EF4-FFF2-40B4-BE49-F238E27FC236}">
                <a16:creationId xmlns:a16="http://schemas.microsoft.com/office/drawing/2014/main" id="{2CC07A6D-6871-4E2D-9849-57204B2DA0B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16724" y="361479"/>
            <a:ext cx="5859509" cy="7130702"/>
          </a:xfrm>
          <a:prstGeom prst="rect">
            <a:avLst/>
          </a:prstGeom>
        </p:spPr>
      </p:pic>
      <p:pic>
        <p:nvPicPr>
          <p:cNvPr id="15" name="Picture 14">
            <a:extLst>
              <a:ext uri="{FF2B5EF4-FFF2-40B4-BE49-F238E27FC236}">
                <a16:creationId xmlns:a16="http://schemas.microsoft.com/office/drawing/2014/main" id="{AAC2EEC1-1A86-4EDD-8EC2-E8D1F41848D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386779" y="1625590"/>
            <a:ext cx="3896108" cy="4394227"/>
          </a:xfrm>
          <a:prstGeom prst="rect">
            <a:avLst/>
          </a:prstGeom>
        </p:spPr>
      </p:pic>
    </p:spTree>
    <p:extLst>
      <p:ext uri="{BB962C8B-B14F-4D97-AF65-F5344CB8AC3E}">
        <p14:creationId xmlns:p14="http://schemas.microsoft.com/office/powerpoint/2010/main" val="3413331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035AF9-74DE-4833-9DCD-B14FC0E7FD3B}"/>
              </a:ext>
            </a:extLst>
          </p:cNvPr>
          <p:cNvSpPr txBox="1"/>
          <p:nvPr/>
        </p:nvSpPr>
        <p:spPr>
          <a:xfrm>
            <a:off x="2469476" y="2039116"/>
            <a:ext cx="8632248" cy="2677656"/>
          </a:xfrm>
          <a:prstGeom prst="rect">
            <a:avLst/>
          </a:prstGeom>
          <a:noFill/>
        </p:spPr>
        <p:txBody>
          <a:bodyPr wrap="square">
            <a:spAutoFit/>
          </a:bodyPr>
          <a:lstStyle/>
          <a:p>
            <a:pPr algn="just"/>
            <a:r>
              <a:rPr lang="en-US" sz="2800" b="0" i="0" u="none" strike="noStrike" baseline="0" dirty="0">
                <a:latin typeface="Arial" panose="020B0604020202020204" pitchFamily="34" charset="0"/>
                <a:cs typeface="Arial" panose="020B0604020202020204" pitchFamily="34" charset="0"/>
              </a:rPr>
              <a:t>When you first start off trying to solve a problem, the first solutions you come up with are very complex, and most people stop there. But if you keep going, and live with the problem and peel more layers of the onion off, you can often times arrive at some very elegant and simple solutions. (</a:t>
            </a:r>
            <a:r>
              <a:rPr lang="en-US" sz="2800" b="1" i="0" u="none" strike="noStrike" baseline="0" dirty="0">
                <a:latin typeface="Arial" panose="020B0604020202020204" pitchFamily="34" charset="0"/>
                <a:cs typeface="Arial" panose="020B0604020202020204" pitchFamily="34" charset="0"/>
              </a:rPr>
              <a:t>Steve Jobs)                                                       </a:t>
            </a:r>
            <a:r>
              <a:rPr lang="en-US" sz="1800" b="1" i="0" u="none" strike="noStrike" baseline="0"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E0E37530-865B-4235-8AAE-21148055AF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3" name="Picture 2">
            <a:extLst>
              <a:ext uri="{FF2B5EF4-FFF2-40B4-BE49-F238E27FC236}">
                <a16:creationId xmlns:a16="http://schemas.microsoft.com/office/drawing/2014/main" id="{F7886BB8-8DE8-4A69-AD67-E393A92C07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9593" y="666189"/>
            <a:ext cx="11435361" cy="5423509"/>
          </a:xfrm>
          <a:prstGeom prst="rect">
            <a:avLst/>
          </a:prstGeom>
        </p:spPr>
      </p:pic>
    </p:spTree>
    <p:extLst>
      <p:ext uri="{BB962C8B-B14F-4D97-AF65-F5344CB8AC3E}">
        <p14:creationId xmlns:p14="http://schemas.microsoft.com/office/powerpoint/2010/main" val="95940986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CC04280-EF2D-47A0-A4E7-A1D0CEB21955}"/>
              </a:ext>
            </a:extLst>
          </p:cNvPr>
          <p:cNvSpPr txBox="1"/>
          <p:nvPr/>
        </p:nvSpPr>
        <p:spPr>
          <a:xfrm>
            <a:off x="297916" y="2039116"/>
            <a:ext cx="6029142" cy="3477875"/>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The system represented by the figure is considered very close to the limit to be complex suggested by McCabe.</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The Complexity of an issue will be difficult to understand when the cyclomatic complexity number is high. The threshold limit value of cyclomatic complexity was suggested by McCabe – “the particular upper bound that has been used for cyclomatic complexity is 10 which seems like a reasonable, but not magical, upper limit.”</a:t>
            </a:r>
          </a:p>
        </p:txBody>
      </p:sp>
      <p:pic>
        <p:nvPicPr>
          <p:cNvPr id="10" name="Picture 9">
            <a:extLst>
              <a:ext uri="{FF2B5EF4-FFF2-40B4-BE49-F238E27FC236}">
                <a16:creationId xmlns:a16="http://schemas.microsoft.com/office/drawing/2014/main" id="{5905DBA0-7DF1-4F37-A2CF-42BCCC6C1E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216724" y="361479"/>
            <a:ext cx="5859509" cy="7130702"/>
          </a:xfrm>
          <a:prstGeom prst="rect">
            <a:avLst/>
          </a:prstGeom>
        </p:spPr>
      </p:pic>
      <p:pic>
        <p:nvPicPr>
          <p:cNvPr id="15" name="Picture 14">
            <a:extLst>
              <a:ext uri="{FF2B5EF4-FFF2-40B4-BE49-F238E27FC236}">
                <a16:creationId xmlns:a16="http://schemas.microsoft.com/office/drawing/2014/main" id="{15C71102-9341-419A-BB91-A0BF660C22B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86779" y="1625590"/>
            <a:ext cx="3896108" cy="4394227"/>
          </a:xfrm>
          <a:prstGeom prst="rect">
            <a:avLst/>
          </a:prstGeom>
        </p:spPr>
      </p:pic>
      <p:sp>
        <p:nvSpPr>
          <p:cNvPr id="16" name="TextBox 15">
            <a:extLst>
              <a:ext uri="{FF2B5EF4-FFF2-40B4-BE49-F238E27FC236}">
                <a16:creationId xmlns:a16="http://schemas.microsoft.com/office/drawing/2014/main" id="{0667640C-E0FF-48BF-ACFE-9F81339084A1}"/>
              </a:ext>
            </a:extLst>
          </p:cNvPr>
          <p:cNvSpPr txBox="1"/>
          <p:nvPr/>
        </p:nvSpPr>
        <p:spPr>
          <a:xfrm>
            <a:off x="3567337" y="361479"/>
            <a:ext cx="6179574"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Cyclomatic Complexity</a:t>
            </a:r>
          </a:p>
        </p:txBody>
      </p:sp>
      <p:pic>
        <p:nvPicPr>
          <p:cNvPr id="17" name="Picture 16">
            <a:extLst>
              <a:ext uri="{FF2B5EF4-FFF2-40B4-BE49-F238E27FC236}">
                <a16:creationId xmlns:a16="http://schemas.microsoft.com/office/drawing/2014/main" id="{12EAF1D4-8623-461E-B893-DC580741257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0"/>
            <a:ext cx="3254995" cy="2039116"/>
          </a:xfrm>
          <a:prstGeom prst="rect">
            <a:avLst/>
          </a:prstGeom>
        </p:spPr>
      </p:pic>
    </p:spTree>
    <p:extLst>
      <p:ext uri="{BB962C8B-B14F-4D97-AF65-F5344CB8AC3E}">
        <p14:creationId xmlns:p14="http://schemas.microsoft.com/office/powerpoint/2010/main" val="2200302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4DAD2B-EE3A-4A1B-A11C-280FD26F937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sp>
        <p:nvSpPr>
          <p:cNvPr id="10" name="TextBox 9">
            <a:extLst>
              <a:ext uri="{FF2B5EF4-FFF2-40B4-BE49-F238E27FC236}">
                <a16:creationId xmlns:a16="http://schemas.microsoft.com/office/drawing/2014/main" id="{A635BEA6-BF70-4FEB-81C5-A65D5F7C0EE7}"/>
              </a:ext>
            </a:extLst>
          </p:cNvPr>
          <p:cNvSpPr txBox="1"/>
          <p:nvPr/>
        </p:nvSpPr>
        <p:spPr>
          <a:xfrm>
            <a:off x="3497889" y="485797"/>
            <a:ext cx="6179574" cy="707886"/>
          </a:xfrm>
          <a:prstGeom prst="rect">
            <a:avLst/>
          </a:prstGeom>
          <a:noFill/>
        </p:spPr>
        <p:txBody>
          <a:bodyPr wrap="square">
            <a:spAutoFit/>
          </a:bodyPr>
          <a:lstStyle/>
          <a:p>
            <a:pPr algn="ctr"/>
            <a:r>
              <a:rPr lang="en-US" sz="4000" i="0" u="none" strike="noStrike" baseline="0" dirty="0">
                <a:solidFill>
                  <a:srgbClr val="C00000"/>
                </a:solidFill>
                <a:latin typeface="Arial" panose="020B0604020202020204" pitchFamily="34" charset="0"/>
                <a:cs typeface="Arial" panose="020B0604020202020204" pitchFamily="34" charset="0"/>
              </a:rPr>
              <a:t>Complexity</a:t>
            </a:r>
          </a:p>
        </p:txBody>
      </p:sp>
      <p:pic>
        <p:nvPicPr>
          <p:cNvPr id="11" name="Picture 10">
            <a:extLst>
              <a:ext uri="{FF2B5EF4-FFF2-40B4-BE49-F238E27FC236}">
                <a16:creationId xmlns:a16="http://schemas.microsoft.com/office/drawing/2014/main" id="{4BAE7FA9-7D24-45B9-A1C9-CE596A1251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14400" y="1019557"/>
            <a:ext cx="11047533" cy="4821575"/>
          </a:xfrm>
          <a:prstGeom prst="rect">
            <a:avLst/>
          </a:prstGeom>
        </p:spPr>
      </p:pic>
      <p:sp>
        <p:nvSpPr>
          <p:cNvPr id="12" name="TextBox 11">
            <a:extLst>
              <a:ext uri="{FF2B5EF4-FFF2-40B4-BE49-F238E27FC236}">
                <a16:creationId xmlns:a16="http://schemas.microsoft.com/office/drawing/2014/main" id="{1108A936-9C88-4C1E-8220-3DAC81582F4E}"/>
              </a:ext>
            </a:extLst>
          </p:cNvPr>
          <p:cNvSpPr txBox="1"/>
          <p:nvPr/>
        </p:nvSpPr>
        <p:spPr>
          <a:xfrm>
            <a:off x="2717993" y="2459504"/>
            <a:ext cx="7739366" cy="1938992"/>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Profound measurement of complexity can help to improve our understanding and ability to work with complex systems. With the help of cyclomatic complexity measures, it will be possible to track complexity changes over several product generations. It is also possible to benchmark one company’s product or processes complexity with respect to its competitors.</a:t>
            </a:r>
          </a:p>
        </p:txBody>
      </p:sp>
    </p:spTree>
    <p:extLst>
      <p:ext uri="{BB962C8B-B14F-4D97-AF65-F5344CB8AC3E}">
        <p14:creationId xmlns:p14="http://schemas.microsoft.com/office/powerpoint/2010/main" val="875451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1095E6-09D0-4B6D-886F-D0A364C633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sp>
        <p:nvSpPr>
          <p:cNvPr id="8" name="TextBox 7">
            <a:extLst>
              <a:ext uri="{FF2B5EF4-FFF2-40B4-BE49-F238E27FC236}">
                <a16:creationId xmlns:a16="http://schemas.microsoft.com/office/drawing/2014/main" id="{8DB541B2-6DA4-4A97-951B-1209A52C388F}"/>
              </a:ext>
            </a:extLst>
          </p:cNvPr>
          <p:cNvSpPr txBox="1"/>
          <p:nvPr/>
        </p:nvSpPr>
        <p:spPr>
          <a:xfrm>
            <a:off x="3497889" y="485797"/>
            <a:ext cx="6179574" cy="707886"/>
          </a:xfrm>
          <a:prstGeom prst="rect">
            <a:avLst/>
          </a:prstGeom>
          <a:noFill/>
        </p:spPr>
        <p:txBody>
          <a:bodyPr wrap="square">
            <a:spAutoFit/>
          </a:bodyPr>
          <a:lstStyle/>
          <a:p>
            <a:pPr algn="ctr"/>
            <a:r>
              <a:rPr lang="en-US" sz="4000" i="0" u="none" strike="noStrike" baseline="0" dirty="0">
                <a:solidFill>
                  <a:srgbClr val="C00000"/>
                </a:solidFill>
                <a:latin typeface="Arial" panose="020B0604020202020204" pitchFamily="34" charset="0"/>
                <a:cs typeface="Arial" panose="020B0604020202020204" pitchFamily="34" charset="0"/>
              </a:rPr>
              <a:t>Complexity</a:t>
            </a:r>
          </a:p>
        </p:txBody>
      </p:sp>
      <p:pic>
        <p:nvPicPr>
          <p:cNvPr id="11" name="Picture 10">
            <a:extLst>
              <a:ext uri="{FF2B5EF4-FFF2-40B4-BE49-F238E27FC236}">
                <a16:creationId xmlns:a16="http://schemas.microsoft.com/office/drawing/2014/main" id="{6A289150-15DC-46D6-A92E-BEC0595B81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14400" y="682906"/>
            <a:ext cx="11047533" cy="5914663"/>
          </a:xfrm>
          <a:prstGeom prst="rect">
            <a:avLst/>
          </a:prstGeom>
        </p:spPr>
      </p:pic>
      <p:sp>
        <p:nvSpPr>
          <p:cNvPr id="12" name="TextBox 11">
            <a:extLst>
              <a:ext uri="{FF2B5EF4-FFF2-40B4-BE49-F238E27FC236}">
                <a16:creationId xmlns:a16="http://schemas.microsoft.com/office/drawing/2014/main" id="{40221C15-47E6-4040-BF69-192F4D38B5D6}"/>
              </a:ext>
            </a:extLst>
          </p:cNvPr>
          <p:cNvSpPr txBox="1"/>
          <p:nvPr/>
        </p:nvSpPr>
        <p:spPr>
          <a:xfrm>
            <a:off x="2414575" y="2039116"/>
            <a:ext cx="8691430" cy="360098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Although a general complexity measure has remained abstract, the following factors can be considered for complexity measures:</a:t>
            </a:r>
          </a:p>
          <a:p>
            <a:endParaRPr lang="en-US" sz="2000" dirty="0">
              <a:latin typeface="Arial" panose="020B0604020202020204" pitchFamily="34" charset="0"/>
              <a:cs typeface="Arial" panose="020B0604020202020204" pitchFamily="34" charset="0"/>
            </a:endParaRPr>
          </a:p>
          <a:p>
            <a:pPr marL="285750" indent="-285750">
              <a:spcAft>
                <a:spcPts val="9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number of decomposed elements (components, tasks, or teams)</a:t>
            </a:r>
          </a:p>
          <a:p>
            <a:pPr marL="285750" indent="-285750">
              <a:spcAft>
                <a:spcPts val="9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number of interactions to be managed across the elements</a:t>
            </a:r>
          </a:p>
          <a:p>
            <a:pPr marL="285750" indent="-285750">
              <a:spcAft>
                <a:spcPts val="9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uncertainty of the elements and their interfaces</a:t>
            </a:r>
          </a:p>
          <a:p>
            <a:pPr marL="285750" indent="-285750">
              <a:spcAft>
                <a:spcPts val="9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patterns of the interactions across the elements (density, scatter, clustering, etc.)</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alignment of the interaction patterns from one domain to another</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227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8E75862-7C87-4403-9351-E91EEE4DC8DF}"/>
              </a:ext>
            </a:extLst>
          </p:cNvPr>
          <p:cNvSpPr txBox="1"/>
          <p:nvPr/>
        </p:nvSpPr>
        <p:spPr>
          <a:xfrm>
            <a:off x="3254995" y="639683"/>
            <a:ext cx="7266392"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Transdisciplinary Research Process</a:t>
            </a:r>
          </a:p>
        </p:txBody>
      </p:sp>
      <p:sp>
        <p:nvSpPr>
          <p:cNvPr id="11" name="TextBox 10">
            <a:extLst>
              <a:ext uri="{FF2B5EF4-FFF2-40B4-BE49-F238E27FC236}">
                <a16:creationId xmlns:a16="http://schemas.microsoft.com/office/drawing/2014/main" id="{154DCF3D-BA12-450D-B54E-D4F341498462}"/>
              </a:ext>
            </a:extLst>
          </p:cNvPr>
          <p:cNvSpPr txBox="1"/>
          <p:nvPr/>
        </p:nvSpPr>
        <p:spPr>
          <a:xfrm>
            <a:off x="2069090" y="2039116"/>
            <a:ext cx="8692896" cy="3221395"/>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key characteristics of transdisciplinary research distinguishing from other related research approaches are:</a:t>
            </a:r>
          </a:p>
          <a:p>
            <a:endParaRPr lang="en-US" sz="2000" dirty="0">
              <a:latin typeface="Arial" panose="020B0604020202020204" pitchFamily="34" charset="0"/>
              <a:cs typeface="Arial" panose="020B0604020202020204" pitchFamily="34" charset="0"/>
            </a:endParaRPr>
          </a:p>
          <a:p>
            <a:pPr marL="285750" indent="-285750">
              <a:spcAft>
                <a:spcPts val="700"/>
              </a:spcAft>
              <a:buFont typeface="Arial" panose="020B0604020202020204" pitchFamily="34" charset="0"/>
              <a:buChar char="•"/>
            </a:pPr>
            <a:r>
              <a:rPr lang="en-US" sz="2000" dirty="0">
                <a:latin typeface="Arial" panose="020B0604020202020204" pitchFamily="34" charset="0"/>
                <a:cs typeface="Arial" panose="020B0604020202020204" pitchFamily="34" charset="0"/>
              </a:rPr>
              <a:t>Related to real-life complex problems and specific problem solving</a:t>
            </a:r>
          </a:p>
          <a:p>
            <a:pPr marL="285750" indent="-285750">
              <a:spcAft>
                <a:spcPts val="700"/>
              </a:spcAft>
              <a:buFont typeface="Arial" panose="020B0604020202020204" pitchFamily="34" charset="0"/>
              <a:buChar char="•"/>
            </a:pPr>
            <a:r>
              <a:rPr lang="en-US" sz="2000" dirty="0">
                <a:latin typeface="Arial" panose="020B0604020202020204" pitchFamily="34" charset="0"/>
                <a:cs typeface="Arial" panose="020B0604020202020204" pitchFamily="34" charset="0"/>
              </a:rPr>
              <a:t>Eliminate disciplinary boundaries for strong collaboration</a:t>
            </a:r>
          </a:p>
          <a:p>
            <a:pPr marL="285750" indent="-285750">
              <a:spcAft>
                <a:spcPts val="700"/>
              </a:spcAft>
              <a:buFont typeface="Arial" panose="020B0604020202020204" pitchFamily="34" charset="0"/>
              <a:buChar char="•"/>
            </a:pPr>
            <a:r>
              <a:rPr lang="en-US" sz="2000" dirty="0">
                <a:latin typeface="Arial" panose="020B0604020202020204" pitchFamily="34" charset="0"/>
                <a:cs typeface="Arial" panose="020B0604020202020204" pitchFamily="34" charset="0"/>
              </a:rPr>
              <a:t>Participation of (non-academic) stakeholders</a:t>
            </a:r>
          </a:p>
          <a:p>
            <a:pPr marL="285750" indent="-285750">
              <a:spcAft>
                <a:spcPts val="700"/>
              </a:spcAft>
              <a:buFont typeface="Arial" panose="020B0604020202020204" pitchFamily="34" charset="0"/>
              <a:buChar char="•"/>
            </a:pPr>
            <a:r>
              <a:rPr lang="en-US" sz="2000" dirty="0">
                <a:latin typeface="Arial" panose="020B0604020202020204" pitchFamily="34" charset="0"/>
                <a:cs typeface="Arial" panose="020B0604020202020204" pitchFamily="34" charset="0"/>
              </a:rPr>
              <a:t>Acceptance of diverse perspectives, problem framing, and interpretations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Holistic (non-reductionist) approach to produce new knowledge for solving specific problems (transformative knowledge)</a:t>
            </a:r>
          </a:p>
        </p:txBody>
      </p:sp>
      <p:pic>
        <p:nvPicPr>
          <p:cNvPr id="10" name="Picture 9">
            <a:extLst>
              <a:ext uri="{FF2B5EF4-FFF2-40B4-BE49-F238E27FC236}">
                <a16:creationId xmlns:a16="http://schemas.microsoft.com/office/drawing/2014/main" id="{F4F040E3-8EF3-4BD6-A84C-E7FA5417E2B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spTree>
    <p:extLst>
      <p:ext uri="{BB962C8B-B14F-4D97-AF65-F5344CB8AC3E}">
        <p14:creationId xmlns:p14="http://schemas.microsoft.com/office/powerpoint/2010/main" val="359359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C6370C-9BEA-41B5-A2AB-31A290207C28}"/>
              </a:ext>
            </a:extLst>
          </p:cNvPr>
          <p:cNvPicPr>
            <a:picLocks noChangeAspect="1"/>
          </p:cNvPicPr>
          <p:nvPr/>
        </p:nvPicPr>
        <p:blipFill>
          <a:blip r:embed="rId2"/>
          <a:stretch>
            <a:fillRect/>
          </a:stretch>
        </p:blipFill>
        <p:spPr>
          <a:xfrm>
            <a:off x="6081305" y="1585787"/>
            <a:ext cx="5677011" cy="4500038"/>
          </a:xfrm>
          <a:prstGeom prst="rect">
            <a:avLst/>
          </a:prstGeom>
        </p:spPr>
      </p:pic>
      <p:sp>
        <p:nvSpPr>
          <p:cNvPr id="10" name="TextBox 9">
            <a:extLst>
              <a:ext uri="{FF2B5EF4-FFF2-40B4-BE49-F238E27FC236}">
                <a16:creationId xmlns:a16="http://schemas.microsoft.com/office/drawing/2014/main" id="{A5C77D74-E575-4359-AEE4-06F8EC550BB2}"/>
              </a:ext>
            </a:extLst>
          </p:cNvPr>
          <p:cNvSpPr txBox="1"/>
          <p:nvPr/>
        </p:nvSpPr>
        <p:spPr>
          <a:xfrm>
            <a:off x="7234274" y="6221003"/>
            <a:ext cx="3925561" cy="307777"/>
          </a:xfrm>
          <a:prstGeom prst="rect">
            <a:avLst/>
          </a:prstGeom>
          <a:noFill/>
        </p:spPr>
        <p:txBody>
          <a:bodyPr wrap="square">
            <a:spAutoFit/>
          </a:bodyPr>
          <a:lstStyle/>
          <a:p>
            <a:r>
              <a:rPr lang="en-US" sz="1400" b="1" i="1" dirty="0">
                <a:latin typeface="Times New Roman" panose="02020603050405020304" pitchFamily="18" charset="0"/>
                <a:cs typeface="Times New Roman" panose="02020603050405020304" pitchFamily="18" charset="0"/>
              </a:rPr>
              <a:t>Figure: </a:t>
            </a:r>
            <a:r>
              <a:rPr lang="en-US" sz="1400" dirty="0">
                <a:latin typeface="Times New Roman" panose="02020603050405020304" pitchFamily="18" charset="0"/>
                <a:cs typeface="Times New Roman" panose="02020603050405020304" pitchFamily="18" charset="0"/>
              </a:rPr>
              <a:t>Transdisciplinary research process.</a:t>
            </a:r>
          </a:p>
        </p:txBody>
      </p:sp>
      <p:sp>
        <p:nvSpPr>
          <p:cNvPr id="12" name="TextBox 11">
            <a:extLst>
              <a:ext uri="{FF2B5EF4-FFF2-40B4-BE49-F238E27FC236}">
                <a16:creationId xmlns:a16="http://schemas.microsoft.com/office/drawing/2014/main" id="{CD1ADBF4-CC5A-404C-A371-A6FE19E0FB97}"/>
              </a:ext>
            </a:extLst>
          </p:cNvPr>
          <p:cNvSpPr txBox="1"/>
          <p:nvPr/>
        </p:nvSpPr>
        <p:spPr>
          <a:xfrm>
            <a:off x="547984" y="1942980"/>
            <a:ext cx="4969589" cy="3785652"/>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figure shows the proposed TD research process model, which is hypothesized in three phases: </a:t>
            </a:r>
          </a:p>
          <a:p>
            <a:endParaRPr lang="en-US" sz="2000" dirty="0">
              <a:latin typeface="Arial" panose="020B0604020202020204" pitchFamily="34" charset="0"/>
              <a:cs typeface="Arial" panose="020B0604020202020204" pitchFamily="34" charset="0"/>
            </a:endParaRPr>
          </a:p>
          <a:p>
            <a:pPr marL="342900" indent="-342900">
              <a:buAutoNum type="arabicParenR"/>
            </a:pPr>
            <a:r>
              <a:rPr lang="en-US" sz="2000" dirty="0">
                <a:latin typeface="Arial" panose="020B0604020202020204" pitchFamily="34" charset="0"/>
                <a:cs typeface="Arial" panose="020B0604020202020204" pitchFamily="34" charset="0"/>
              </a:rPr>
              <a:t>Team building and collaboratively understanding of the research problem to develop collective intelligence, </a:t>
            </a:r>
          </a:p>
          <a:p>
            <a:pPr marL="342900" indent="-342900">
              <a:buAutoNum type="arabicParenR"/>
            </a:pPr>
            <a:endParaRPr lang="en-US" sz="2000" dirty="0">
              <a:latin typeface="Arial" panose="020B0604020202020204" pitchFamily="34" charset="0"/>
              <a:cs typeface="Arial" panose="020B0604020202020204" pitchFamily="34" charset="0"/>
            </a:endParaRPr>
          </a:p>
          <a:p>
            <a:pPr marL="342900" indent="-342900">
              <a:buAutoNum type="arabicParenR"/>
            </a:pPr>
            <a:r>
              <a:rPr lang="en-US" sz="2000" dirty="0">
                <a:latin typeface="Arial" panose="020B0604020202020204" pitchFamily="34" charset="0"/>
                <a:cs typeface="Arial" panose="020B0604020202020204" pitchFamily="34" charset="0"/>
              </a:rPr>
              <a:t>Decomposing complex issues, </a:t>
            </a:r>
          </a:p>
          <a:p>
            <a:pPr marL="342900" indent="-342900">
              <a:buAutoNum type="arabicParenR"/>
            </a:pPr>
            <a:endParaRPr lang="en-US" sz="2000" dirty="0">
              <a:latin typeface="Arial" panose="020B0604020202020204" pitchFamily="34" charset="0"/>
              <a:cs typeface="Arial" panose="020B0604020202020204" pitchFamily="34" charset="0"/>
            </a:endParaRPr>
          </a:p>
          <a:p>
            <a:pPr marL="342900" indent="-342900">
              <a:buAutoNum type="arabicParenR"/>
            </a:pPr>
            <a:r>
              <a:rPr lang="en-US" sz="2000" dirty="0">
                <a:latin typeface="Arial" panose="020B0604020202020204" pitchFamily="34" charset="0"/>
                <a:cs typeface="Arial" panose="020B0604020202020204" pitchFamily="34" charset="0"/>
              </a:rPr>
              <a:t>Transdisciplinary assessment and knowledge integration.</a:t>
            </a:r>
          </a:p>
        </p:txBody>
      </p:sp>
      <p:pic>
        <p:nvPicPr>
          <p:cNvPr id="11" name="Picture 10">
            <a:extLst>
              <a:ext uri="{FF2B5EF4-FFF2-40B4-BE49-F238E27FC236}">
                <a16:creationId xmlns:a16="http://schemas.microsoft.com/office/drawing/2014/main" id="{F9CAAA23-1AB4-4895-9F15-B1292612EBE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0"/>
            <a:ext cx="3254995" cy="2039116"/>
          </a:xfrm>
          <a:prstGeom prst="rect">
            <a:avLst/>
          </a:prstGeom>
        </p:spPr>
      </p:pic>
      <p:sp>
        <p:nvSpPr>
          <p:cNvPr id="13" name="TextBox 12">
            <a:extLst>
              <a:ext uri="{FF2B5EF4-FFF2-40B4-BE49-F238E27FC236}">
                <a16:creationId xmlns:a16="http://schemas.microsoft.com/office/drawing/2014/main" id="{E006747F-B8BC-4D5F-947C-ED4123C3BBD5}"/>
              </a:ext>
            </a:extLst>
          </p:cNvPr>
          <p:cNvSpPr txBox="1"/>
          <p:nvPr/>
        </p:nvSpPr>
        <p:spPr>
          <a:xfrm>
            <a:off x="3255820" y="529730"/>
            <a:ext cx="6845108"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Transdisciplinary Research Process</a:t>
            </a:r>
          </a:p>
        </p:txBody>
      </p:sp>
    </p:spTree>
    <p:extLst>
      <p:ext uri="{BB962C8B-B14F-4D97-AF65-F5344CB8AC3E}">
        <p14:creationId xmlns:p14="http://schemas.microsoft.com/office/powerpoint/2010/main" val="151993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A5B85A-5620-4ED3-AECD-06E859C3FBB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9" name="Picture 8">
            <a:extLst>
              <a:ext uri="{FF2B5EF4-FFF2-40B4-BE49-F238E27FC236}">
                <a16:creationId xmlns:a16="http://schemas.microsoft.com/office/drawing/2014/main" id="{D26E0B00-0CEB-4E88-8BA4-229FB769A7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8757" y="653235"/>
            <a:ext cx="12573312" cy="6204765"/>
          </a:xfrm>
          <a:prstGeom prst="rect">
            <a:avLst/>
          </a:prstGeom>
        </p:spPr>
      </p:pic>
      <p:sp>
        <p:nvSpPr>
          <p:cNvPr id="11" name="TextBox 10">
            <a:extLst>
              <a:ext uri="{FF2B5EF4-FFF2-40B4-BE49-F238E27FC236}">
                <a16:creationId xmlns:a16="http://schemas.microsoft.com/office/drawing/2014/main" id="{4B96DF8C-9394-487D-8945-FCE97D76D376}"/>
              </a:ext>
            </a:extLst>
          </p:cNvPr>
          <p:cNvSpPr txBox="1"/>
          <p:nvPr/>
        </p:nvSpPr>
        <p:spPr>
          <a:xfrm>
            <a:off x="2266468" y="1934403"/>
            <a:ext cx="8537890" cy="3477875"/>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A number of complex problems have begun to stand out as major concerns in the 21st century. </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As: environment, climate change, immigration, hunger, water crises, the world’s population, disease, and energy are some of the most serious issues affecting the world today. </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These issues that transcend disciplinary boundaries cannot be addressed by anyone discipline alone: Transdisciplinary approaches can offer solutions to these challenges by providing new skills and tools aimed at creativity, innovation, and collaboration across knowledge fields.</a:t>
            </a:r>
          </a:p>
        </p:txBody>
      </p:sp>
      <p:sp>
        <p:nvSpPr>
          <p:cNvPr id="12" name="TextBox 11">
            <a:extLst>
              <a:ext uri="{FF2B5EF4-FFF2-40B4-BE49-F238E27FC236}">
                <a16:creationId xmlns:a16="http://schemas.microsoft.com/office/drawing/2014/main" id="{54759EDE-A147-4666-A714-7B41C61162DB}"/>
              </a:ext>
            </a:extLst>
          </p:cNvPr>
          <p:cNvSpPr txBox="1"/>
          <p:nvPr/>
        </p:nvSpPr>
        <p:spPr>
          <a:xfrm>
            <a:off x="2757230" y="653235"/>
            <a:ext cx="7338614" cy="584775"/>
          </a:xfrm>
          <a:prstGeom prst="rect">
            <a:avLst/>
          </a:prstGeom>
          <a:noFill/>
        </p:spPr>
        <p:txBody>
          <a:bodyPr wrap="square">
            <a:spAutoFit/>
          </a:bodyPr>
          <a:lstStyle/>
          <a:p>
            <a:r>
              <a:rPr lang="en-US" sz="3200" b="0" i="0" u="none" strike="noStrike" baseline="0" dirty="0">
                <a:latin typeface="Arial" panose="020B0604020202020204" pitchFamily="34" charset="0"/>
                <a:cs typeface="Arial" panose="020B0604020202020204" pitchFamily="34" charset="0"/>
              </a:rPr>
              <a:t>Complex Problems &amp; Transdisciplinarity</a:t>
            </a:r>
            <a:endParaRPr lang="en-US" sz="3200" dirty="0"/>
          </a:p>
        </p:txBody>
      </p:sp>
    </p:spTree>
    <p:extLst>
      <p:ext uri="{BB962C8B-B14F-4D97-AF65-F5344CB8AC3E}">
        <p14:creationId xmlns:p14="http://schemas.microsoft.com/office/powerpoint/2010/main" val="2046542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83DAD2-FE3D-4378-8AD8-448124E1539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5" name="Picture 4">
            <a:extLst>
              <a:ext uri="{FF2B5EF4-FFF2-40B4-BE49-F238E27FC236}">
                <a16:creationId xmlns:a16="http://schemas.microsoft.com/office/drawing/2014/main" id="{2D0D4650-04BD-4F22-B5C5-7CA5A0D1617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3793" y="650226"/>
            <a:ext cx="12573312" cy="6204765"/>
          </a:xfrm>
          <a:prstGeom prst="rect">
            <a:avLst/>
          </a:prstGeom>
        </p:spPr>
      </p:pic>
      <p:sp>
        <p:nvSpPr>
          <p:cNvPr id="7" name="TextBox 6">
            <a:extLst>
              <a:ext uri="{FF2B5EF4-FFF2-40B4-BE49-F238E27FC236}">
                <a16:creationId xmlns:a16="http://schemas.microsoft.com/office/drawing/2014/main" id="{BA73A130-AE18-4EF5-BA9E-0DE8DF66A340}"/>
              </a:ext>
            </a:extLst>
          </p:cNvPr>
          <p:cNvSpPr txBox="1"/>
          <p:nvPr/>
        </p:nvSpPr>
        <p:spPr>
          <a:xfrm>
            <a:off x="3116178" y="650226"/>
            <a:ext cx="6497052" cy="584775"/>
          </a:xfrm>
          <a:prstGeom prst="rect">
            <a:avLst/>
          </a:prstGeom>
          <a:noFill/>
        </p:spPr>
        <p:txBody>
          <a:bodyPr wrap="square">
            <a:spAutoFit/>
          </a:bodyPr>
          <a:lstStyle/>
          <a:p>
            <a:pPr algn="ctr"/>
            <a:r>
              <a:rPr lang="en-US" sz="3200" b="0" i="0" u="none" strike="noStrike" baseline="0" dirty="0">
                <a:latin typeface="Arial" panose="020B0604020202020204" pitchFamily="34" charset="0"/>
                <a:cs typeface="Arial" panose="020B0604020202020204" pitchFamily="34" charset="0"/>
              </a:rPr>
              <a:t>What is Complexity</a:t>
            </a:r>
            <a:endParaRPr lang="en-US" sz="3200" dirty="0"/>
          </a:p>
        </p:txBody>
      </p:sp>
      <p:sp>
        <p:nvSpPr>
          <p:cNvPr id="8" name="TextBox 7">
            <a:extLst>
              <a:ext uri="{FF2B5EF4-FFF2-40B4-BE49-F238E27FC236}">
                <a16:creationId xmlns:a16="http://schemas.microsoft.com/office/drawing/2014/main" id="{6252303E-C32E-4874-9019-5F07D0D432CF}"/>
              </a:ext>
            </a:extLst>
          </p:cNvPr>
          <p:cNvSpPr txBox="1"/>
          <p:nvPr/>
        </p:nvSpPr>
        <p:spPr>
          <a:xfrm>
            <a:off x="2252331" y="2425369"/>
            <a:ext cx="8944691" cy="2246769"/>
          </a:xfrm>
          <a:prstGeom prst="rect">
            <a:avLst/>
          </a:prstGeom>
          <a:noFill/>
        </p:spPr>
        <p:txBody>
          <a:bodyPr wrap="square">
            <a:spAutoFit/>
          </a:bodyPr>
          <a:lstStyle/>
          <a:p>
            <a:pPr algn="just"/>
            <a:r>
              <a:rPr lang="en-US" sz="2000" b="1" i="0" u="none" strike="noStrike" baseline="0" dirty="0">
                <a:latin typeface="Arial" panose="020B0604020202020204" pitchFamily="34" charset="0"/>
                <a:cs typeface="Arial" panose="020B0604020202020204" pitchFamily="34" charset="0"/>
              </a:rPr>
              <a:t>Complexity</a:t>
            </a:r>
            <a:r>
              <a:rPr lang="en-US" sz="2000" b="0" i="0" u="none" strike="noStrike" baseline="0" dirty="0">
                <a:latin typeface="Arial" panose="020B0604020202020204" pitchFamily="34" charset="0"/>
                <a:cs typeface="Arial" panose="020B0604020202020204" pitchFamily="34" charset="0"/>
              </a:rPr>
              <a:t> is difficult to understand due to the range of opposing proposed solutions and explanations for what creates complexity.</a:t>
            </a:r>
          </a:p>
          <a:p>
            <a:pPr algn="just"/>
            <a:endParaRPr lang="en-US" sz="2000" dirty="0">
              <a:latin typeface="Arial" panose="020B0604020202020204" pitchFamily="34" charset="0"/>
              <a:cs typeface="Arial" panose="020B0604020202020204" pitchFamily="34" charset="0"/>
            </a:endParaRPr>
          </a:p>
          <a:p>
            <a:pPr algn="just"/>
            <a:r>
              <a:rPr lang="en-US" sz="2000" b="0" i="0" u="none" strike="noStrike" baseline="0" dirty="0">
                <a:latin typeface="Arial" panose="020B0604020202020204" pitchFamily="34" charset="0"/>
                <a:cs typeface="Arial" panose="020B0604020202020204" pitchFamily="34" charset="0"/>
              </a:rPr>
              <a:t> “</a:t>
            </a:r>
            <a:r>
              <a:rPr lang="en-US" sz="2000" i="0" u="none" strike="noStrike" baseline="0" dirty="0">
                <a:latin typeface="Arial" panose="020B0604020202020204" pitchFamily="34" charset="0"/>
                <a:cs typeface="Arial" panose="020B0604020202020204" pitchFamily="34" charset="0"/>
              </a:rPr>
              <a:t>Complexity</a:t>
            </a:r>
            <a:r>
              <a:rPr lang="en-US" sz="2000" b="0" i="0" u="none" strike="noStrike" baseline="0" dirty="0">
                <a:latin typeface="Arial" panose="020B0604020202020204" pitchFamily="34" charset="0"/>
                <a:cs typeface="Arial" panose="020B0604020202020204" pitchFamily="34" charset="0"/>
              </a:rPr>
              <a:t> is that sensation experienced in the human mind when, in observing or considering a system, frustration arises from lack of comprehension of what is being explored.” With this theory, complexity is dependent on the individual judge of a system, not the system itself. (</a:t>
            </a:r>
            <a:r>
              <a:rPr lang="en-US" sz="2000" b="1" i="0" u="none" strike="noStrike" baseline="0" dirty="0">
                <a:latin typeface="Arial" panose="020B0604020202020204" pitchFamily="34" charset="0"/>
                <a:cs typeface="Arial" panose="020B0604020202020204" pitchFamily="34" charset="0"/>
              </a:rPr>
              <a:t>Pierce)</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184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D8F7688-03B4-4123-8A80-DD4165200C8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5" name="Picture 4">
            <a:extLst>
              <a:ext uri="{FF2B5EF4-FFF2-40B4-BE49-F238E27FC236}">
                <a16:creationId xmlns:a16="http://schemas.microsoft.com/office/drawing/2014/main" id="{C12B99D8-F5D5-4DB5-B6D3-184636DE92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5824" y="653235"/>
            <a:ext cx="12573312" cy="6204765"/>
          </a:xfrm>
          <a:prstGeom prst="rect">
            <a:avLst/>
          </a:prstGeom>
        </p:spPr>
      </p:pic>
      <p:sp>
        <p:nvSpPr>
          <p:cNvPr id="6" name="TextBox 5">
            <a:extLst>
              <a:ext uri="{FF2B5EF4-FFF2-40B4-BE49-F238E27FC236}">
                <a16:creationId xmlns:a16="http://schemas.microsoft.com/office/drawing/2014/main" id="{EE25FE63-121F-4C95-BE04-3BD21697BA12}"/>
              </a:ext>
            </a:extLst>
          </p:cNvPr>
          <p:cNvSpPr txBox="1"/>
          <p:nvPr/>
        </p:nvSpPr>
        <p:spPr>
          <a:xfrm>
            <a:off x="2677478" y="2086767"/>
            <a:ext cx="8114847" cy="3588162"/>
          </a:xfrm>
          <a:prstGeom prst="rect">
            <a:avLst/>
          </a:prstGeom>
          <a:noFill/>
        </p:spPr>
        <p:txBody>
          <a:bodyPr wrap="square">
            <a:spAutoFit/>
          </a:bodyPr>
          <a:lstStyle/>
          <a:p>
            <a:pPr marL="342900" indent="-342900" algn="just">
              <a:spcAft>
                <a:spcPts val="1000"/>
              </a:spcAft>
              <a:buFont typeface="+mj-lt"/>
              <a:buAutoNum type="arabicPeriod"/>
            </a:pPr>
            <a:r>
              <a:rPr lang="en-US" sz="2000" b="0" i="0" u="none" strike="noStrike" baseline="0" dirty="0">
                <a:latin typeface="Arial" panose="020B0604020202020204" pitchFamily="34" charset="0"/>
                <a:cs typeface="Arial" panose="020B0604020202020204" pitchFamily="34" charset="0"/>
              </a:rPr>
              <a:t>Complex systems are frequently hierarchical.</a:t>
            </a:r>
          </a:p>
          <a:p>
            <a:pPr marL="342900" indent="-342900" algn="just">
              <a:spcAft>
                <a:spcPts val="1000"/>
              </a:spcAft>
              <a:buFont typeface="+mj-lt"/>
              <a:buAutoNum type="arabicPeriod"/>
            </a:pPr>
            <a:r>
              <a:rPr lang="en-US" sz="2000" b="0" i="0" u="none" strike="noStrike" baseline="0" dirty="0">
                <a:latin typeface="Arial" panose="020B0604020202020204" pitchFamily="34" charset="0"/>
                <a:cs typeface="Arial" panose="020B0604020202020204" pitchFamily="34" charset="0"/>
              </a:rPr>
              <a:t>The structure of complex systems emerges through evolutionary processes and that hieratic system will evolve much more rapidly than non–hierarchic systems.</a:t>
            </a:r>
          </a:p>
          <a:p>
            <a:pPr marL="342900" indent="-342900" algn="just">
              <a:spcAft>
                <a:spcPts val="1000"/>
              </a:spcAft>
              <a:buFont typeface="+mj-lt"/>
              <a:buAutoNum type="arabicPeriod"/>
            </a:pPr>
            <a:r>
              <a:rPr lang="en-US" sz="2000" b="0" i="0" u="none" strike="noStrike" baseline="0" dirty="0">
                <a:latin typeface="Arial" panose="020B0604020202020204" pitchFamily="34" charset="0"/>
                <a:cs typeface="Arial" panose="020B0604020202020204" pitchFamily="34" charset="0"/>
              </a:rPr>
              <a:t>Hierarchically organized complex systems may be decomposed into sub-systems for analysis of their behavior.</a:t>
            </a:r>
          </a:p>
          <a:p>
            <a:pPr marL="342900" indent="-342900" algn="just">
              <a:spcAft>
                <a:spcPts val="500"/>
              </a:spcAft>
              <a:buFont typeface="+mj-lt"/>
              <a:buAutoNum type="arabicPeriod"/>
            </a:pPr>
            <a:r>
              <a:rPr lang="en-US" sz="2000" b="0" i="0" u="none" strike="noStrike" baseline="0" dirty="0">
                <a:latin typeface="Arial" panose="020B0604020202020204" pitchFamily="34" charset="0"/>
                <a:cs typeface="Arial" panose="020B0604020202020204" pitchFamily="34" charset="0"/>
              </a:rPr>
              <a:t>Because of their hierarchical nature, complex systems can frequently be described, or represented, in terms of a relatively simple set of symbols.</a:t>
            </a:r>
          </a:p>
          <a:p>
            <a:pPr algn="l"/>
            <a:r>
              <a:rPr lang="en-US" sz="1600" dirty="0">
                <a:latin typeface="Arial" panose="020B0604020202020204" pitchFamily="34" charset="0"/>
                <a:cs typeface="Arial" panose="020B0604020202020204" pitchFamily="34" charset="0"/>
              </a:rPr>
              <a:t>                                                                                                                            (</a:t>
            </a:r>
            <a:r>
              <a:rPr lang="en-US" sz="1600" b="1" i="1" u="none" strike="noStrike" baseline="0" dirty="0">
                <a:latin typeface="Arial" panose="020B0604020202020204" pitchFamily="34" charset="0"/>
                <a:cs typeface="Arial" panose="020B0604020202020204" pitchFamily="34" charset="0"/>
              </a:rPr>
              <a:t>Simon</a:t>
            </a:r>
            <a:r>
              <a:rPr lang="en-US" sz="1600" u="none" strike="noStrike" baseline="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D603628-8F62-4673-A384-FCD3AFA12C74}"/>
              </a:ext>
            </a:extLst>
          </p:cNvPr>
          <p:cNvSpPr txBox="1"/>
          <p:nvPr/>
        </p:nvSpPr>
        <p:spPr>
          <a:xfrm>
            <a:off x="3191946" y="586513"/>
            <a:ext cx="7006541" cy="584775"/>
          </a:xfrm>
          <a:prstGeom prst="rect">
            <a:avLst/>
          </a:prstGeom>
          <a:noFill/>
        </p:spPr>
        <p:txBody>
          <a:bodyPr wrap="square">
            <a:spAutoFit/>
          </a:bodyPr>
          <a:lstStyle/>
          <a:p>
            <a:pPr algn="ctr"/>
            <a:r>
              <a:rPr lang="en-US" sz="3200" dirty="0">
                <a:latin typeface="Arial" panose="020B0604020202020204" pitchFamily="34" charset="0"/>
                <a:cs typeface="Arial" panose="020B0604020202020204" pitchFamily="34" charset="0"/>
              </a:rPr>
              <a:t>C</a:t>
            </a:r>
            <a:r>
              <a:rPr lang="en-US" sz="3200" b="0" i="0" u="none" strike="noStrike" baseline="0" dirty="0">
                <a:latin typeface="Arial" panose="020B0604020202020204" pitchFamily="34" charset="0"/>
                <a:cs typeface="Arial" panose="020B0604020202020204" pitchFamily="34" charset="0"/>
              </a:rPr>
              <a:t>haracteristics of Complex </a:t>
            </a:r>
            <a:r>
              <a:rPr lang="en-US" sz="3200" dirty="0">
                <a:latin typeface="Arial" panose="020B0604020202020204" pitchFamily="34" charset="0"/>
                <a:cs typeface="Arial" panose="020B0604020202020204" pitchFamily="34" charset="0"/>
              </a:rPr>
              <a:t>S</a:t>
            </a:r>
            <a:r>
              <a:rPr lang="en-US" sz="3200" b="0" i="0" u="none" strike="noStrike" baseline="0" dirty="0">
                <a:latin typeface="Arial" panose="020B0604020202020204" pitchFamily="34" charset="0"/>
                <a:cs typeface="Arial" panose="020B0604020202020204" pitchFamily="34" charset="0"/>
              </a:rPr>
              <a:t>ystems </a:t>
            </a:r>
            <a:endParaRPr lang="en-US" sz="3200" dirty="0"/>
          </a:p>
        </p:txBody>
      </p:sp>
    </p:spTree>
    <p:extLst>
      <p:ext uri="{BB962C8B-B14F-4D97-AF65-F5344CB8AC3E}">
        <p14:creationId xmlns:p14="http://schemas.microsoft.com/office/powerpoint/2010/main" val="226260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B26CA5-B4BA-42D4-B9FA-257C85C9E94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6" name="Picture 5">
            <a:extLst>
              <a:ext uri="{FF2B5EF4-FFF2-40B4-BE49-F238E27FC236}">
                <a16:creationId xmlns:a16="http://schemas.microsoft.com/office/drawing/2014/main" id="{737F1D80-5F7F-416F-9178-E6F29C2247A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5824" y="653235"/>
            <a:ext cx="12573312" cy="6204765"/>
          </a:xfrm>
          <a:prstGeom prst="rect">
            <a:avLst/>
          </a:prstGeom>
        </p:spPr>
      </p:pic>
      <p:sp>
        <p:nvSpPr>
          <p:cNvPr id="7" name="TextBox 6">
            <a:extLst>
              <a:ext uri="{FF2B5EF4-FFF2-40B4-BE49-F238E27FC236}">
                <a16:creationId xmlns:a16="http://schemas.microsoft.com/office/drawing/2014/main" id="{160D681E-F503-445C-B203-BFDF51316D76}"/>
              </a:ext>
            </a:extLst>
          </p:cNvPr>
          <p:cNvSpPr txBox="1"/>
          <p:nvPr/>
        </p:nvSpPr>
        <p:spPr>
          <a:xfrm>
            <a:off x="3363988" y="653235"/>
            <a:ext cx="6094268"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Characteristics of Complexity</a:t>
            </a:r>
            <a:endParaRPr lang="en-US" sz="3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F5935DD-1E26-40D9-8679-80C10877A329}"/>
              </a:ext>
            </a:extLst>
          </p:cNvPr>
          <p:cNvSpPr txBox="1"/>
          <p:nvPr/>
        </p:nvSpPr>
        <p:spPr>
          <a:xfrm>
            <a:off x="2464809" y="2039116"/>
            <a:ext cx="8315341" cy="3118803"/>
          </a:xfrm>
          <a:prstGeom prst="rect">
            <a:avLst/>
          </a:prstGeom>
          <a:noFill/>
        </p:spPr>
        <p:txBody>
          <a:bodyPr wrap="square">
            <a:spAutoFit/>
          </a:bodyPr>
          <a:lstStyle/>
          <a:p>
            <a:pPr marL="342900" indent="-342900" algn="just">
              <a:spcAft>
                <a:spcPts val="1000"/>
              </a:spcAft>
              <a:buFont typeface="+mj-lt"/>
              <a:buAutoNum type="arabicPeriod"/>
            </a:pPr>
            <a:r>
              <a:rPr lang="en-US" sz="2000" b="1" i="0" u="none" strike="noStrike" baseline="0" dirty="0">
                <a:latin typeface="Arial" panose="020B0604020202020204" pitchFamily="34" charset="0"/>
                <a:cs typeface="Arial" panose="020B0604020202020204" pitchFamily="34" charset="0"/>
              </a:rPr>
              <a:t>Cognitive complexity </a:t>
            </a:r>
            <a:r>
              <a:rPr lang="en-US" sz="2000" b="0" i="0" u="none" strike="noStrike" baseline="0" dirty="0">
                <a:latin typeface="Arial" panose="020B0604020202020204" pitchFamily="34" charset="0"/>
                <a:cs typeface="Arial" panose="020B0604020202020204" pitchFamily="34" charset="0"/>
              </a:rPr>
              <a:t>describes the complexity associated with analysis by the observer. When the mind becomes oriented towards a complex situation, there is a possibility</a:t>
            </a:r>
            <a:r>
              <a:rPr lang="en-US" sz="200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that cognitive complexity will start and then may escalate.</a:t>
            </a:r>
          </a:p>
          <a:p>
            <a:pPr marL="342900" indent="-342900" algn="just">
              <a:spcAft>
                <a:spcPts val="1000"/>
              </a:spcAft>
              <a:buFont typeface="+mj-lt"/>
              <a:buAutoNum type="arabicPeriod"/>
            </a:pPr>
            <a:r>
              <a:rPr lang="en-US" sz="2000" b="1" i="0" u="none" strike="noStrike" baseline="0" dirty="0">
                <a:latin typeface="Arial" panose="020B0604020202020204" pitchFamily="34" charset="0"/>
                <a:cs typeface="Arial" panose="020B0604020202020204" pitchFamily="34" charset="0"/>
              </a:rPr>
              <a:t>Situational complexity </a:t>
            </a:r>
            <a:r>
              <a:rPr lang="en-US" sz="2000" b="0" i="0" u="none" strike="noStrike" baseline="0" dirty="0">
                <a:latin typeface="Arial" panose="020B0604020202020204" pitchFamily="34" charset="0"/>
                <a:cs typeface="Arial" panose="020B0604020202020204" pitchFamily="34" charset="0"/>
              </a:rPr>
              <a:t>is complexity inherent to the system under question.</a:t>
            </a:r>
            <a:endParaRPr lang="en-US" sz="2000" dirty="0">
              <a:latin typeface="Arial" panose="020B0604020202020204" pitchFamily="34" charset="0"/>
              <a:cs typeface="Arial" panose="020B0604020202020204" pitchFamily="34" charset="0"/>
            </a:endParaRPr>
          </a:p>
          <a:p>
            <a:pPr algn="just"/>
            <a:r>
              <a:rPr lang="en-US" sz="2000" b="0" i="0" u="none" strike="noStrike" baseline="0" dirty="0">
                <a:latin typeface="Arial" panose="020B0604020202020204" pitchFamily="34" charset="0"/>
                <a:cs typeface="Arial" panose="020B0604020202020204" pitchFamily="34" charset="0"/>
              </a:rPr>
              <a:t>Both situational and cognitive complexity must be considered for when describing complexity.</a:t>
            </a:r>
          </a:p>
          <a:p>
            <a:pPr algn="just"/>
            <a:r>
              <a:rPr lang="en-US" sz="2000" b="0" i="0" u="none" strike="noStrike" baseline="0" dirty="0">
                <a:latin typeface="Arial" panose="020B0604020202020204" pitchFamily="34" charset="0"/>
                <a:cs typeface="Arial" panose="020B0604020202020204" pitchFamily="34" charset="0"/>
              </a:rPr>
              <a:t>                                                                                                      (</a:t>
            </a:r>
            <a:r>
              <a:rPr lang="en-US" sz="1600" b="1" i="1" u="none" strike="noStrike" baseline="0" dirty="0">
                <a:latin typeface="Arial" panose="020B0604020202020204" pitchFamily="34" charset="0"/>
                <a:cs typeface="Arial" panose="020B0604020202020204" pitchFamily="34" charset="0"/>
              </a:rPr>
              <a:t>Warfield</a:t>
            </a:r>
            <a:r>
              <a:rPr lang="en-US" sz="2000" b="0" i="0" u="none" strike="noStrike" baseline="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123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2CE217-1634-469C-BB59-CD53378B693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6" name="Picture 5">
            <a:extLst>
              <a:ext uri="{FF2B5EF4-FFF2-40B4-BE49-F238E27FC236}">
                <a16:creationId xmlns:a16="http://schemas.microsoft.com/office/drawing/2014/main" id="{0B5520F2-E7FA-4103-90DC-C27474307BF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18986" y="195743"/>
            <a:ext cx="6401072" cy="7258981"/>
          </a:xfrm>
          <a:prstGeom prst="rect">
            <a:avLst/>
          </a:prstGeom>
        </p:spPr>
      </p:pic>
      <p:sp>
        <p:nvSpPr>
          <p:cNvPr id="8" name="TextBox 7">
            <a:extLst>
              <a:ext uri="{FF2B5EF4-FFF2-40B4-BE49-F238E27FC236}">
                <a16:creationId xmlns:a16="http://schemas.microsoft.com/office/drawing/2014/main" id="{ED7EDB1D-7929-4353-A15C-47ACC66A7ED9}"/>
              </a:ext>
            </a:extLst>
          </p:cNvPr>
          <p:cNvSpPr txBox="1"/>
          <p:nvPr/>
        </p:nvSpPr>
        <p:spPr>
          <a:xfrm>
            <a:off x="7939605" y="5909586"/>
            <a:ext cx="2693483" cy="276999"/>
          </a:xfrm>
          <a:prstGeom prst="rect">
            <a:avLst/>
          </a:prstGeom>
          <a:noFill/>
        </p:spPr>
        <p:txBody>
          <a:bodyPr wrap="square">
            <a:spAutoFit/>
          </a:bodyPr>
          <a:lstStyle/>
          <a:p>
            <a:r>
              <a:rPr lang="en-US" sz="1100" b="0" i="0" u="none" strike="noStrike" baseline="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A</a:t>
            </a:r>
            <a:r>
              <a:rPr lang="en-US" sz="1100" b="0" i="0" u="none" strike="noStrike" baseline="0" dirty="0">
                <a:latin typeface="Arial" panose="020B0604020202020204" pitchFamily="34" charset="0"/>
                <a:cs typeface="Arial" panose="020B0604020202020204" pitchFamily="34" charset="0"/>
              </a:rPr>
              <a:t>dapted from Zimmerman and Stacey</a:t>
            </a:r>
            <a:r>
              <a:rPr lang="en-US" sz="1200" b="0" i="0" u="none" strike="noStrike" baseline="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3FA5BF8-24D2-463D-881C-C37A3FEC388A}"/>
              </a:ext>
            </a:extLst>
          </p:cNvPr>
          <p:cNvSpPr txBox="1"/>
          <p:nvPr/>
        </p:nvSpPr>
        <p:spPr>
          <a:xfrm>
            <a:off x="3635628" y="279420"/>
            <a:ext cx="6401072" cy="584775"/>
          </a:xfrm>
          <a:prstGeom prst="rect">
            <a:avLst/>
          </a:prstGeom>
          <a:noFill/>
        </p:spPr>
        <p:txBody>
          <a:bodyPr wrap="square">
            <a:spAutoFit/>
          </a:bodyPr>
          <a:lstStyle/>
          <a:p>
            <a:pPr algn="ctr"/>
            <a:r>
              <a:rPr lang="en-US" sz="3200" b="0" i="0" u="none" strike="noStrike" baseline="0" dirty="0">
                <a:latin typeface="Arial" panose="020B0604020202020204" pitchFamily="34" charset="0"/>
                <a:cs typeface="Arial" panose="020B0604020202020204" pitchFamily="34" charset="0"/>
              </a:rPr>
              <a:t>Situation Complexity Framework</a:t>
            </a:r>
            <a:endParaRPr lang="en-US"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7633F6-502F-4992-ABD4-64DDBBF4C071}"/>
              </a:ext>
            </a:extLst>
          </p:cNvPr>
          <p:cNvPicPr>
            <a:picLocks noChangeAspect="1"/>
          </p:cNvPicPr>
          <p:nvPr/>
        </p:nvPicPr>
        <p:blipFill>
          <a:blip r:embed="rId4"/>
          <a:stretch>
            <a:fillRect/>
          </a:stretch>
        </p:blipFill>
        <p:spPr>
          <a:xfrm>
            <a:off x="6863663" y="1732556"/>
            <a:ext cx="4440756" cy="4185356"/>
          </a:xfrm>
          <a:prstGeom prst="rect">
            <a:avLst/>
          </a:prstGeom>
        </p:spPr>
      </p:pic>
      <p:sp>
        <p:nvSpPr>
          <p:cNvPr id="12" name="TextBox 11">
            <a:extLst>
              <a:ext uri="{FF2B5EF4-FFF2-40B4-BE49-F238E27FC236}">
                <a16:creationId xmlns:a16="http://schemas.microsoft.com/office/drawing/2014/main" id="{5FD0E2DA-E269-42D6-8542-70C548F1CB0F}"/>
              </a:ext>
            </a:extLst>
          </p:cNvPr>
          <p:cNvSpPr txBox="1"/>
          <p:nvPr/>
        </p:nvSpPr>
        <p:spPr>
          <a:xfrm>
            <a:off x="463530" y="1818410"/>
            <a:ext cx="5074823" cy="1328569"/>
          </a:xfrm>
          <a:prstGeom prst="rect">
            <a:avLst/>
          </a:prstGeom>
          <a:noFill/>
        </p:spPr>
        <p:txBody>
          <a:bodyPr wrap="square">
            <a:spAutoFit/>
          </a:bodyPr>
          <a:lstStyle/>
          <a:p>
            <a:pPr marL="285750" indent="-285750" algn="just">
              <a:spcAft>
                <a:spcPts val="1000"/>
              </a:spcAft>
              <a:buFont typeface="Arial" panose="020B0604020202020204" pitchFamily="34" charset="0"/>
              <a:buChar char="•"/>
            </a:pPr>
            <a:r>
              <a:rPr lang="en-US" sz="1800" b="0" i="0" u="none" strike="noStrike" baseline="0" dirty="0">
                <a:latin typeface="Arial" panose="020B0604020202020204" pitchFamily="34" charset="0"/>
                <a:ea typeface="Kozuka Mincho Pro B" panose="02020800000000000000" pitchFamily="18" charset="-128"/>
                <a:cs typeface="Arial" panose="020B0604020202020204" pitchFamily="34" charset="0"/>
              </a:rPr>
              <a:t>Certainty describes the predictability of how to solve the problem.</a:t>
            </a:r>
          </a:p>
          <a:p>
            <a:pPr marL="285750" indent="-285750" algn="just">
              <a:spcAft>
                <a:spcPts val="1000"/>
              </a:spcAft>
              <a:buFont typeface="Arial" panose="020B0604020202020204" pitchFamily="34" charset="0"/>
              <a:buChar char="•"/>
            </a:pPr>
            <a:r>
              <a:rPr lang="en-US" sz="1800" b="0" i="0" u="none" strike="noStrike" baseline="0" dirty="0">
                <a:latin typeface="Arial" panose="020B0604020202020204" pitchFamily="34" charset="0"/>
                <a:ea typeface="Kozuka Mincho Pro B" panose="02020800000000000000" pitchFamily="18" charset="-128"/>
                <a:cs typeface="Arial" panose="020B0604020202020204" pitchFamily="34" charset="0"/>
              </a:rPr>
              <a:t>The agreement describes the level of conflict about how to solve the problem.</a:t>
            </a:r>
            <a:endParaRPr lang="en-US" dirty="0">
              <a:latin typeface="Arial" panose="020B0604020202020204" pitchFamily="34" charset="0"/>
              <a:ea typeface="Kozuka Mincho Pro B" panose="02020800000000000000" pitchFamily="18" charset="-128"/>
              <a:cs typeface="Arial" panose="020B0604020202020204" pitchFamily="34" charset="0"/>
            </a:endParaRPr>
          </a:p>
        </p:txBody>
      </p:sp>
      <p:sp>
        <p:nvSpPr>
          <p:cNvPr id="13" name="TextBox 12">
            <a:extLst>
              <a:ext uri="{FF2B5EF4-FFF2-40B4-BE49-F238E27FC236}">
                <a16:creationId xmlns:a16="http://schemas.microsoft.com/office/drawing/2014/main" id="{88FBD7E5-674D-4BDD-AB1D-D7670939340B}"/>
              </a:ext>
            </a:extLst>
          </p:cNvPr>
          <p:cNvSpPr txBox="1"/>
          <p:nvPr/>
        </p:nvSpPr>
        <p:spPr>
          <a:xfrm>
            <a:off x="442750" y="3429000"/>
            <a:ext cx="5293032" cy="2693045"/>
          </a:xfrm>
          <a:prstGeom prst="rect">
            <a:avLst/>
          </a:prstGeom>
          <a:noFill/>
        </p:spPr>
        <p:txBody>
          <a:bodyPr wrap="square">
            <a:spAutoFit/>
          </a:bodyPr>
          <a:lstStyle/>
          <a:p>
            <a:pPr marL="285750" indent="-285750" algn="just">
              <a:spcAft>
                <a:spcPts val="1000"/>
              </a:spcAft>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A situation is simple, comprehendible and it can be solved with confidence.</a:t>
            </a:r>
          </a:p>
          <a:p>
            <a:pPr marL="285750" indent="-285750" algn="just">
              <a:spcAft>
                <a:spcPts val="1000"/>
              </a:spcAft>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It is complicated when experts are required to formulate a complicated solution that will yield the anticipated results with certainty.</a:t>
            </a:r>
          </a:p>
          <a:p>
            <a:pPr marL="285750" indent="-285750" algn="just">
              <a:spcAft>
                <a:spcPts val="1000"/>
              </a:spcAft>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An issue is complex when frustration arises from a lack of comprehension.</a:t>
            </a:r>
          </a:p>
          <a:p>
            <a:pPr marL="285750" indent="-28575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214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2D0418-325C-4A6C-9F0E-D1DC62DDBEE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3254995" cy="2039116"/>
          </a:xfrm>
          <a:prstGeom prst="rect">
            <a:avLst/>
          </a:prstGeom>
        </p:spPr>
      </p:pic>
      <p:pic>
        <p:nvPicPr>
          <p:cNvPr id="6" name="Picture 5">
            <a:extLst>
              <a:ext uri="{FF2B5EF4-FFF2-40B4-BE49-F238E27FC236}">
                <a16:creationId xmlns:a16="http://schemas.microsoft.com/office/drawing/2014/main" id="{BF4DE351-FCAC-47ED-8874-81BC956D7C4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46507" y="-723900"/>
            <a:ext cx="9453966" cy="8240578"/>
          </a:xfrm>
          <a:prstGeom prst="rect">
            <a:avLst/>
          </a:prstGeom>
        </p:spPr>
      </p:pic>
      <p:pic>
        <p:nvPicPr>
          <p:cNvPr id="8" name="Picture 7">
            <a:extLst>
              <a:ext uri="{FF2B5EF4-FFF2-40B4-BE49-F238E27FC236}">
                <a16:creationId xmlns:a16="http://schemas.microsoft.com/office/drawing/2014/main" id="{D0B06DA0-6CE8-4DBF-830E-E56A6D30768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96000" y="691411"/>
            <a:ext cx="5370912" cy="5483427"/>
          </a:xfrm>
          <a:prstGeom prst="rect">
            <a:avLst/>
          </a:prstGeom>
        </p:spPr>
      </p:pic>
      <p:sp>
        <p:nvSpPr>
          <p:cNvPr id="9" name="TextBox 8">
            <a:extLst>
              <a:ext uri="{FF2B5EF4-FFF2-40B4-BE49-F238E27FC236}">
                <a16:creationId xmlns:a16="http://schemas.microsoft.com/office/drawing/2014/main" id="{0EB2C314-E05B-40A8-A84D-333139077159}"/>
              </a:ext>
            </a:extLst>
          </p:cNvPr>
          <p:cNvSpPr txBox="1"/>
          <p:nvPr/>
        </p:nvSpPr>
        <p:spPr>
          <a:xfrm>
            <a:off x="4498083" y="757948"/>
            <a:ext cx="3760042" cy="523220"/>
          </a:xfrm>
          <a:prstGeom prst="rect">
            <a:avLst/>
          </a:prstGeom>
          <a:noFill/>
        </p:spPr>
        <p:txBody>
          <a:bodyPr wrap="square">
            <a:spAutoFit/>
          </a:bodyPr>
          <a:lstStyle/>
          <a:p>
            <a:r>
              <a:rPr lang="en-US" sz="2800" b="0" i="0" u="none" strike="noStrike" baseline="0" dirty="0">
                <a:latin typeface="Arial" panose="020B0604020202020204" pitchFamily="34" charset="0"/>
                <a:cs typeface="Arial" panose="020B0604020202020204" pitchFamily="34" charset="0"/>
              </a:rPr>
              <a:t>Managing Complexity</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9066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10657</TotalTime>
  <Words>2514</Words>
  <Application>Microsoft Office PowerPoint</Application>
  <PresentationFormat>Widescreen</PresentationFormat>
  <Paragraphs>151</Paragraphs>
  <Slides>34</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Arial</vt:lpstr>
      <vt:lpstr>Calibri</vt:lpstr>
      <vt:lpstr>Calibri Light</vt:lpstr>
      <vt:lpstr>Cambria Math</vt:lpstr>
      <vt:lpstr>LMRoman8-Italic</vt:lpstr>
      <vt:lpstr>LMRoman8-Regular</vt:lpstr>
      <vt:lpstr>NimbusSanL-Bold</vt:lpstr>
      <vt:lpstr>Times New Roman</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atila ertas</cp:lastModifiedBy>
  <cp:revision>277</cp:revision>
  <dcterms:created xsi:type="dcterms:W3CDTF">2020-10-22T15:00:20Z</dcterms:created>
  <dcterms:modified xsi:type="dcterms:W3CDTF">2021-11-08T18:32:40Z</dcterms:modified>
</cp:coreProperties>
</file>